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33" r:id="rId2"/>
    <p:sldId id="439" r:id="rId3"/>
    <p:sldId id="434" r:id="rId4"/>
    <p:sldId id="489" r:id="rId5"/>
    <p:sldId id="490" r:id="rId6"/>
    <p:sldId id="491" r:id="rId7"/>
    <p:sldId id="492" r:id="rId8"/>
    <p:sldId id="493" r:id="rId9"/>
    <p:sldId id="494" r:id="rId10"/>
    <p:sldId id="495" r:id="rId11"/>
    <p:sldId id="496" r:id="rId12"/>
    <p:sldId id="497" r:id="rId13"/>
    <p:sldId id="499" r:id="rId14"/>
    <p:sldId id="500" r:id="rId15"/>
    <p:sldId id="501" r:id="rId16"/>
    <p:sldId id="502" r:id="rId17"/>
    <p:sldId id="503" r:id="rId18"/>
    <p:sldId id="504" r:id="rId19"/>
    <p:sldId id="505" r:id="rId20"/>
    <p:sldId id="506" r:id="rId21"/>
    <p:sldId id="507" r:id="rId22"/>
    <p:sldId id="508" r:id="rId23"/>
    <p:sldId id="509" r:id="rId24"/>
    <p:sldId id="510" r:id="rId25"/>
    <p:sldId id="511" r:id="rId26"/>
    <p:sldId id="512" r:id="rId27"/>
    <p:sldId id="514" r:id="rId28"/>
    <p:sldId id="515" r:id="rId29"/>
    <p:sldId id="517" r:id="rId30"/>
    <p:sldId id="518" r:id="rId31"/>
    <p:sldId id="516" r:id="rId32"/>
    <p:sldId id="519" r:id="rId33"/>
    <p:sldId id="520" r:id="rId34"/>
    <p:sldId id="521" r:id="rId35"/>
    <p:sldId id="522" r:id="rId36"/>
    <p:sldId id="523" r:id="rId37"/>
    <p:sldId id="524" r:id="rId38"/>
    <p:sldId id="525" r:id="rId39"/>
    <p:sldId id="526" r:id="rId40"/>
    <p:sldId id="527" r:id="rId41"/>
    <p:sldId id="528" r:id="rId42"/>
    <p:sldId id="529" r:id="rId43"/>
    <p:sldId id="530" r:id="rId44"/>
    <p:sldId id="531" r:id="rId45"/>
    <p:sldId id="53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9CAE5-B62A-403B-9031-63426EB14104}" type="datetimeFigureOut">
              <a:rPr lang="en-US" smtClean="0"/>
              <a:pPr/>
              <a:t>10/7/2023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D229E-0E7C-4193-A5F7-591E39D1B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0EE8D5-CD56-4A09-BFF3-5FE6B3DBE35F}" type="datetime5">
              <a:rPr lang="en-US" smtClean="0"/>
              <a:pPr/>
              <a:t>7-Oct-23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99F9-83BD-49DD-8291-B512441ABA1D}" type="datetime5">
              <a:rPr lang="en-US" smtClean="0"/>
              <a:pPr/>
              <a:t>7-Oct-23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DE68-EAE1-488D-AC08-21BCB0BCC7D9}" type="datetime5">
              <a:rPr lang="en-US" smtClean="0"/>
              <a:pPr/>
              <a:t>7-Oct-23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4C24-DE69-424D-966D-A2B1F1472803}" type="datetime5">
              <a:rPr lang="en-US" smtClean="0"/>
              <a:pPr/>
              <a:t>7-Oct-23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A8DE8-272A-4469-B0BB-F7FC9F77C93B}" type="datetime5">
              <a:rPr lang="en-US" smtClean="0"/>
              <a:pPr/>
              <a:t>7-Oct-23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9F2BF7-150F-4B33-A3C2-D0601B9A1E1C}" type="datetime5">
              <a:rPr lang="en-US" smtClean="0"/>
              <a:pPr/>
              <a:t>7-Oct-23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5EA1F-8ECD-45C6-B437-6C4EB8D4A65A}" type="datetime5">
              <a:rPr lang="en-US" smtClean="0"/>
              <a:pPr/>
              <a:t>7-Oct-23</a:t>
            </a:fld>
            <a:endParaRPr lang="en-US"/>
          </a:p>
        </p:txBody>
      </p:sp>
      <p:sp>
        <p:nvSpPr>
          <p:cNvPr id="8" name="Footer Placeholder 7"/>
          <p:cNvSpPr>
            <a:spLocks noGrp="1"/>
          </p:cNvSpPr>
          <p:nvPr>
            <p:ph type="ftr" sz="quarter" idx="11"/>
          </p:nvPr>
        </p:nvSpPr>
        <p:spPr/>
        <p:txBody>
          <a:bodyPr/>
          <a:lstStyle/>
          <a:p>
            <a:r>
              <a:rPr lang="en-US"/>
              <a:t>18CSE392T               MACHINE LEARNING - I</a:t>
            </a:r>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49A49-AEA0-4CB7-8625-339239ECFB78}" type="datetime5">
              <a:rPr lang="en-US" smtClean="0"/>
              <a:pPr/>
              <a:t>7-Oct-23</a:t>
            </a:fld>
            <a:endParaRPr lang="en-US"/>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711D-FF47-4374-9122-6ACB0FBA1A3E}" type="datetime5">
              <a:rPr lang="en-US" smtClean="0"/>
              <a:pPr/>
              <a:t>7-Oct-23</a:t>
            </a:fld>
            <a:endParaRPr lang="en-US"/>
          </a:p>
        </p:txBody>
      </p:sp>
      <p:sp>
        <p:nvSpPr>
          <p:cNvPr id="3" name="Footer Placeholder 2"/>
          <p:cNvSpPr>
            <a:spLocks noGrp="1"/>
          </p:cNvSpPr>
          <p:nvPr>
            <p:ph type="ftr" sz="quarter" idx="11"/>
          </p:nvPr>
        </p:nvSpPr>
        <p:spPr/>
        <p:txBody>
          <a:bodyPr/>
          <a:lstStyle/>
          <a:p>
            <a:r>
              <a:rPr lang="en-US"/>
              <a:t>18CSE392T               MACHINE LEARNING - I</a:t>
            </a:r>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BE528-0B56-4F56-98E6-F01FA8AA2D9F}" type="datetime5">
              <a:rPr lang="en-US" smtClean="0"/>
              <a:pPr/>
              <a:t>7-Oct-23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CFCE3-BD04-49D0-8771-E801B002FC1A}" type="datetime5">
              <a:rPr lang="en-US" smtClean="0"/>
              <a:pPr/>
              <a:t>7-Oct-23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78C7-5378-40E3-966D-299755EA320D}" type="datetime5">
              <a:rPr lang="en-US" smtClean="0"/>
              <a:pPr/>
              <a:t>7-Oct-23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18CSE392T               MACHINE LEARNING -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8" name="Rectangle 7"/>
          <p:cNvSpPr/>
          <p:nvPr/>
        </p:nvSpPr>
        <p:spPr>
          <a:xfrm>
            <a:off x="1827551" y="2222425"/>
            <a:ext cx="5791200" cy="1200329"/>
          </a:xfrm>
          <a:prstGeom prst="rect">
            <a:avLst/>
          </a:prstGeom>
        </p:spPr>
        <p:txBody>
          <a:bodyPr wrap="square">
            <a:spAutoFit/>
          </a:bodyPr>
          <a:lstStyle/>
          <a:p>
            <a:pPr lvl="0" algn="ctr" fontAlgn="base">
              <a:spcBef>
                <a:spcPct val="0"/>
              </a:spcBef>
              <a:spcAft>
                <a:spcPct val="0"/>
              </a:spcAft>
            </a:pPr>
            <a:r>
              <a:rPr lang="en-IN" sz="2400" b="1" dirty="0">
                <a:solidFill>
                  <a:srgbClr val="7030A0"/>
                </a:solidFill>
                <a:latin typeface="Cambria" panose="02040503050406030204" pitchFamily="18" charset="0"/>
                <a:ea typeface="Cambria" panose="02040503050406030204" pitchFamily="18" charset="0"/>
                <a:cs typeface="Arial" pitchFamily="34" charset="0"/>
              </a:rPr>
              <a:t>18CSE392T – Machine Learning I</a:t>
            </a:r>
          </a:p>
          <a:p>
            <a:pPr lvl="0" algn="ctr" fontAlgn="base">
              <a:spcBef>
                <a:spcPct val="0"/>
              </a:spcBef>
              <a:spcAft>
                <a:spcPct val="0"/>
              </a:spcAft>
            </a:pPr>
            <a:endParaRPr lang="en-IN" sz="2400" b="1" dirty="0">
              <a:solidFill>
                <a:srgbClr val="7030A0"/>
              </a:solidFill>
              <a:latin typeface="Cambria" panose="02040503050406030204" pitchFamily="18" charset="0"/>
              <a:ea typeface="Cambria" panose="02040503050406030204" pitchFamily="18" charset="0"/>
              <a:cs typeface="Arial" pitchFamily="34" charset="0"/>
            </a:endParaRPr>
          </a:p>
          <a:p>
            <a:pPr lvl="0" algn="ctr" fontAlgn="base">
              <a:spcBef>
                <a:spcPct val="0"/>
              </a:spcBef>
              <a:spcAft>
                <a:spcPct val="0"/>
              </a:spcAft>
            </a:pPr>
            <a:r>
              <a:rPr lang="en-IN" sz="2400" b="1" dirty="0">
                <a:solidFill>
                  <a:srgbClr val="7030A0"/>
                </a:solidFill>
                <a:latin typeface="Cambria" panose="02040503050406030204" pitchFamily="18" charset="0"/>
                <a:ea typeface="Cambria" panose="02040503050406030204" pitchFamily="18" charset="0"/>
                <a:cs typeface="Arial" pitchFamily="34" charset="0"/>
              </a:rPr>
              <a:t>Unit III</a:t>
            </a:r>
            <a:endParaRPr lang="en-US" sz="2400"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a:t>
            </a:fld>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307EFA38-67A1-13C4-A34C-353E4EDAAB4E}"/>
              </a:ext>
            </a:extLst>
          </p:cNvPr>
          <p:cNvSpPr/>
          <p:nvPr/>
        </p:nvSpPr>
        <p:spPr>
          <a:xfrm>
            <a:off x="838200" y="5943600"/>
            <a:ext cx="7467600" cy="276999"/>
          </a:xfrm>
          <a:prstGeom prst="rect">
            <a:avLst/>
          </a:prstGeom>
        </p:spPr>
        <p:txBody>
          <a:bodyPr wrap="square">
            <a:spAutoFit/>
          </a:bodyPr>
          <a:lstStyle/>
          <a:p>
            <a:pPr lvl="0" algn="ctr" fontAlgn="base">
              <a:spcBef>
                <a:spcPct val="0"/>
              </a:spcBef>
              <a:spcAft>
                <a:spcPct val="0"/>
              </a:spcAft>
            </a:pPr>
            <a:r>
              <a:rPr lang="en-IN" sz="12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1200" b="1" dirty="0">
              <a:solidFill>
                <a:srgbClr val="7030A0"/>
              </a:solidFill>
              <a:latin typeface="Cambria" panose="02040503050406030204" pitchFamily="18" charset="0"/>
              <a:ea typeface="Cambria" panose="02040503050406030204"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maximum likelihood estimation is a method that determines values for parameters of the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the statistical method of estimating the parameters of the probability distribution by maximizing the likelihood function.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point in which the parameter value that maximizes the likelihood function is called the maximum likelihood estimate.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goal of maximum likelihood estimation is to make inference about the population, which is most likely to have generated the sample i.e., the joint probability distribution of the random variables.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Maximum likelihood estimation</a:t>
            </a:r>
          </a:p>
          <a:p>
            <a:pPr marL="0" indent="0" algn="ctr">
              <a:buNone/>
            </a:pPr>
            <a:endParaRPr lang="en-US"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323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Difference between Likelihood and Probability: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Probability is simply the likelihood of an event happening.</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Maximum likelihood estimation</a:t>
            </a:r>
          </a:p>
          <a:p>
            <a:pPr marL="0" indent="0" algn="ctr">
              <a:buNone/>
            </a:pPr>
            <a:endParaRPr lang="en-US" dirty="0">
              <a:solidFill>
                <a:srgbClr val="C00000"/>
              </a:solidFill>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9D318581-E201-8853-2FCC-3F3993CE6CA1}"/>
              </a:ext>
            </a:extLst>
          </p:cNvPr>
          <p:cNvGraphicFramePr>
            <a:graphicFrameLocks noGrp="1"/>
          </p:cNvGraphicFramePr>
          <p:nvPr>
            <p:extLst>
              <p:ext uri="{D42A27DB-BD31-4B8C-83A1-F6EECF244321}">
                <p14:modId xmlns:p14="http://schemas.microsoft.com/office/powerpoint/2010/main" val="1512659770"/>
              </p:ext>
            </p:extLst>
          </p:nvPr>
        </p:nvGraphicFramePr>
        <p:xfrm>
          <a:off x="533400" y="1690085"/>
          <a:ext cx="8305801" cy="3415314"/>
        </p:xfrm>
        <a:graphic>
          <a:graphicData uri="http://schemas.openxmlformats.org/drawingml/2006/table">
            <a:tbl>
              <a:tblPr>
                <a:tableStyleId>{69C7853C-536D-4A76-A0AE-DD22124D55A5}</a:tableStyleId>
              </a:tblPr>
              <a:tblGrid>
                <a:gridCol w="698619">
                  <a:extLst>
                    <a:ext uri="{9D8B030D-6E8A-4147-A177-3AD203B41FA5}">
                      <a16:colId xmlns:a16="http://schemas.microsoft.com/office/drawing/2014/main" val="2535057516"/>
                    </a:ext>
                  </a:extLst>
                </a:gridCol>
                <a:gridCol w="3720981">
                  <a:extLst>
                    <a:ext uri="{9D8B030D-6E8A-4147-A177-3AD203B41FA5}">
                      <a16:colId xmlns:a16="http://schemas.microsoft.com/office/drawing/2014/main" val="603840907"/>
                    </a:ext>
                  </a:extLst>
                </a:gridCol>
                <a:gridCol w="3886201">
                  <a:extLst>
                    <a:ext uri="{9D8B030D-6E8A-4147-A177-3AD203B41FA5}">
                      <a16:colId xmlns:a16="http://schemas.microsoft.com/office/drawing/2014/main" val="2808491636"/>
                    </a:ext>
                  </a:extLst>
                </a:gridCol>
              </a:tblGrid>
              <a:tr h="293871">
                <a:tc>
                  <a:txBody>
                    <a:bodyPr/>
                    <a:lstStyle/>
                    <a:p>
                      <a:pPr algn="ctr"/>
                      <a:r>
                        <a:rPr lang="en-IN" sz="1500" b="1" dirty="0">
                          <a:effectLst/>
                          <a:latin typeface="Times New Roman" panose="02020603050405020304" pitchFamily="18" charset="0"/>
                          <a:cs typeface="Times New Roman" panose="02020603050405020304" pitchFamily="18" charset="0"/>
                        </a:rPr>
                        <a:t>S. No</a:t>
                      </a:r>
                      <a:endParaRPr lang="en-IN" sz="1500" dirty="0">
                        <a:effectLst/>
                        <a:latin typeface="Times New Roman" panose="02020603050405020304" pitchFamily="18" charset="0"/>
                        <a:cs typeface="Times New Roman" panose="02020603050405020304" pitchFamily="18" charset="0"/>
                      </a:endParaRPr>
                    </a:p>
                  </a:txBody>
                  <a:tcPr marL="61645" marR="61645" marT="15411" marB="15411" anchor="ctr"/>
                </a:tc>
                <a:tc>
                  <a:txBody>
                    <a:bodyPr/>
                    <a:lstStyle/>
                    <a:p>
                      <a:pPr algn="ctr"/>
                      <a:r>
                        <a:rPr lang="en-IN" sz="1500" b="1" dirty="0">
                          <a:effectLst/>
                          <a:latin typeface="Times New Roman" panose="02020603050405020304" pitchFamily="18" charset="0"/>
                          <a:cs typeface="Times New Roman" panose="02020603050405020304" pitchFamily="18" charset="0"/>
                        </a:rPr>
                        <a:t>Likelihood</a:t>
                      </a:r>
                      <a:endParaRPr lang="en-IN" sz="1500" dirty="0">
                        <a:effectLst/>
                        <a:latin typeface="Times New Roman" panose="02020603050405020304" pitchFamily="18" charset="0"/>
                        <a:cs typeface="Times New Roman" panose="02020603050405020304" pitchFamily="18" charset="0"/>
                      </a:endParaRPr>
                    </a:p>
                  </a:txBody>
                  <a:tcPr marL="61645" marR="61645" marT="15411" marB="15411" anchor="ctr"/>
                </a:tc>
                <a:tc>
                  <a:txBody>
                    <a:bodyPr/>
                    <a:lstStyle/>
                    <a:p>
                      <a:pPr algn="ctr"/>
                      <a:r>
                        <a:rPr lang="en-IN" sz="1500" b="1" dirty="0">
                          <a:effectLst/>
                          <a:latin typeface="Times New Roman" panose="02020603050405020304" pitchFamily="18" charset="0"/>
                          <a:cs typeface="Times New Roman" panose="02020603050405020304" pitchFamily="18" charset="0"/>
                        </a:rPr>
                        <a:t>Probability</a:t>
                      </a:r>
                      <a:endParaRPr lang="en-IN" sz="1500" dirty="0">
                        <a:effectLst/>
                        <a:latin typeface="Times New Roman" panose="02020603050405020304" pitchFamily="18" charset="0"/>
                        <a:cs typeface="Times New Roman" panose="02020603050405020304" pitchFamily="18" charset="0"/>
                      </a:endParaRPr>
                    </a:p>
                  </a:txBody>
                  <a:tcPr marL="61645" marR="61645" marT="15411" marB="15411" anchor="ctr"/>
                </a:tc>
                <a:extLst>
                  <a:ext uri="{0D108BD9-81ED-4DB2-BD59-A6C34878D82A}">
                    <a16:rowId xmlns:a16="http://schemas.microsoft.com/office/drawing/2014/main" val="2317046177"/>
                  </a:ext>
                </a:extLst>
              </a:tr>
              <a:tr h="537698">
                <a:tc>
                  <a:txBody>
                    <a:bodyPr/>
                    <a:lstStyle/>
                    <a:p>
                      <a:pPr algn="ctr"/>
                      <a:r>
                        <a:rPr lang="en-IN" sz="1500" dirty="0">
                          <a:effectLst/>
                          <a:latin typeface="Times New Roman" panose="02020603050405020304" pitchFamily="18" charset="0"/>
                          <a:cs typeface="Times New Roman" panose="02020603050405020304" pitchFamily="18" charset="0"/>
                        </a:rPr>
                        <a:t>1</a:t>
                      </a:r>
                    </a:p>
                  </a:txBody>
                  <a:tcPr marL="61645" marR="61645" marT="15411" marB="15411" anchor="ctr"/>
                </a:tc>
                <a:tc>
                  <a:txBody>
                    <a:bodyPr/>
                    <a:lstStyle/>
                    <a:p>
                      <a:pPr algn="just"/>
                      <a:r>
                        <a:rPr lang="en-IN" sz="1500" dirty="0">
                          <a:effectLst/>
                          <a:latin typeface="Times New Roman" panose="02020603050405020304" pitchFamily="18" charset="0"/>
                          <a:cs typeface="Times New Roman" panose="02020603050405020304" pitchFamily="18" charset="0"/>
                        </a:rPr>
                        <a:t>Refers to the past events with known outcomes</a:t>
                      </a:r>
                    </a:p>
                  </a:txBody>
                  <a:tcPr marL="61645" marR="61645" marT="15411" marB="15411" anchor="ctr"/>
                </a:tc>
                <a:tc>
                  <a:txBody>
                    <a:bodyPr/>
                    <a:lstStyle/>
                    <a:p>
                      <a:pPr algn="just"/>
                      <a:r>
                        <a:rPr lang="en-IN" sz="1500" dirty="0">
                          <a:effectLst/>
                          <a:latin typeface="Times New Roman" panose="02020603050405020304" pitchFamily="18" charset="0"/>
                          <a:cs typeface="Times New Roman" panose="02020603050405020304" pitchFamily="18" charset="0"/>
                        </a:rPr>
                        <a:t>Refers to the occurrence of future events </a:t>
                      </a:r>
                    </a:p>
                  </a:txBody>
                  <a:tcPr marL="61645" marR="61645" marT="15411" marB="15411" anchor="ctr"/>
                </a:tc>
                <a:extLst>
                  <a:ext uri="{0D108BD9-81ED-4DB2-BD59-A6C34878D82A}">
                    <a16:rowId xmlns:a16="http://schemas.microsoft.com/office/drawing/2014/main" val="3418861161"/>
                  </a:ext>
                </a:extLst>
              </a:tr>
              <a:tr h="2046047">
                <a:tc>
                  <a:txBody>
                    <a:bodyPr/>
                    <a:lstStyle/>
                    <a:p>
                      <a:pPr algn="ctr"/>
                      <a:r>
                        <a:rPr lang="en-IN" sz="1500" dirty="0">
                          <a:effectLst/>
                          <a:latin typeface="Times New Roman" panose="02020603050405020304" pitchFamily="18" charset="0"/>
                          <a:cs typeface="Times New Roman" panose="02020603050405020304" pitchFamily="18" charset="0"/>
                        </a:rPr>
                        <a:t>2</a:t>
                      </a:r>
                    </a:p>
                  </a:txBody>
                  <a:tcPr marL="61645" marR="61645" marT="15411" marB="15411" anchor="ctr"/>
                </a:tc>
                <a:tc>
                  <a:txBody>
                    <a:bodyPr/>
                    <a:lstStyle/>
                    <a:p>
                      <a:pPr algn="just"/>
                      <a:r>
                        <a:rPr lang="en-IN" sz="1500" dirty="0">
                          <a:effectLst/>
                          <a:latin typeface="Times New Roman" panose="02020603050405020304" pitchFamily="18" charset="0"/>
                          <a:cs typeface="Times New Roman" panose="02020603050405020304" pitchFamily="18" charset="0"/>
                        </a:rPr>
                        <a:t>I flipped a coin 10 times and obtained 10 heads. What is the likelihood that the coin is fair?</a:t>
                      </a:r>
                      <a:br>
                        <a:rPr lang="en-IN" sz="1500" dirty="0">
                          <a:effectLst/>
                          <a:latin typeface="Times New Roman" panose="02020603050405020304" pitchFamily="18" charset="0"/>
                          <a:cs typeface="Times New Roman" panose="02020603050405020304" pitchFamily="18" charset="0"/>
                        </a:rPr>
                      </a:br>
                      <a:r>
                        <a:rPr lang="en-IN" sz="1500" dirty="0">
                          <a:effectLst/>
                          <a:latin typeface="Times New Roman" panose="02020603050405020304" pitchFamily="18" charset="0"/>
                          <a:cs typeface="Times New Roman" panose="02020603050405020304" pitchFamily="18" charset="0"/>
                        </a:rPr>
                        <a:t>Given the fixed outcomes (data), what is the likelihood of different parameter values?</a:t>
                      </a:r>
                    </a:p>
                  </a:txBody>
                  <a:tcPr marL="61645" marR="61645" marT="15411" marB="15411" anchor="ctr"/>
                </a:tc>
                <a:tc>
                  <a:txBody>
                    <a:bodyPr/>
                    <a:lstStyle/>
                    <a:p>
                      <a:pPr algn="just"/>
                      <a:r>
                        <a:rPr lang="en-IN" sz="1500" dirty="0">
                          <a:effectLst/>
                          <a:latin typeface="Times New Roman" panose="02020603050405020304" pitchFamily="18" charset="0"/>
                          <a:cs typeface="Times New Roman" panose="02020603050405020304" pitchFamily="18" charset="0"/>
                        </a:rPr>
                        <a:t>I flipped a coin 10 times. What is the probability of it landing heads or tails every time?</a:t>
                      </a:r>
                      <a:br>
                        <a:rPr lang="en-IN" sz="1500" dirty="0">
                          <a:effectLst/>
                          <a:latin typeface="Times New Roman" panose="02020603050405020304" pitchFamily="18" charset="0"/>
                          <a:cs typeface="Times New Roman" panose="02020603050405020304" pitchFamily="18" charset="0"/>
                        </a:rPr>
                      </a:br>
                      <a:r>
                        <a:rPr lang="en-IN" sz="1500" dirty="0">
                          <a:effectLst/>
                          <a:latin typeface="Times New Roman" panose="02020603050405020304" pitchFamily="18" charset="0"/>
                          <a:cs typeface="Times New Roman" panose="02020603050405020304" pitchFamily="18" charset="0"/>
                        </a:rPr>
                        <a:t>Given the fixed parameter(p=0.5). What is the probability of different outcomes?</a:t>
                      </a:r>
                    </a:p>
                  </a:txBody>
                  <a:tcPr marL="61645" marR="61645" marT="15411" marB="15411" anchor="ctr"/>
                </a:tc>
                <a:extLst>
                  <a:ext uri="{0D108BD9-81ED-4DB2-BD59-A6C34878D82A}">
                    <a16:rowId xmlns:a16="http://schemas.microsoft.com/office/drawing/2014/main" val="62544894"/>
                  </a:ext>
                </a:extLst>
              </a:tr>
              <a:tr h="537698">
                <a:tc>
                  <a:txBody>
                    <a:bodyPr/>
                    <a:lstStyle/>
                    <a:p>
                      <a:pPr algn="ctr"/>
                      <a:r>
                        <a:rPr lang="en-IN" sz="1500" dirty="0">
                          <a:effectLst/>
                          <a:latin typeface="Times New Roman" panose="02020603050405020304" pitchFamily="18" charset="0"/>
                          <a:cs typeface="Times New Roman" panose="02020603050405020304" pitchFamily="18" charset="0"/>
                        </a:rPr>
                        <a:t>3</a:t>
                      </a:r>
                    </a:p>
                  </a:txBody>
                  <a:tcPr marL="61645" marR="61645" marT="15411" marB="15411" anchor="ctr"/>
                </a:tc>
                <a:tc>
                  <a:txBody>
                    <a:bodyPr/>
                    <a:lstStyle/>
                    <a:p>
                      <a:pPr algn="just"/>
                      <a:r>
                        <a:rPr lang="en-IN" sz="1500" dirty="0">
                          <a:effectLst/>
                          <a:latin typeface="Times New Roman" panose="02020603050405020304" pitchFamily="18" charset="0"/>
                          <a:cs typeface="Times New Roman" panose="02020603050405020304" pitchFamily="18" charset="0"/>
                        </a:rPr>
                        <a:t>Likelihoods doesn’t add up to 1</a:t>
                      </a:r>
                    </a:p>
                  </a:txBody>
                  <a:tcPr marL="61645" marR="61645" marT="15411" marB="15411" anchor="ctr"/>
                </a:tc>
                <a:tc>
                  <a:txBody>
                    <a:bodyPr/>
                    <a:lstStyle/>
                    <a:p>
                      <a:pPr algn="just"/>
                      <a:r>
                        <a:rPr lang="en-IN" sz="1500" dirty="0">
                          <a:effectLst/>
                          <a:latin typeface="Times New Roman" panose="02020603050405020304" pitchFamily="18" charset="0"/>
                          <a:cs typeface="Times New Roman" panose="02020603050405020304" pitchFamily="18" charset="0"/>
                        </a:rPr>
                        <a:t>Probabilities add up to 1</a:t>
                      </a:r>
                    </a:p>
                  </a:txBody>
                  <a:tcPr marL="61645" marR="61645" marT="15411" marB="15411" anchor="ctr"/>
                </a:tc>
                <a:extLst>
                  <a:ext uri="{0D108BD9-81ED-4DB2-BD59-A6C34878D82A}">
                    <a16:rowId xmlns:a16="http://schemas.microsoft.com/office/drawing/2014/main" val="4033107053"/>
                  </a:ext>
                </a:extLst>
              </a:tr>
            </a:tbl>
          </a:graphicData>
        </a:graphic>
      </p:graphicFrame>
    </p:spTree>
    <p:extLst>
      <p:ext uri="{BB962C8B-B14F-4D97-AF65-F5344CB8AC3E}">
        <p14:creationId xmlns:p14="http://schemas.microsoft.com/office/powerpoint/2010/main" val="49569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When the probability of a single coin toss is low in the range of 0% to 10%, Logistic regression is a model for binary classification real-time practical applications.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parameters of a logistic regression model can be estimated by the probabilistic framework called maximum likelihood estimation.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 probability distribution for the target variable (labelled class) must be assumed and followed by a likelihood function defined that calculates the probability of observing the outcome given the input data and the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function can be optimized to find the set of parameters that results in the largest sum likelihood over the training dataset.</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Maximum likelihood estimation</a:t>
            </a:r>
          </a:p>
        </p:txBody>
      </p:sp>
    </p:spTree>
    <p:extLst>
      <p:ext uri="{BB962C8B-B14F-4D97-AF65-F5344CB8AC3E}">
        <p14:creationId xmlns:p14="http://schemas.microsoft.com/office/powerpoint/2010/main" val="189107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Maximum Likelihood Estimation, we maximize the conditional probability of observing the data (X) given a specific probability distribution and its parameters (theta – </a:t>
            </a:r>
            <a:r>
              <a:rPr lang="el-GR" sz="2400" dirty="0">
                <a:latin typeface="Times New Roman" panose="02020603050405020304" pitchFamily="18" charset="0"/>
                <a:ea typeface="Cambria" panose="02040503050406030204" pitchFamily="18" charset="0"/>
                <a:cs typeface="Times New Roman" panose="02020603050405020304" pitchFamily="18" charset="0"/>
              </a:rPr>
              <a:t>θ</a:t>
            </a:r>
            <a:r>
              <a:rPr lang="en-IN" sz="2400" dirty="0">
                <a:latin typeface="Times New Roman" panose="02020603050405020304" pitchFamily="18" charset="0"/>
                <a:ea typeface="Cambria" panose="02040503050406030204" pitchFamily="18" charset="0"/>
                <a:cs typeface="Times New Roman" panose="02020603050405020304" pitchFamily="18" charset="0"/>
              </a:rPr>
              <a:t>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P(X, </a:t>
            </a:r>
            <a:r>
              <a:rPr lang="el-GR" sz="2400" dirty="0">
                <a:latin typeface="Times New Roman" panose="02020603050405020304" pitchFamily="18" charset="0"/>
                <a:ea typeface="Cambria" panose="02040503050406030204" pitchFamily="18" charset="0"/>
                <a:cs typeface="Times New Roman" panose="02020603050405020304" pitchFamily="18" charset="0"/>
              </a:rPr>
              <a:t>θ</a:t>
            </a:r>
            <a:r>
              <a:rPr lang="en-IN" sz="2400" dirty="0">
                <a:latin typeface="Times New Roman" panose="02020603050405020304" pitchFamily="18" charset="0"/>
                <a:ea typeface="Cambria" panose="02040503050406030204" pitchFamily="18" charset="0"/>
                <a:cs typeface="Times New Roman" panose="02020603050405020304" pitchFamily="18" charset="0"/>
              </a:rPr>
              <a:t>) where X is the joint probability distribution of all observations from 1 to 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sv-SE" sz="2400" dirty="0">
                <a:latin typeface="Times New Roman" panose="02020603050405020304" pitchFamily="18" charset="0"/>
                <a:ea typeface="Cambria" panose="02040503050406030204" pitchFamily="18" charset="0"/>
                <a:cs typeface="Times New Roman" panose="02020603050405020304" pitchFamily="18" charset="0"/>
              </a:rPr>
              <a:t>P(X1, X2, X3.…Xn; </a:t>
            </a:r>
            <a:r>
              <a:rPr lang="el-GR" sz="2400" dirty="0">
                <a:latin typeface="Times New Roman" panose="02020603050405020304" pitchFamily="18" charset="0"/>
                <a:ea typeface="Cambria" panose="02040503050406030204" pitchFamily="18" charset="0"/>
                <a:cs typeface="Times New Roman" panose="02020603050405020304" pitchFamily="18" charset="0"/>
              </a:rPr>
              <a:t>θ</a:t>
            </a:r>
            <a:r>
              <a:rPr lang="sv-SE" sz="2400" dirty="0">
                <a:latin typeface="Times New Roman" panose="02020603050405020304" pitchFamily="18" charset="0"/>
                <a:ea typeface="Cambria" panose="02040503050406030204" pitchFamily="18" charset="0"/>
                <a:cs typeface="Times New Roman" panose="02020603050405020304" pitchFamily="18" charset="0"/>
              </a:rPr>
              <a:t>)</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resulting conditional probability is known as the likelihood of observing the data with the given model parameters and denoted as (L)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L(X, </a:t>
            </a:r>
            <a:r>
              <a:rPr lang="el-GR" sz="2400" dirty="0">
                <a:latin typeface="Times New Roman" panose="02020603050405020304" pitchFamily="18" charset="0"/>
                <a:ea typeface="Cambria" panose="02040503050406030204" pitchFamily="18" charset="0"/>
                <a:cs typeface="Times New Roman" panose="02020603050405020304" pitchFamily="18" charset="0"/>
              </a:rPr>
              <a:t>θ</a:t>
            </a:r>
            <a:r>
              <a:rPr lang="en-IN" sz="2400" dirty="0">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Maximum likelihood estimation</a:t>
            </a:r>
          </a:p>
        </p:txBody>
      </p:sp>
    </p:spTree>
    <p:extLst>
      <p:ext uri="{BB962C8B-B14F-4D97-AF65-F5344CB8AC3E}">
        <p14:creationId xmlns:p14="http://schemas.microsoft.com/office/powerpoint/2010/main" val="3199827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objective of Maximum Likelihood Estimation is to find the set of parameters (theta) that maximize the likelihood function, e.g. result in the largest likelihood value.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maximize L(X ; </a:t>
            </a:r>
            <a:r>
              <a:rPr lang="el-GR" sz="2400" dirty="0">
                <a:latin typeface="Times New Roman" panose="02020603050405020304" pitchFamily="18" charset="0"/>
                <a:ea typeface="Cambria" panose="02040503050406030204" pitchFamily="18" charset="0"/>
                <a:cs typeface="Times New Roman" panose="02020603050405020304" pitchFamily="18" charset="0"/>
              </a:rPr>
              <a:t>θ</a:t>
            </a:r>
            <a:r>
              <a:rPr lang="en-US" sz="2400" dirty="0">
                <a:latin typeface="Times New Roman" panose="02020603050405020304" pitchFamily="18" charset="0"/>
                <a:ea typeface="Cambria" panose="02040503050406030204" pitchFamily="18" charset="0"/>
                <a:cs typeface="Times New Roman" panose="02020603050405020304" pitchFamily="18" charset="0"/>
              </a:rPr>
              <a:t>)</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Maximum likelihood estimation</a:t>
            </a:r>
          </a:p>
        </p:txBody>
      </p:sp>
    </p:spTree>
    <p:extLst>
      <p:ext uri="{BB962C8B-B14F-4D97-AF65-F5344CB8AC3E}">
        <p14:creationId xmlns:p14="http://schemas.microsoft.com/office/powerpoint/2010/main" val="42341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Principal Component Analysis is an unsupervised learning algorithm that is used for the </a:t>
            </a:r>
            <a:r>
              <a:rPr lang="en-IN" sz="26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dimensionality reduction </a:t>
            </a:r>
            <a:r>
              <a:rPr lang="en-IN" sz="2400" dirty="0">
                <a:latin typeface="Times New Roman" panose="02020603050405020304" pitchFamily="18" charset="0"/>
                <a:ea typeface="Cambria" panose="02040503050406030204" pitchFamily="18" charset="0"/>
                <a:cs typeface="Times New Roman" panose="02020603050405020304" pitchFamily="18" charset="0"/>
              </a:rPr>
              <a:t>in machine learning.</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a statistical process that converts the observations of correlated features into a set of linearly uncorrelated features with the help of orthogonal transformation.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These new transformed features are called the Principal Components.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one of the popular tools that is used for exploratory data analysis and predictive </a:t>
            </a:r>
            <a:r>
              <a:rPr lang="en-IN" sz="2400" dirty="0" err="1">
                <a:latin typeface="Times New Roman" panose="02020603050405020304" pitchFamily="18" charset="0"/>
                <a:ea typeface="Cambria" panose="02040503050406030204" pitchFamily="18" charset="0"/>
                <a:cs typeface="Times New Roman" panose="02020603050405020304" pitchFamily="18" charset="0"/>
              </a:rPr>
              <a:t>modeling</a:t>
            </a:r>
            <a:r>
              <a:rPr lang="en-IN" sz="2400" dirty="0">
                <a:latin typeface="Times New Roman" panose="02020603050405020304" pitchFamily="18" charset="0"/>
                <a:ea typeface="Cambria" panose="02040503050406030204" pitchFamily="18" charset="0"/>
                <a:cs typeface="Times New Roman" panose="02020603050405020304" pitchFamily="18" charset="0"/>
              </a:rPr>
              <a:t>.</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a technique to draw strong patterns from the given dataset by reducing the variances.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89012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Factor analysis, including both principal component analysis and common factor analysis, is a statistical approach that can be used to </a:t>
            </a:r>
            <a:r>
              <a:rPr lang="en-IN" sz="2400" dirty="0" err="1">
                <a:latin typeface="Times New Roman" panose="02020603050405020304" pitchFamily="18" charset="0"/>
                <a:ea typeface="Cambria" panose="02040503050406030204" pitchFamily="18" charset="0"/>
                <a:cs typeface="Times New Roman" panose="02020603050405020304" pitchFamily="18" charset="0"/>
              </a:rPr>
              <a:t>analyze</a:t>
            </a:r>
            <a:r>
              <a:rPr lang="en-IN" sz="2400" dirty="0">
                <a:latin typeface="Times New Roman" panose="02020603050405020304" pitchFamily="18" charset="0"/>
                <a:ea typeface="Cambria" panose="02040503050406030204" pitchFamily="18" charset="0"/>
                <a:cs typeface="Times New Roman" panose="02020603050405020304" pitchFamily="18" charset="0"/>
              </a:rPr>
              <a:t> interrelationships among a large number of variables and to explain these variables in terms of their common underlying dimensions (factors).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objective is to find a way of condensing the information contained in a number of original variables into a smaller set of variates (factors) with a minimal loss of information.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197927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for example, to better understand the relationships between customers’ ratings of a fast-food restaurant.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Assume you ask customers to rate the restaurant on the following six variables: </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food taste</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food temperature</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freshness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waiting time</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cleanliness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friendliness of employees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285922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analyst would like to combine these six variables into a smaller number.</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By </a:t>
            </a:r>
            <a:r>
              <a:rPr lang="en-IN" sz="2400" dirty="0" err="1">
                <a:latin typeface="Times New Roman" panose="02020603050405020304" pitchFamily="18" charset="0"/>
                <a:ea typeface="Cambria" panose="02040503050406030204" pitchFamily="18" charset="0"/>
                <a:cs typeface="Times New Roman" panose="02020603050405020304" pitchFamily="18" charset="0"/>
              </a:rPr>
              <a:t>analyzing</a:t>
            </a:r>
            <a:r>
              <a:rPr lang="en-IN" sz="2400" dirty="0">
                <a:latin typeface="Times New Roman" panose="02020603050405020304" pitchFamily="18" charset="0"/>
                <a:ea typeface="Cambria" panose="02040503050406030204" pitchFamily="18" charset="0"/>
                <a:cs typeface="Times New Roman" panose="02020603050405020304" pitchFamily="18" charset="0"/>
              </a:rPr>
              <a:t> the customer responses,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graphicFrame>
        <p:nvGraphicFramePr>
          <p:cNvPr id="3" name="Table 2">
            <a:extLst>
              <a:ext uri="{FF2B5EF4-FFF2-40B4-BE49-F238E27FC236}">
                <a16:creationId xmlns:a16="http://schemas.microsoft.com/office/drawing/2014/main" id="{EB4F653C-319D-FB53-9197-2FA92502346D}"/>
              </a:ext>
            </a:extLst>
          </p:cNvPr>
          <p:cNvGraphicFramePr>
            <a:graphicFrameLocks noGrp="1"/>
          </p:cNvGraphicFramePr>
          <p:nvPr>
            <p:extLst>
              <p:ext uri="{D42A27DB-BD31-4B8C-83A1-F6EECF244321}">
                <p14:modId xmlns:p14="http://schemas.microsoft.com/office/powerpoint/2010/main" val="1216701906"/>
              </p:ext>
            </p:extLst>
          </p:nvPr>
        </p:nvGraphicFramePr>
        <p:xfrm>
          <a:off x="914400" y="2353183"/>
          <a:ext cx="7010400" cy="3884712"/>
        </p:xfrm>
        <a:graphic>
          <a:graphicData uri="http://schemas.openxmlformats.org/drawingml/2006/table">
            <a:tbl>
              <a:tblPr firstRow="1" bandRow="1">
                <a:tableStyleId>{8799B23B-EC83-4686-B30A-512413B5E67A}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466217">
                <a:tc gridSpan="2">
                  <a:txBody>
                    <a:bodyPr/>
                    <a:lstStyle/>
                    <a:p>
                      <a:pPr algn="ctr"/>
                      <a:r>
                        <a:rPr lang="en-IN" dirty="0">
                          <a:latin typeface="Times New Roman" panose="02020603050405020304" pitchFamily="18" charset="0"/>
                          <a:cs typeface="Times New Roman" panose="02020603050405020304" pitchFamily="18" charset="0"/>
                        </a:rPr>
                        <a:t>The analyst might find that</a:t>
                      </a:r>
                    </a:p>
                  </a:txBody>
                  <a:tcPr/>
                </a:tc>
                <a:tc hMerge="1">
                  <a:txBody>
                    <a:bodyPr/>
                    <a:lstStyle/>
                    <a:p>
                      <a:endParaRPr lang="en-IN" dirty="0"/>
                    </a:p>
                  </a:txBody>
                  <a:tcPr/>
                </a:tc>
                <a:extLst>
                  <a:ext uri="{0D108BD9-81ED-4DB2-BD59-A6C34878D82A}">
                    <a16:rowId xmlns:a16="http://schemas.microsoft.com/office/drawing/2014/main" val="10000"/>
                  </a:ext>
                </a:extLst>
              </a:tr>
              <a:tr h="1703659">
                <a:tc>
                  <a:txBody>
                    <a:bodyPr/>
                    <a:lstStyle/>
                    <a:p>
                      <a:pPr algn="just"/>
                      <a:r>
                        <a:rPr lang="en-IN" dirty="0">
                          <a:latin typeface="Times New Roman" panose="02020603050405020304" pitchFamily="18" charset="0"/>
                          <a:cs typeface="Times New Roman" panose="02020603050405020304" pitchFamily="18" charset="0"/>
                        </a:rPr>
                        <a:t>The variables food taste, temperature, and freshness combine together to form a single factor of food quality</a:t>
                      </a:r>
                    </a:p>
                  </a:txBody>
                  <a:tcPr/>
                </a:tc>
                <a:tc>
                  <a:txBody>
                    <a:bodyPr/>
                    <a:lstStyle/>
                    <a:p>
                      <a:pPr algn="just"/>
                      <a:r>
                        <a:rPr lang="en-IN" dirty="0">
                          <a:latin typeface="Times New Roman" panose="02020603050405020304" pitchFamily="18" charset="0"/>
                          <a:cs typeface="Times New Roman" panose="02020603050405020304" pitchFamily="18" charset="0"/>
                        </a:rPr>
                        <a:t>waiting time, cleanliness, and friendliness of employees combine to form another single factor, service quality</a:t>
                      </a:r>
                    </a:p>
                  </a:txBody>
                  <a:tcPr/>
                </a:tc>
                <a:extLst>
                  <a:ext uri="{0D108BD9-81ED-4DB2-BD59-A6C34878D82A}">
                    <a16:rowId xmlns:a16="http://schemas.microsoft.com/office/drawing/2014/main" val="10001"/>
                  </a:ext>
                </a:extLst>
              </a:tr>
              <a:tr h="506141">
                <a:tc gridSpan="2">
                  <a:txBody>
                    <a:bodyPr/>
                    <a:lstStyle/>
                    <a:p>
                      <a:pPr algn="ctr"/>
                      <a:r>
                        <a:rPr kumimoji="0" lang="en-US" b="1" kern="1200" dirty="0">
                          <a:solidFill>
                            <a:schemeClr val="tx1"/>
                          </a:solidFill>
                          <a:latin typeface="Times New Roman" panose="02020603050405020304" pitchFamily="18" charset="0"/>
                          <a:ea typeface="+mn-ea"/>
                          <a:cs typeface="Times New Roman" panose="02020603050405020304" pitchFamily="18" charset="0"/>
                        </a:rPr>
                        <a:t>Single Factor</a:t>
                      </a:r>
                      <a:endParaRPr kumimoji="0" lang="en-IN" b="1" kern="1200" dirty="0">
                        <a:solidFill>
                          <a:schemeClr val="tx1"/>
                        </a:solidFill>
                        <a:latin typeface="Times New Roman" panose="02020603050405020304" pitchFamily="18" charset="0"/>
                        <a:ea typeface="+mn-ea"/>
                        <a:cs typeface="Times New Roman" panose="02020603050405020304" pitchFamily="18" charset="0"/>
                      </a:endParaRPr>
                    </a:p>
                  </a:txBody>
                  <a:tcPr/>
                </a:tc>
                <a:tc hMerge="1">
                  <a:txBody>
                    <a:bodyPr/>
                    <a:lstStyle/>
                    <a:p>
                      <a:pPr marL="285750" indent="-285750">
                        <a:buFont typeface="Wingdings" panose="05000000000000000000" pitchFamily="2" charset="2"/>
                        <a:buChar char="ü"/>
                      </a:pPr>
                      <a:endParaRPr lang="en-IN" dirty="0"/>
                    </a:p>
                  </a:txBody>
                  <a:tcPr/>
                </a:tc>
                <a:extLst>
                  <a:ext uri="{0D108BD9-81ED-4DB2-BD59-A6C34878D82A}">
                    <a16:rowId xmlns:a16="http://schemas.microsoft.com/office/drawing/2014/main" val="10002"/>
                  </a:ext>
                </a:extLst>
              </a:tr>
              <a:tr h="1208695">
                <a:tc>
                  <a:txBody>
                    <a:bodyPr/>
                    <a:lstStyle/>
                    <a:p>
                      <a:r>
                        <a:rPr lang="en-IN" dirty="0">
                          <a:latin typeface="Times New Roman" panose="02020603050405020304" pitchFamily="18" charset="0"/>
                          <a:cs typeface="Times New Roman" panose="02020603050405020304" pitchFamily="18" charset="0"/>
                        </a:rPr>
                        <a:t>food quality</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Food taste</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Temperature</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Freshness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service quality</a:t>
                      </a:r>
                    </a:p>
                    <a:p>
                      <a:pPr marL="285750" indent="-285750">
                        <a:buFont typeface="Wingdings" panose="05000000000000000000" pitchFamily="2" charset="2"/>
                        <a:buChar char="ü"/>
                      </a:pPr>
                      <a:r>
                        <a:rPr kumimoji="0" lang="en-IN" kern="1200" dirty="0">
                          <a:latin typeface="Times New Roman" panose="02020603050405020304" pitchFamily="18" charset="0"/>
                          <a:cs typeface="Times New Roman" panose="02020603050405020304" pitchFamily="18" charset="0"/>
                        </a:rPr>
                        <a:t>Waiting time</a:t>
                      </a:r>
                    </a:p>
                    <a:p>
                      <a:pPr marL="285750" indent="-285750">
                        <a:buFont typeface="Wingdings" panose="05000000000000000000" pitchFamily="2" charset="2"/>
                        <a:buChar char="ü"/>
                      </a:pPr>
                      <a:r>
                        <a:rPr kumimoji="0" lang="en-IN" kern="1200" dirty="0">
                          <a:latin typeface="Times New Roman" panose="02020603050405020304" pitchFamily="18" charset="0"/>
                          <a:cs typeface="Times New Roman" panose="02020603050405020304" pitchFamily="18" charset="0"/>
                        </a:rPr>
                        <a:t>Cleanliness</a:t>
                      </a:r>
                    </a:p>
                    <a:p>
                      <a:pPr marL="285750" indent="-285750">
                        <a:buFont typeface="Wingdings" panose="05000000000000000000" pitchFamily="2" charset="2"/>
                        <a:buChar char="ü"/>
                      </a:pPr>
                      <a:r>
                        <a:rPr kumimoji="0" lang="en-IN" kern="1200" dirty="0">
                          <a:latin typeface="Times New Roman" panose="02020603050405020304" pitchFamily="18" charset="0"/>
                          <a:cs typeface="Times New Roman" panose="02020603050405020304" pitchFamily="18" charset="0"/>
                        </a:rPr>
                        <a:t>Friendliness of employees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611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PCA generally tries to find the lower-dimensional surface to project the high-dimensional data.</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PCA works by considering the variance of each attribute because the high attribute shows the good split between the classes, and hence it reduces the dimensionality.</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Some real-world applications of PCA are image processing, movie recommendation system, optimizing the power allocation in various communication channels.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is a feature extraction technique, so it contains the important variables and drops the least important variable.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221545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8" name="Rectangle 7"/>
          <p:cNvSpPr/>
          <p:nvPr/>
        </p:nvSpPr>
        <p:spPr>
          <a:xfrm>
            <a:off x="838201" y="762000"/>
            <a:ext cx="7238999" cy="4278094"/>
          </a:xfrm>
          <a:prstGeom prst="rect">
            <a:avLst/>
          </a:prstGeom>
        </p:spPr>
        <p:txBody>
          <a:bodyPr wrap="square">
            <a:spAutoFit/>
          </a:bodyPr>
          <a:lstStyle/>
          <a:p>
            <a:pPr lvl="0" algn="ctr" fontAlgn="base">
              <a:spcBef>
                <a:spcPct val="0"/>
              </a:spcBef>
              <a:spcAft>
                <a:spcPct val="0"/>
              </a:spcAft>
            </a:pPr>
            <a:r>
              <a:rPr lang="en-IN" sz="3200" dirty="0">
                <a:solidFill>
                  <a:schemeClr val="accent6">
                    <a:lumMod val="75000"/>
                  </a:schemeClr>
                </a:solidFill>
                <a:latin typeface="Cambria" panose="02040503050406030204" pitchFamily="18" charset="0"/>
                <a:ea typeface="Cambria" panose="02040503050406030204" pitchFamily="18" charset="0"/>
                <a:cs typeface="Arial" pitchFamily="34" charset="0"/>
              </a:rPr>
              <a:t>Topics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Ridge Regression </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Maximum likelihood estimation (least squares)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Principal Component Analysis (PCA)</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Bayesian classifier</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Support vector machine</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Support vector machine + kernels</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Multi class classification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K nearest </a:t>
            </a:r>
            <a:r>
              <a:rPr lang="en-US" sz="2400" dirty="0" err="1">
                <a:latin typeface="Cambria" panose="02040503050406030204" pitchFamily="18" charset="0"/>
                <a:ea typeface="Cambria" panose="02040503050406030204" pitchFamily="18" charset="0"/>
                <a:cs typeface="Arial" pitchFamily="34" charset="0"/>
              </a:rPr>
              <a:t>neighbour</a:t>
            </a:r>
            <a:r>
              <a:rPr lang="en-US" sz="2400" dirty="0">
                <a:latin typeface="Cambria" panose="02040503050406030204" pitchFamily="18" charset="0"/>
                <a:ea typeface="Cambria" panose="02040503050406030204" pitchFamily="18" charset="0"/>
                <a:cs typeface="Arial" pitchFamily="34" charset="0"/>
              </a:rPr>
              <a:t> classification</a:t>
            </a:r>
          </a:p>
          <a:p>
            <a:pPr marL="342900" lvl="0" indent="-342900" fontAlgn="base">
              <a:spcBef>
                <a:spcPct val="0"/>
              </a:spcBef>
              <a:spcAft>
                <a:spcPct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Arial" pitchFamily="34" charset="0"/>
              </a:rPr>
              <a:t>Application: face recognition with PCA</a:t>
            </a:r>
          </a:p>
          <a:p>
            <a:pPr marL="342900" lvl="0" indent="-342900" fontAlgn="base">
              <a:spcBef>
                <a:spcPct val="0"/>
              </a:spcBef>
              <a:spcAft>
                <a:spcPct val="0"/>
              </a:spcAft>
              <a:buFont typeface="Wingdings" panose="05000000000000000000" pitchFamily="2" charset="2"/>
              <a:buChar char="§"/>
            </a:pPr>
            <a:endParaRPr lang="en-US" sz="2400" dirty="0">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a:t>
            </a:fld>
            <a:endParaRPr lang="en-US"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307EFA38-67A1-13C4-A34C-353E4EDAAB4E}"/>
              </a:ext>
            </a:extLst>
          </p:cNvPr>
          <p:cNvSpPr/>
          <p:nvPr/>
        </p:nvSpPr>
        <p:spPr>
          <a:xfrm>
            <a:off x="838200" y="6356350"/>
            <a:ext cx="7467600" cy="276999"/>
          </a:xfrm>
          <a:prstGeom prst="rect">
            <a:avLst/>
          </a:prstGeom>
        </p:spPr>
        <p:txBody>
          <a:bodyPr wrap="square">
            <a:spAutoFit/>
          </a:bodyPr>
          <a:lstStyle/>
          <a:p>
            <a:pPr lvl="0" algn="ctr" fontAlgn="base">
              <a:spcBef>
                <a:spcPct val="0"/>
              </a:spcBef>
              <a:spcAft>
                <a:spcPct val="0"/>
              </a:spcAft>
            </a:pPr>
            <a:r>
              <a:rPr lang="en-IN" sz="12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1200" b="1" dirty="0">
              <a:solidFill>
                <a:srgbClr val="7030A0"/>
              </a:solidFill>
              <a:latin typeface="Cambria" panose="02040503050406030204" pitchFamily="18" charset="0"/>
              <a:ea typeface="Cambria" panose="02040503050406030204" pitchFamily="18" charset="0"/>
              <a:cs typeface="Arial" pitchFamily="34" charset="0"/>
            </a:endParaRPr>
          </a:p>
        </p:txBody>
      </p:sp>
    </p:spTree>
    <p:extLst>
      <p:ext uri="{BB962C8B-B14F-4D97-AF65-F5344CB8AC3E}">
        <p14:creationId xmlns:p14="http://schemas.microsoft.com/office/powerpoint/2010/main" val="34460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b="1" i="1" dirty="0">
                <a:latin typeface="Times New Roman" panose="02020603050405020304" pitchFamily="18" charset="0"/>
                <a:ea typeface="Cambria" panose="02040503050406030204" pitchFamily="18" charset="0"/>
                <a:cs typeface="Times New Roman" panose="02020603050405020304" pitchFamily="18" charset="0"/>
              </a:rPr>
              <a:t>Principal Components in PCA</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 transformed new features or the output of PCA are the Principal Components.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 number of these Principal Components are either equal to or less than the original features present in the dataset.</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Some properties of these principal components are given below:</a:t>
            </a: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The principal component must be the linear combination of the original features.</a:t>
            </a:r>
          </a:p>
          <a:p>
            <a:pPr lvl="1" algn="just">
              <a:buFont typeface="Wingdings" panose="05000000000000000000" pitchFamily="2" charset="2"/>
              <a:buChar char="§"/>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These components are orthogonal, i.e., the correlation between a pair of variables is zero.</a:t>
            </a:r>
          </a:p>
          <a:p>
            <a:pPr lvl="1" algn="just">
              <a:buFont typeface="Wingdings" panose="05000000000000000000" pitchFamily="2" charset="2"/>
              <a:buChar char="§"/>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The importance of each component decreases when going to 1 to n, it means the 1 PC has the most importance, and n PC will have the least importance.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170706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200" b="1" i="1" dirty="0">
                <a:latin typeface="Times New Roman" panose="02020603050405020304" pitchFamily="18" charset="0"/>
                <a:ea typeface="Cambria" panose="02040503050406030204" pitchFamily="18" charset="0"/>
                <a:cs typeface="Times New Roman" panose="02020603050405020304" pitchFamily="18" charset="0"/>
              </a:rPr>
              <a:t>Steps for PCA algorithm</a:t>
            </a:r>
          </a:p>
          <a:p>
            <a:pPr algn="just">
              <a:buFont typeface="Wingdings" panose="05000000000000000000" pitchFamily="2" charset="2"/>
              <a:buChar char="ü"/>
            </a:pPr>
            <a:endParaRPr lang="en-IN" sz="2200" b="1" i="1"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mj-lt"/>
              <a:buAutoNum type="arabicPeriod"/>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Getting the dataset</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Firstly, we need to take the input dataset and divide it into two subparts X and Y, where X is the training set, and Y is the validation set.</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mj-lt"/>
              <a:buAutoNum type="arabicPeriod" startAt="2"/>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Representing data into a structure</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Now we will represent our dataset into a structure. Such as we will represent the two-dimensional matrix of independent variable X. Here each row corresponds to the data items, and the column corresponds to the Features. The number of columns is the dimensions of the dataset.</a:t>
            </a:r>
          </a:p>
          <a:p>
            <a:pPr algn="just">
              <a:buFont typeface="Wingdings" panose="05000000000000000000" pitchFamily="2" charset="2"/>
              <a:buChar char="ü"/>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293378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200" b="1" i="1" dirty="0">
                <a:latin typeface="Times New Roman" panose="02020603050405020304" pitchFamily="18" charset="0"/>
                <a:ea typeface="Cambria" panose="02040503050406030204" pitchFamily="18" charset="0"/>
                <a:cs typeface="Times New Roman" panose="02020603050405020304" pitchFamily="18" charset="0"/>
              </a:rPr>
              <a:t>Steps for PCA algorithm</a:t>
            </a:r>
          </a:p>
          <a:p>
            <a:pPr algn="just">
              <a:buFont typeface="Wingdings" panose="05000000000000000000" pitchFamily="2" charset="2"/>
              <a:buChar char="ü"/>
            </a:pPr>
            <a:endParaRPr lang="en-IN" sz="2200" b="1" i="1"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startAt="3"/>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Standardizing the data</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In this step, we will standardize our dataset. Such as in a particular column, the features with high variance are more important compared to the features with lower variance.</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If the importance of features is independent of the variance of the feature, then we will divide each data item in a column with the standard deviation of the column. Here we will name the matrix as Z.</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startAt="4"/>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Calculating the Covariance of Z</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To calculate the covariance of Z, we will take the matrix Z, and will transpose it. After transpose, we will multiply it by Z. The output matrix will be the Covariance matrix of Z.</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246520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200" b="1" i="1" dirty="0">
                <a:latin typeface="Times New Roman" panose="02020603050405020304" pitchFamily="18" charset="0"/>
                <a:ea typeface="Cambria" panose="02040503050406030204" pitchFamily="18" charset="0"/>
                <a:cs typeface="Times New Roman" panose="02020603050405020304" pitchFamily="18" charset="0"/>
              </a:rPr>
              <a:t>Steps for PCA algorithm</a:t>
            </a:r>
          </a:p>
          <a:p>
            <a:pPr algn="just">
              <a:buFont typeface="Wingdings" panose="05000000000000000000" pitchFamily="2" charset="2"/>
              <a:buChar char="ü"/>
            </a:pPr>
            <a:endParaRPr lang="en-IN" sz="2200" b="1" i="1"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startAt="5"/>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Calculating the Eigen Values and Eigen Vectors</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Now we need to calculate the eigenvalues and eigenvectors for the resultant covariance matrix Z. Eigenvectors or the covariance matrix are the directions of the axes with high information. And the coefficients of these eigenvectors are defined as the eigenvalues.</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startAt="6"/>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Sorting the Eigen Vectors</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In this step, we will take all the eigenvalues and will sort them in decreasing order, which means from largest to smallest. And simultaneously sort the eigenvectors accordingly in matrix P of eigenvalues. The resultant matrix will be named as P*.</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905764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200" b="1" i="1" dirty="0">
                <a:latin typeface="Times New Roman" panose="02020603050405020304" pitchFamily="18" charset="0"/>
                <a:ea typeface="Cambria" panose="02040503050406030204" pitchFamily="18" charset="0"/>
                <a:cs typeface="Times New Roman" panose="02020603050405020304" pitchFamily="18" charset="0"/>
              </a:rPr>
              <a:t>Steps for PCA algorithm</a:t>
            </a:r>
          </a:p>
          <a:p>
            <a:pPr algn="just">
              <a:buFont typeface="Wingdings" panose="05000000000000000000" pitchFamily="2" charset="2"/>
              <a:buChar char="ü"/>
            </a:pPr>
            <a:endParaRPr lang="en-IN" sz="2200" b="1" i="1"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startAt="7"/>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Calculating the new features Or Principal Components</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Here we will calculate the new features. To do this, we will multiply the P* matrix to the Z. In the resultant matrix Z*, each observation is the linear combination of original features. Each column of the Z* matrix is independent of each other.</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startAt="8"/>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Remove less or unimportant features from the new dataset.</a:t>
            </a: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The new feature set has occurred, so we will decide here what to keep and what to remove. It means, we will only keep the relevant or important features in the new dataset, and unimportant features will be removed out.</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3836547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200" b="1" i="1" dirty="0">
                <a:latin typeface="Times New Roman" panose="02020603050405020304" pitchFamily="18" charset="0"/>
                <a:ea typeface="Cambria" panose="02040503050406030204" pitchFamily="18" charset="0"/>
                <a:cs typeface="Times New Roman" panose="02020603050405020304" pitchFamily="18" charset="0"/>
              </a:rPr>
              <a:t>Applications</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PCA is mainly used as the dimensionality reduction technique in various AI applications such as computer vision, image compression, etc.</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It can also be used for finding hidden patterns if data has high dimensions. Some fields where PCA is used are Finance, data mining, Psychology, etc.</a:t>
            </a:r>
          </a:p>
          <a:p>
            <a:pPr algn="just">
              <a:buFont typeface="Wingdings" panose="05000000000000000000" pitchFamily="2" charset="2"/>
              <a:buChar char="ü"/>
            </a:pPr>
            <a:endParaRPr lang="en-IN" sz="2200" b="1" i="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Principal Component Analysis (PCA)</a:t>
            </a:r>
          </a:p>
        </p:txBody>
      </p:sp>
    </p:spTree>
    <p:extLst>
      <p:ext uri="{BB962C8B-B14F-4D97-AF65-F5344CB8AC3E}">
        <p14:creationId xmlns:p14="http://schemas.microsoft.com/office/powerpoint/2010/main" val="3975069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Classification is a task that requires the use of machine learning algorithms that learn how to assign a class label to examples from the problem domain</a:t>
            </a:r>
          </a:p>
          <a:p>
            <a:pPr marL="0" indent="0" algn="ctr">
              <a:buNone/>
            </a:pPr>
            <a:r>
              <a:rPr lang="en-IN" sz="2200" dirty="0">
                <a:latin typeface="Times New Roman" panose="02020603050405020304" pitchFamily="18" charset="0"/>
                <a:ea typeface="Cambria" panose="02040503050406030204" pitchFamily="18" charset="0"/>
                <a:cs typeface="Times New Roman" panose="02020603050405020304" pitchFamily="18" charset="0"/>
              </a:rPr>
              <a:t>in </a:t>
            </a:r>
            <a:r>
              <a:rPr lang="en-IN" sz="2200">
                <a:latin typeface="Times New Roman" panose="02020603050405020304" pitchFamily="18" charset="0"/>
                <a:ea typeface="Cambria" panose="02040503050406030204" pitchFamily="18" charset="0"/>
                <a:cs typeface="Times New Roman" panose="02020603050405020304" pitchFamily="18" charset="0"/>
              </a:rPr>
              <a:t>other words</a:t>
            </a: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Classification is the process of recognizing, comprehending, and classifying things and thoughts into predetermined groups, sometimes known as “sub-populations.” </a:t>
            </a:r>
          </a:p>
          <a:p>
            <a:pPr algn="just">
              <a:buFont typeface="Wingdings" panose="05000000000000000000" pitchFamily="2" charset="2"/>
              <a:buChar char="ü"/>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Machine learning systems use a variety of methods to classify future datasets into appropriate and relevant categories using these pre-categorized training datasets.</a:t>
            </a:r>
          </a:p>
          <a:p>
            <a:pPr algn="just">
              <a:buFont typeface="Wingdings" panose="05000000000000000000" pitchFamily="2" charset="2"/>
              <a:buChar char="ü"/>
            </a:pPr>
            <a:endParaRPr lang="en-IN" sz="2200" b="1" i="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Classification</a:t>
            </a:r>
          </a:p>
        </p:txBody>
      </p:sp>
    </p:spTree>
    <p:extLst>
      <p:ext uri="{BB962C8B-B14F-4D97-AF65-F5344CB8AC3E}">
        <p14:creationId xmlns:p14="http://schemas.microsoft.com/office/powerpoint/2010/main" val="449906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200" dirty="0">
                <a:latin typeface="Times New Roman" panose="02020603050405020304" pitchFamily="18" charset="0"/>
                <a:ea typeface="Cambria" panose="02040503050406030204" pitchFamily="18" charset="0"/>
                <a:cs typeface="Times New Roman" panose="02020603050405020304" pitchFamily="18" charset="0"/>
              </a:rPr>
              <a:t>There are a couple of different types of classification task in machine learning, namely:</a:t>
            </a:r>
          </a:p>
          <a:p>
            <a:pPr marL="857250" lvl="1"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Binary Classification</a:t>
            </a:r>
          </a:p>
          <a:p>
            <a:pPr marL="857250" lvl="1" indent="-457200" algn="just">
              <a:buFont typeface="+mj-lt"/>
              <a:buAutoNum type="arabicPeriod"/>
            </a:pPr>
            <a:r>
              <a:rPr lang="en-IN" sz="22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Multi-Class Classification</a:t>
            </a:r>
          </a:p>
          <a:p>
            <a:pPr marL="857250" lvl="1"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Multi-Label Classification</a:t>
            </a:r>
          </a:p>
          <a:p>
            <a:pPr marL="857250" lvl="1" indent="-457200" algn="just">
              <a:buFont typeface="+mj-lt"/>
              <a:buAutoNum type="arabicPeriod"/>
            </a:pPr>
            <a:r>
              <a:rPr lang="en-IN" sz="2400" dirty="0">
                <a:latin typeface="Times New Roman" panose="02020603050405020304" pitchFamily="18" charset="0"/>
                <a:ea typeface="Cambria" panose="02040503050406030204" pitchFamily="18" charset="0"/>
                <a:cs typeface="Times New Roman" panose="02020603050405020304" pitchFamily="18" charset="0"/>
              </a:rPr>
              <a:t>Imbalanced Classification</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Classification</a:t>
            </a:r>
          </a:p>
        </p:txBody>
      </p:sp>
    </p:spTree>
    <p:extLst>
      <p:ext uri="{BB962C8B-B14F-4D97-AF65-F5344CB8AC3E}">
        <p14:creationId xmlns:p14="http://schemas.microsoft.com/office/powerpoint/2010/main" val="92501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Binary Classification</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Classification problems with two class labels are referred to as binary classification.</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In most binary classification problems, one class represents the normal condition and the other represents the aberrant condition.</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Examples: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Email spam detection (spam or not).</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Churn prediction (churn or not).</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Conversion prediction (buy or not). </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Popular algorithms that can be used for binary classification include:</a:t>
            </a: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Logistic Regression</a:t>
            </a: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k-Nearest </a:t>
            </a:r>
            <a:r>
              <a:rPr lang="en-IN" sz="1800" dirty="0" err="1">
                <a:latin typeface="Times New Roman" panose="02020603050405020304" pitchFamily="18" charset="0"/>
                <a:ea typeface="Cambria" panose="02040503050406030204" pitchFamily="18" charset="0"/>
                <a:cs typeface="Times New Roman" panose="02020603050405020304" pitchFamily="18" charset="0"/>
              </a:rPr>
              <a:t>Neighbors</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Decision Trees</a:t>
            </a: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Support Vector Machine</a:t>
            </a:r>
          </a:p>
          <a:p>
            <a:pPr lvl="1" algn="just">
              <a:buFont typeface="Wingdings" panose="05000000000000000000" pitchFamily="2" charset="2"/>
              <a:buChar char="§"/>
            </a:pPr>
            <a:r>
              <a:rPr lang="en-IN" sz="1800" dirty="0">
                <a:latin typeface="Times New Roman" panose="02020603050405020304" pitchFamily="18" charset="0"/>
                <a:ea typeface="Cambria" panose="02040503050406030204" pitchFamily="18" charset="0"/>
                <a:cs typeface="Times New Roman" panose="02020603050405020304" pitchFamily="18" charset="0"/>
              </a:rPr>
              <a:t>Naive Bayes</a:t>
            </a:r>
          </a:p>
          <a:p>
            <a:pPr algn="just">
              <a:buFont typeface="Wingdings" panose="05000000000000000000" pitchFamily="2" charset="2"/>
              <a:buChar char="§"/>
            </a:pP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Classification</a:t>
            </a:r>
          </a:p>
        </p:txBody>
      </p:sp>
    </p:spTree>
    <p:extLst>
      <p:ext uri="{BB962C8B-B14F-4D97-AF65-F5344CB8AC3E}">
        <p14:creationId xmlns:p14="http://schemas.microsoft.com/office/powerpoint/2010/main" val="265775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Multi-Label Classification</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Classification problems with two or more class labels, where one or more class labels may be anticipated for each case, are referred to as multi-label classification. </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differs from binary and multi-class classification, which predict a single class label for each case.</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Examples: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Photo classification - </a:t>
            </a:r>
            <a:r>
              <a:rPr lang="fr-FR" sz="2000" dirty="0">
                <a:latin typeface="Times New Roman" panose="02020603050405020304" pitchFamily="18" charset="0"/>
                <a:ea typeface="Cambria" panose="02040503050406030204" pitchFamily="18" charset="0"/>
                <a:cs typeface="Times New Roman" panose="02020603050405020304" pitchFamily="18" charset="0"/>
              </a:rPr>
              <a:t>“bicycle,” “</a:t>
            </a:r>
            <a:r>
              <a:rPr lang="fr-FR" sz="2000" dirty="0" err="1">
                <a:latin typeface="Times New Roman" panose="02020603050405020304" pitchFamily="18" charset="0"/>
                <a:ea typeface="Cambria" panose="02040503050406030204" pitchFamily="18" charset="0"/>
                <a:cs typeface="Times New Roman" panose="02020603050405020304" pitchFamily="18" charset="0"/>
              </a:rPr>
              <a:t>apple</a:t>
            </a:r>
            <a:r>
              <a:rPr lang="fr-FR" sz="2000" dirty="0">
                <a:latin typeface="Times New Roman" panose="02020603050405020304" pitchFamily="18" charset="0"/>
                <a:ea typeface="Cambria" panose="02040503050406030204" pitchFamily="18" charset="0"/>
                <a:cs typeface="Times New Roman" panose="02020603050405020304" pitchFamily="18" charset="0"/>
              </a:rPr>
              <a:t>,” “</a:t>
            </a:r>
            <a:r>
              <a:rPr lang="fr-FR" sz="2000" dirty="0" err="1">
                <a:latin typeface="Times New Roman" panose="02020603050405020304" pitchFamily="18" charset="0"/>
                <a:ea typeface="Cambria" panose="02040503050406030204" pitchFamily="18" charset="0"/>
                <a:cs typeface="Times New Roman" panose="02020603050405020304" pitchFamily="18" charset="0"/>
              </a:rPr>
              <a:t>person</a:t>
            </a:r>
            <a:r>
              <a:rPr lang="fr-FR" sz="2000" dirty="0">
                <a:latin typeface="Times New Roman" panose="02020603050405020304" pitchFamily="18" charset="0"/>
                <a:ea typeface="Cambria" panose="02040503050406030204" pitchFamily="18" charset="0"/>
                <a:cs typeface="Times New Roman" panose="02020603050405020304" pitchFamily="18" charset="0"/>
              </a:rPr>
              <a:t>,”, etc.,</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Popular algorithms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Multi-label Decision Trees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Multi-label Random Forests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Multi-label Gradient Boosting</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Classification</a:t>
            </a:r>
          </a:p>
        </p:txBody>
      </p:sp>
    </p:spTree>
    <p:extLst>
      <p:ext uri="{BB962C8B-B14F-4D97-AF65-F5344CB8AC3E}">
        <p14:creationId xmlns:p14="http://schemas.microsoft.com/office/powerpoint/2010/main" val="270850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482604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marL="0" indent="0" algn="ctr">
              <a:buNone/>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Regularization is a technique used to reduce the error by fitting a model appropriately on a given training set and in turn helps to avoid over fitting</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Regularization works by adding a penalty or complexity term to the complex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Regularization</a:t>
            </a:r>
          </a:p>
        </p:txBody>
      </p:sp>
    </p:spTree>
    <p:extLst>
      <p:ext uri="{BB962C8B-B14F-4D97-AF65-F5344CB8AC3E}">
        <p14:creationId xmlns:p14="http://schemas.microsoft.com/office/powerpoint/2010/main" val="1056929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Imbalanced Classification</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Imbalanced Classification refers to classification tasks where the number of examples in each class is unequally distributed.</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Typically, imbalanced classification tasks are binary classification tasks where the majority of examples in the training dataset belong to the normal class and a minority of examples belong to the abnormal class.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Examples: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Fraud detection.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Outlier detection.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Medical diagnostic tests.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Popular algorithms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Cost-sensitive Logistic Regression.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Cost-sensitive Decision Trees.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Cost-sensitive Support Vector Machines.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Classification</a:t>
            </a:r>
          </a:p>
        </p:txBody>
      </p:sp>
    </p:spTree>
    <p:extLst>
      <p:ext uri="{BB962C8B-B14F-4D97-AF65-F5344CB8AC3E}">
        <p14:creationId xmlns:p14="http://schemas.microsoft.com/office/powerpoint/2010/main" val="56954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Classification jobs with more than two class labels are referred to as multi-class classification.</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Multiclass classification in machine learning, unlike binary classification, does not distinguish between normal and pathological results.</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Instead, examples are assigned to one of a number of pre-defined classes.</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Examples:</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Face classification.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Plant species classification.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Optical character recognition.</a:t>
            </a:r>
          </a:p>
          <a:p>
            <a:pPr lvl="1" algn="just">
              <a:buFont typeface="Wingdings" panose="05000000000000000000" pitchFamily="2" charset="2"/>
              <a:buChar char="§"/>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Popular algorithms</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lvl="1" algn="just">
              <a:buFont typeface="Wingdings" panose="05000000000000000000" pitchFamily="2" charset="2"/>
              <a:buChar char="§"/>
            </a:pPr>
            <a:r>
              <a:rPr lang="en-IN" sz="2200" dirty="0">
                <a:latin typeface="Times New Roman" panose="02020603050405020304" pitchFamily="18" charset="0"/>
                <a:ea typeface="Cambria" panose="02040503050406030204" pitchFamily="18" charset="0"/>
                <a:cs typeface="Times New Roman" panose="02020603050405020304" pitchFamily="18" charset="0"/>
              </a:rPr>
              <a:t>k-Nearest </a:t>
            </a:r>
            <a:r>
              <a:rPr lang="en-IN" sz="22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200" dirty="0">
                <a:latin typeface="Times New Roman" panose="02020603050405020304" pitchFamily="18" charset="0"/>
                <a:ea typeface="Cambria" panose="02040503050406030204" pitchFamily="18" charset="0"/>
                <a:cs typeface="Times New Roman" panose="02020603050405020304" pitchFamily="18" charset="0"/>
              </a:rPr>
              <a:t>.</a:t>
            </a:r>
          </a:p>
          <a:p>
            <a:pPr lvl="1" algn="just">
              <a:buFont typeface="Wingdings" panose="05000000000000000000" pitchFamily="2" charset="2"/>
              <a:buChar char="§"/>
            </a:pPr>
            <a:r>
              <a:rPr lang="en-IN" sz="2200" dirty="0">
                <a:latin typeface="Times New Roman" panose="02020603050405020304" pitchFamily="18" charset="0"/>
                <a:ea typeface="Cambria" panose="02040503050406030204" pitchFamily="18" charset="0"/>
                <a:cs typeface="Times New Roman" panose="02020603050405020304" pitchFamily="18" charset="0"/>
              </a:rPr>
              <a:t>Decision Trees.</a:t>
            </a:r>
          </a:p>
          <a:p>
            <a:pPr lvl="1" algn="just">
              <a:buFont typeface="Wingdings" panose="05000000000000000000" pitchFamily="2" charset="2"/>
              <a:buChar char="§"/>
            </a:pPr>
            <a:r>
              <a:rPr lang="en-IN" sz="2200" dirty="0">
                <a:latin typeface="Times New Roman" panose="02020603050405020304" pitchFamily="18" charset="0"/>
                <a:ea typeface="Cambria" panose="02040503050406030204" pitchFamily="18" charset="0"/>
                <a:cs typeface="Times New Roman" panose="02020603050405020304" pitchFamily="18" charset="0"/>
              </a:rPr>
              <a:t>Naive Bayes.</a:t>
            </a:r>
          </a:p>
          <a:p>
            <a:pPr lvl="1" algn="just">
              <a:buFont typeface="Wingdings" panose="05000000000000000000" pitchFamily="2" charset="2"/>
              <a:buChar char="§"/>
            </a:pPr>
            <a:r>
              <a:rPr lang="en-IN" sz="2200" dirty="0">
                <a:latin typeface="Times New Roman" panose="02020603050405020304" pitchFamily="18" charset="0"/>
                <a:ea typeface="Cambria" panose="02040503050406030204" pitchFamily="18" charset="0"/>
                <a:cs typeface="Times New Roman" panose="02020603050405020304" pitchFamily="18" charset="0"/>
              </a:rPr>
              <a:t>Random Forest.</a:t>
            </a:r>
          </a:p>
          <a:p>
            <a:pPr lvl="1" algn="just">
              <a:buFont typeface="Wingdings" panose="05000000000000000000" pitchFamily="2" charset="2"/>
              <a:buChar char="§"/>
            </a:pPr>
            <a:r>
              <a:rPr lang="en-IN" sz="2200" dirty="0">
                <a:latin typeface="Times New Roman" panose="02020603050405020304" pitchFamily="18" charset="0"/>
                <a:ea typeface="Cambria" panose="02040503050406030204" pitchFamily="18" charset="0"/>
                <a:cs typeface="Times New Roman" panose="02020603050405020304" pitchFamily="18" charset="0"/>
              </a:rPr>
              <a:t>Gradient Boosting</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Multi-Class Classification</a:t>
            </a:r>
          </a:p>
        </p:txBody>
      </p:sp>
    </p:spTree>
    <p:extLst>
      <p:ext uri="{BB962C8B-B14F-4D97-AF65-F5344CB8AC3E}">
        <p14:creationId xmlns:p14="http://schemas.microsoft.com/office/powerpoint/2010/main" val="206882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Unlike binary classification, multi-class classification does not have the notion of normal and abnormal outcomes. </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Instead, examples are classified as belonging to one among a range of known classes.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 number of class labels may be very large on some problems.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For example, a model may predict a photo as belonging to one among thousands or tens of thousands of faces in a face recognition system.</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Problems that involve predicting a sequence of words, such as text translation models, may also be considered a special type of multi-class classification. Each word in the sequence of words to be predicted involves a multi-class classification where the size of the vocabulary defines the number of possible classes that may be predicted and could be tens or hundreds of thousands of words in size.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Multi-Class Classification</a:t>
            </a:r>
          </a:p>
        </p:txBody>
      </p:sp>
    </p:spTree>
    <p:extLst>
      <p:ext uri="{BB962C8B-B14F-4D97-AF65-F5344CB8AC3E}">
        <p14:creationId xmlns:p14="http://schemas.microsoft.com/office/powerpoint/2010/main" val="3880205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is common to model a multi-class classification task with a model that predicts a </a:t>
            </a:r>
            <a:r>
              <a:rPr lang="en-IN" sz="2000" dirty="0" err="1">
                <a:latin typeface="Times New Roman" panose="02020603050405020304" pitchFamily="18" charset="0"/>
                <a:ea typeface="Cambria" panose="02040503050406030204" pitchFamily="18" charset="0"/>
                <a:cs typeface="Times New Roman" panose="02020603050405020304" pitchFamily="18" charset="0"/>
              </a:rPr>
              <a:t>Multinoulli</a:t>
            </a:r>
            <a:r>
              <a:rPr lang="en-IN" sz="2000" dirty="0">
                <a:latin typeface="Times New Roman" panose="02020603050405020304" pitchFamily="18" charset="0"/>
                <a:ea typeface="Cambria" panose="02040503050406030204" pitchFamily="18" charset="0"/>
                <a:cs typeface="Times New Roman" panose="02020603050405020304" pitchFamily="18" charset="0"/>
              </a:rPr>
              <a:t> probability distribution for each example.</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 </a:t>
            </a:r>
            <a:r>
              <a:rPr lang="en-IN" sz="2000" dirty="0" err="1">
                <a:latin typeface="Times New Roman" panose="02020603050405020304" pitchFamily="18" charset="0"/>
                <a:ea typeface="Cambria" panose="02040503050406030204" pitchFamily="18" charset="0"/>
                <a:cs typeface="Times New Roman" panose="02020603050405020304" pitchFamily="18" charset="0"/>
              </a:rPr>
              <a:t>Multinoulli</a:t>
            </a:r>
            <a:r>
              <a:rPr lang="en-IN" sz="2000" dirty="0">
                <a:latin typeface="Times New Roman" panose="02020603050405020304" pitchFamily="18" charset="0"/>
                <a:ea typeface="Cambria" panose="02040503050406030204" pitchFamily="18" charset="0"/>
                <a:cs typeface="Times New Roman" panose="02020603050405020304" pitchFamily="18" charset="0"/>
              </a:rPr>
              <a:t> distribution is a discrete probability distribution that covers a case where an event will have a categorical outcome, e.g. K in {1, 2, 3, …, K}. For classification, this means that the model predicts the probability of an example belonging to each class label.</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Multi-Class Classification</a:t>
            </a:r>
          </a:p>
        </p:txBody>
      </p:sp>
    </p:spTree>
    <p:extLst>
      <p:ext uri="{BB962C8B-B14F-4D97-AF65-F5344CB8AC3E}">
        <p14:creationId xmlns:p14="http://schemas.microsoft.com/office/powerpoint/2010/main" val="338589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K-Nearest Neighbour is one of the simplest Machine Learning algorithms based on Supervised Learning technique.</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K-NN algorithm can be used for Regression as well as for Classification but mostly it is used for the Classification problems.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spTree>
    <p:extLst>
      <p:ext uri="{BB962C8B-B14F-4D97-AF65-F5344CB8AC3E}">
        <p14:creationId xmlns:p14="http://schemas.microsoft.com/office/powerpoint/2010/main" val="2133502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K-NN is a non-parametric algorithm, which means it does not make any assumption on underlying data.</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is also called a lazy learner algorithm because it does not learn from the training set immediately instead it stores the dataset and at the time of classification, it performs an action on the dataset.</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KNN algorithm at the training phase just stores the dataset and when it gets new data, then it classifies that data into a category that is much similar to the new data.</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spTree>
    <p:extLst>
      <p:ext uri="{BB962C8B-B14F-4D97-AF65-F5344CB8AC3E}">
        <p14:creationId xmlns:p14="http://schemas.microsoft.com/office/powerpoint/2010/main" val="895881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Example: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pic>
        <p:nvPicPr>
          <p:cNvPr id="4" name="Picture 3">
            <a:extLst>
              <a:ext uri="{FF2B5EF4-FFF2-40B4-BE49-F238E27FC236}">
                <a16:creationId xmlns:a16="http://schemas.microsoft.com/office/drawing/2014/main" id="{A6CECAB3-933E-D306-7C82-208AA47F0A81}"/>
              </a:ext>
            </a:extLst>
          </p:cNvPr>
          <p:cNvPicPr>
            <a:picLocks noChangeAspect="1"/>
          </p:cNvPicPr>
          <p:nvPr/>
        </p:nvPicPr>
        <p:blipFill>
          <a:blip r:embed="rId3"/>
          <a:stretch>
            <a:fillRect/>
          </a:stretch>
        </p:blipFill>
        <p:spPr>
          <a:xfrm>
            <a:off x="1066800" y="3414387"/>
            <a:ext cx="6838243" cy="2529213"/>
          </a:xfrm>
          <a:prstGeom prst="rect">
            <a:avLst/>
          </a:prstGeom>
        </p:spPr>
      </p:pic>
    </p:spTree>
    <p:extLst>
      <p:ext uri="{BB962C8B-B14F-4D97-AF65-F5344CB8AC3E}">
        <p14:creationId xmlns:p14="http://schemas.microsoft.com/office/powerpoint/2010/main" val="3381766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Suppose there are two categories, i.e., Category A and Category B, and we have a new data point, so this data point will lie in which of these categories. To solve this type of problem, we need a K-NN algorithm. With the help of K-NN, we can easily identify the category or class of a particular dataset. Consider the below diagram:</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pic>
        <p:nvPicPr>
          <p:cNvPr id="8" name="Picture 7">
            <a:extLst>
              <a:ext uri="{FF2B5EF4-FFF2-40B4-BE49-F238E27FC236}">
                <a16:creationId xmlns:a16="http://schemas.microsoft.com/office/drawing/2014/main" id="{3409870A-BA2D-B48F-6BF7-117BE15C71E6}"/>
              </a:ext>
            </a:extLst>
          </p:cNvPr>
          <p:cNvPicPr>
            <a:picLocks noChangeAspect="1"/>
          </p:cNvPicPr>
          <p:nvPr/>
        </p:nvPicPr>
        <p:blipFill>
          <a:blip r:embed="rId3"/>
          <a:stretch>
            <a:fillRect/>
          </a:stretch>
        </p:blipFill>
        <p:spPr>
          <a:xfrm>
            <a:off x="685800" y="2538403"/>
            <a:ext cx="7772400" cy="3410194"/>
          </a:xfrm>
          <a:prstGeom prst="rect">
            <a:avLst/>
          </a:prstGeom>
        </p:spPr>
      </p:pic>
    </p:spTree>
    <p:extLst>
      <p:ext uri="{BB962C8B-B14F-4D97-AF65-F5344CB8AC3E}">
        <p14:creationId xmlns:p14="http://schemas.microsoft.com/office/powerpoint/2010/main" val="3542347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How does K-NN work?</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Step-1: Select the number K of the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Step-2: Calculate the Euclidean distance of K number of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Step-3: Take the K nearest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as per the calculated Euclidean distance.</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Step-4: Among these k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count the number of the data points in each category.</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Step-5: Assign the new data points to that category for which the number of the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a:t>
            </a:r>
            <a:r>
              <a:rPr lang="en-IN" sz="2000" dirty="0">
                <a:latin typeface="Times New Roman" panose="02020603050405020304" pitchFamily="18" charset="0"/>
                <a:ea typeface="Cambria" panose="02040503050406030204" pitchFamily="18" charset="0"/>
                <a:cs typeface="Times New Roman" panose="02020603050405020304" pitchFamily="18" charset="0"/>
              </a:rPr>
              <a:t> is maximum.</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Step-6: Our model is ready.</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spTree>
    <p:extLst>
      <p:ext uri="{BB962C8B-B14F-4D97-AF65-F5344CB8AC3E}">
        <p14:creationId xmlns:p14="http://schemas.microsoft.com/office/powerpoint/2010/main" val="1487478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39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How does K-NN work?</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Suppose we have a new data point and we need to put it in the required category. Consider the below image:</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pic>
        <p:nvPicPr>
          <p:cNvPr id="1026" name="Picture 2" descr="K-Nearest Neighbor(KNN) Algorithm for Machine Learning">
            <a:extLst>
              <a:ext uri="{FF2B5EF4-FFF2-40B4-BE49-F238E27FC236}">
                <a16:creationId xmlns:a16="http://schemas.microsoft.com/office/drawing/2014/main" id="{7DA6F3F4-AF61-E76E-E327-B13CCA5AF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16229"/>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Let's consider the simple linear regression equation: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the above equation,</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Y represents the value to be predicted</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X1, X2, …</a:t>
            </a:r>
            <a:r>
              <a:rPr lang="en-IN" sz="2000" dirty="0" err="1">
                <a:latin typeface="Times New Roman" panose="02020603050405020304" pitchFamily="18" charset="0"/>
                <a:ea typeface="Cambria" panose="02040503050406030204" pitchFamily="18" charset="0"/>
                <a:cs typeface="Times New Roman" panose="02020603050405020304" pitchFamily="18" charset="0"/>
              </a:rPr>
              <a:t>Xn</a:t>
            </a:r>
            <a:r>
              <a:rPr lang="en-IN" sz="2000" dirty="0">
                <a:latin typeface="Times New Roman" panose="02020603050405020304" pitchFamily="18" charset="0"/>
                <a:ea typeface="Cambria" panose="02040503050406030204" pitchFamily="18" charset="0"/>
                <a:cs typeface="Times New Roman" panose="02020603050405020304" pitchFamily="18" charset="0"/>
              </a:rPr>
              <a:t> are the features for Y</a:t>
            </a:r>
          </a:p>
          <a:p>
            <a:pPr lvl="1" algn="just">
              <a:buFont typeface="Wingdings" panose="05000000000000000000" pitchFamily="2" charset="2"/>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β0, β1,…..βn are the weights or magnitude attached to the features, respectively. Here represents the bias of the model, and b represents the intercept.</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Linear regression models try to optimize the β0 and b to minimize the cost function. </a:t>
            </a: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Regularization</a:t>
            </a:r>
          </a:p>
        </p:txBody>
      </p:sp>
      <p:pic>
        <p:nvPicPr>
          <p:cNvPr id="4" name="Picture 3">
            <a:extLst>
              <a:ext uri="{FF2B5EF4-FFF2-40B4-BE49-F238E27FC236}">
                <a16:creationId xmlns:a16="http://schemas.microsoft.com/office/drawing/2014/main" id="{EFFB52FD-15CA-998B-D801-88B59109DBD8}"/>
              </a:ext>
            </a:extLst>
          </p:cNvPr>
          <p:cNvPicPr>
            <a:picLocks noChangeAspect="1"/>
          </p:cNvPicPr>
          <p:nvPr/>
        </p:nvPicPr>
        <p:blipFill>
          <a:blip r:embed="rId3"/>
          <a:stretch>
            <a:fillRect/>
          </a:stretch>
        </p:blipFill>
        <p:spPr>
          <a:xfrm>
            <a:off x="1866900" y="1682710"/>
            <a:ext cx="4686300" cy="438150"/>
          </a:xfrm>
          <a:prstGeom prst="rect">
            <a:avLst/>
          </a:prstGeom>
        </p:spPr>
      </p:pic>
    </p:spTree>
    <p:extLst>
      <p:ext uri="{BB962C8B-B14F-4D97-AF65-F5344CB8AC3E}">
        <p14:creationId xmlns:p14="http://schemas.microsoft.com/office/powerpoint/2010/main" val="1306991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40</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5371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How does K-NN work?</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Firstly, we will choose the number of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so we will choose the k=5.</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Next, we will calculate the Euclidean distance between the data points. The Euclidean distance is the distance between two points, which we have already studied in geometry. It can be calculated as: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pic>
        <p:nvPicPr>
          <p:cNvPr id="2050" name="Picture 2" descr="K-Nearest Neighbor(KNN) Algorithm for Machine Learning">
            <a:extLst>
              <a:ext uri="{FF2B5EF4-FFF2-40B4-BE49-F238E27FC236}">
                <a16:creationId xmlns:a16="http://schemas.microsoft.com/office/drawing/2014/main" id="{552EAC04-AA44-CED7-2883-C2E6E142F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270143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511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41</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7467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How does K-NN work?</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By calculating the Euclidean distance we got the nearest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as three nearest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in category A and two nearest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in category B. Consider the below image:</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As we can see the 3 nearest </a:t>
            </a:r>
            <a:r>
              <a:rPr lang="en-IN" sz="2000" dirty="0" err="1">
                <a:latin typeface="Times New Roman" panose="02020603050405020304" pitchFamily="18" charset="0"/>
                <a:ea typeface="Cambria" panose="02040503050406030204" pitchFamily="18" charset="0"/>
                <a:cs typeface="Times New Roman" panose="02020603050405020304" pitchFamily="18" charset="0"/>
              </a:rPr>
              <a:t>neighbors</a:t>
            </a:r>
            <a:r>
              <a:rPr lang="en-IN" sz="2000" dirty="0">
                <a:latin typeface="Times New Roman" panose="02020603050405020304" pitchFamily="18" charset="0"/>
                <a:ea typeface="Cambria" panose="02040503050406030204" pitchFamily="18" charset="0"/>
                <a:cs typeface="Times New Roman" panose="02020603050405020304" pitchFamily="18" charset="0"/>
              </a:rPr>
              <a:t> are from category A, hence this new data point must belong to category A.</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pic>
        <p:nvPicPr>
          <p:cNvPr id="3074" name="Picture 2" descr="K-Nearest Neighbor(KNN) Algorithm for Machine Learning">
            <a:extLst>
              <a:ext uri="{FF2B5EF4-FFF2-40B4-BE49-F238E27FC236}">
                <a16:creationId xmlns:a16="http://schemas.microsoft.com/office/drawing/2014/main" id="{6B1567E5-DC3D-DD28-53CF-3E1D110F2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276435"/>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76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42</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7467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How to select the value of K in the K-NN Algorithm?</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There is no particular way to determine the best value for "K", so we need to try some values to find the best out of them.</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 most preferred value for K is 5.</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A very low value for K such as K=1 or K=2, can be noisy and lead to the effects of outliers in the model.</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Large values for K are good, but it may find some difficulties.</a:t>
            </a: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spTree>
    <p:extLst>
      <p:ext uri="{BB962C8B-B14F-4D97-AF65-F5344CB8AC3E}">
        <p14:creationId xmlns:p14="http://schemas.microsoft.com/office/powerpoint/2010/main" val="622061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43</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7467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Advantages of KNN Algorithm:</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is simple to implement.</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is robust to the noisy training data</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can be more effective if the training data is large.</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IN" sz="2000" b="1" i="1" dirty="0">
                <a:latin typeface="Times New Roman" panose="02020603050405020304" pitchFamily="18" charset="0"/>
                <a:ea typeface="Cambria" panose="02040503050406030204" pitchFamily="18" charset="0"/>
                <a:cs typeface="Times New Roman" panose="02020603050405020304" pitchFamily="18" charset="0"/>
              </a:rPr>
              <a:t>Disadvantages of KNN Algorithm:</a:t>
            </a: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Always needs to determine the value of K which may be complex some time.</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The computation cost is high because of calculating the distance between the data points for all the training samples.</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K nearest </a:t>
            </a:r>
            <a:r>
              <a:rPr lang="en-US" dirty="0" err="1">
                <a:solidFill>
                  <a:srgbClr val="0070C0"/>
                </a:solidFill>
                <a:latin typeface="Cambria" panose="02040503050406030204" pitchFamily="18" charset="0"/>
                <a:ea typeface="Cambria" panose="02040503050406030204" pitchFamily="18" charset="0"/>
              </a:rPr>
              <a:t>neighbour</a:t>
            </a:r>
            <a:r>
              <a:rPr lang="en-US" dirty="0">
                <a:solidFill>
                  <a:srgbClr val="0070C0"/>
                </a:solidFill>
                <a:latin typeface="Cambria" panose="02040503050406030204" pitchFamily="18" charset="0"/>
                <a:ea typeface="Cambria" panose="02040503050406030204" pitchFamily="18" charset="0"/>
              </a:rPr>
              <a:t> classification</a:t>
            </a:r>
          </a:p>
        </p:txBody>
      </p:sp>
    </p:spTree>
    <p:extLst>
      <p:ext uri="{BB962C8B-B14F-4D97-AF65-F5344CB8AC3E}">
        <p14:creationId xmlns:p14="http://schemas.microsoft.com/office/powerpoint/2010/main" val="1528340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44</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7467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Principle Component Analysis PCA is a classical feature extraction and data representation technique widely used in pattern recognition.</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It is one of the most successful techniques in face recognition.</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PCA is an algorithm of unsupervised learning and widely used to reduce the dimension of the data.</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PCA is an orthogonal linear transformation which means that PCA can transform data into a new coordinate system such that the greatest variance by some scalar projection of the data comes to lie on the first principal component, the second greatest variance on the second principal component, and so on.</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latin typeface="Times New Roman" panose="02020603050405020304" pitchFamily="18" charset="0"/>
                <a:ea typeface="Cambria" panose="02040503050406030204" pitchFamily="18" charset="0"/>
                <a:cs typeface="Times New Roman" panose="02020603050405020304" pitchFamily="18" charset="0"/>
              </a:rPr>
              <a:t>This is also called the process of dimensional reduction.</a:t>
            </a:r>
          </a:p>
          <a:p>
            <a:pPr algn="just">
              <a:buFont typeface="Wingdings" panose="05000000000000000000" pitchFamily="2" charset="2"/>
              <a:buChar char="ü"/>
            </a:pPr>
            <a:endParaRPr lang="en-IN" sz="2000"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000"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https://www.kaggle.com/code/atulyakumar98/face-recognition-using-pca-and-mlp/notebook</a:t>
            </a:r>
          </a:p>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Face Recognition with PCA</a:t>
            </a:r>
          </a:p>
        </p:txBody>
      </p:sp>
    </p:spTree>
    <p:extLst>
      <p:ext uri="{BB962C8B-B14F-4D97-AF65-F5344CB8AC3E}">
        <p14:creationId xmlns:p14="http://schemas.microsoft.com/office/powerpoint/2010/main" val="131745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45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7467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0070C0"/>
                </a:solidFill>
                <a:latin typeface="Cambria" panose="02040503050406030204" pitchFamily="18" charset="0"/>
                <a:ea typeface="Cambria" panose="02040503050406030204" pitchFamily="18" charset="0"/>
              </a:rPr>
              <a:t>Face Recognition with PCA</a:t>
            </a:r>
          </a:p>
        </p:txBody>
      </p:sp>
      <p:pic>
        <p:nvPicPr>
          <p:cNvPr id="4098" name="Picture 2">
            <a:extLst>
              <a:ext uri="{FF2B5EF4-FFF2-40B4-BE49-F238E27FC236}">
                <a16:creationId xmlns:a16="http://schemas.microsoft.com/office/drawing/2014/main" id="{88DD8158-FB00-9322-8C8C-FABE53360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8" y="828674"/>
            <a:ext cx="3795712" cy="593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63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5</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equation for the cost function for the linear model is given below:</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Now, we will add a loss function and optimize parameter to make the model that can predict the accurate value of Y. </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loss function for the linear regression is called as RSS or Residual sum of squares.</a:t>
            </a: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There are mainly two types of regularization techniques, which are given below:</a:t>
            </a:r>
          </a:p>
          <a:p>
            <a:pPr lvl="1" algn="just">
              <a:buFont typeface="Wingdings" panose="05000000000000000000" pitchFamily="2" charset="2"/>
              <a:buChar char="§"/>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Ridge Regression (L2 regularization)</a:t>
            </a:r>
          </a:p>
          <a:p>
            <a:pPr lvl="1" algn="just">
              <a:buFont typeface="Wingdings" panose="05000000000000000000" pitchFamily="2" charset="2"/>
              <a:buChar char="§"/>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Lasso Regression (L1 regularization)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Regularization</a:t>
            </a:r>
          </a:p>
        </p:txBody>
      </p:sp>
      <p:pic>
        <p:nvPicPr>
          <p:cNvPr id="8" name="Picture 7">
            <a:extLst>
              <a:ext uri="{FF2B5EF4-FFF2-40B4-BE49-F238E27FC236}">
                <a16:creationId xmlns:a16="http://schemas.microsoft.com/office/drawing/2014/main" id="{1B1093D9-541F-8655-7FA0-48E0D8953602}"/>
              </a:ext>
            </a:extLst>
          </p:cNvPr>
          <p:cNvPicPr>
            <a:picLocks noChangeAspect="1"/>
          </p:cNvPicPr>
          <p:nvPr/>
        </p:nvPicPr>
        <p:blipFill>
          <a:blip r:embed="rId3"/>
          <a:stretch>
            <a:fillRect/>
          </a:stretch>
        </p:blipFill>
        <p:spPr>
          <a:xfrm>
            <a:off x="1373162" y="1828800"/>
            <a:ext cx="6153150" cy="523875"/>
          </a:xfrm>
          <a:prstGeom prst="rect">
            <a:avLst/>
          </a:prstGeom>
        </p:spPr>
      </p:pic>
    </p:spTree>
    <p:extLst>
      <p:ext uri="{BB962C8B-B14F-4D97-AF65-F5344CB8AC3E}">
        <p14:creationId xmlns:p14="http://schemas.microsoft.com/office/powerpoint/2010/main" val="136340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6</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Ridge regression is one of the types of linear regression in which a small amount of bias is introduced so that we can get better long-term predictions.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Ridge regression is a regularization technique, which is used to reduce the complexity of the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is also called as L2 regularization.</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this technique, the cost function is altered by adding the penalty term to it.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amount of bias added to the model is called Ridge Regression penalty.</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Ridge Regression</a:t>
            </a:r>
          </a:p>
          <a:p>
            <a:pPr marL="0" indent="0" algn="ctr">
              <a:buNone/>
            </a:pPr>
            <a:endParaRPr lang="en-US"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6135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7</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We can calculate it by multiplying with the lambda to the squared weight of each individual feature.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The equation for the cost function in ridge regression will be:</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In the above equation, the penalty term regularizes the coefficients of the model, and hence ridge regression reduces the amplitudes of the coefficients that decreases the complexity of the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Ridge Regression</a:t>
            </a:r>
          </a:p>
          <a:p>
            <a:pPr marL="0" indent="0" algn="ctr">
              <a:buNone/>
            </a:pPr>
            <a:endParaRPr lang="en-US" dirty="0">
              <a:solidFill>
                <a:srgbClr val="C00000"/>
              </a:solidFill>
              <a:latin typeface="Cambria" panose="02040503050406030204" pitchFamily="18" charset="0"/>
              <a:ea typeface="Cambria" panose="02040503050406030204" pitchFamily="18" charset="0"/>
            </a:endParaRPr>
          </a:p>
        </p:txBody>
      </p:sp>
      <p:pic>
        <p:nvPicPr>
          <p:cNvPr id="1026" name="Picture 2" descr="Regularization in Machine Learning">
            <a:extLst>
              <a:ext uri="{FF2B5EF4-FFF2-40B4-BE49-F238E27FC236}">
                <a16:creationId xmlns:a16="http://schemas.microsoft.com/office/drawing/2014/main" id="{504E8FC4-D6C0-8AC4-1914-34079ABD9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94" y="2723904"/>
            <a:ext cx="8757581" cy="129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8</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As we can see from the above equation, if the values of λ tend to zero, the equation becomes the cost function of the linear regression model. </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Hence, for the minimum value of λ, the model will resemble the linear regression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A general linear or polynomial regression will fail if there is high collinearity between the independent variables, so to solve such problems, Ridge regression can be used.</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latin typeface="Times New Roman" panose="02020603050405020304" pitchFamily="18" charset="0"/>
                <a:ea typeface="Cambria" panose="02040503050406030204" pitchFamily="18" charset="0"/>
                <a:cs typeface="Times New Roman" panose="02020603050405020304" pitchFamily="18" charset="0"/>
              </a:rPr>
              <a:t>It helps to solve the problems if we have more parameters than samples.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Ridge Regression</a:t>
            </a:r>
          </a:p>
          <a:p>
            <a:pPr marL="0" indent="0" algn="ctr">
              <a:buNone/>
            </a:pPr>
            <a:endParaRPr lang="en-US"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0170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7162800" y="121920"/>
            <a:ext cx="1828800" cy="640080"/>
          </a:xfrm>
          <a:prstGeom prst="rect">
            <a:avLst/>
          </a:prstGeom>
        </p:spPr>
      </p:pic>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9</a:t>
            </a:fld>
            <a:endParaRPr lang="en-US" dirty="0">
              <a:latin typeface="Cambria" panose="02040503050406030204" pitchFamily="18" charset="0"/>
              <a:ea typeface="Cambria" panose="02040503050406030204" pitchFamily="18" charset="0"/>
            </a:endParaRPr>
          </a:p>
        </p:txBody>
      </p:sp>
      <p:sp>
        <p:nvSpPr>
          <p:cNvPr id="2" name="Content Placeholder 11">
            <a:extLst>
              <a:ext uri="{FF2B5EF4-FFF2-40B4-BE49-F238E27FC236}">
                <a16:creationId xmlns:a16="http://schemas.microsoft.com/office/drawing/2014/main" id="{92001B49-B3B6-BD02-2720-62D1EC9FC395}"/>
              </a:ext>
            </a:extLst>
          </p:cNvPr>
          <p:cNvSpPr txBox="1">
            <a:spLocks/>
          </p:cNvSpPr>
          <p:nvPr/>
        </p:nvSpPr>
        <p:spPr>
          <a:xfrm>
            <a:off x="304800" y="914400"/>
            <a:ext cx="8686800" cy="54419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endPar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Ridge regression is mostly used to reduce the overfitting in the model, and it includes all the features present in the model.</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ü"/>
            </a:pPr>
            <a:r>
              <a:rPr lang="en-IN" sz="2400" dirty="0">
                <a:solidFill>
                  <a:srgbClr val="7030A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It reduces the complexity of the model by shrinking the coefficients.</a:t>
            </a:r>
          </a:p>
          <a:p>
            <a:pPr algn="just">
              <a:buFont typeface="Wingdings" panose="05000000000000000000" pitchFamily="2" charset="2"/>
              <a:buChar char="ü"/>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0449517A-B602-29E1-33D2-DFB305E980C1}"/>
              </a:ext>
            </a:extLst>
          </p:cNvPr>
          <p:cNvSpPr txBox="1">
            <a:spLocks/>
          </p:cNvSpPr>
          <p:nvPr/>
        </p:nvSpPr>
        <p:spPr>
          <a:xfrm>
            <a:off x="114926" y="121920"/>
            <a:ext cx="7047874" cy="54487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rgbClr val="C00000"/>
                </a:solidFill>
                <a:latin typeface="Cambria" panose="02040503050406030204" pitchFamily="18" charset="0"/>
                <a:ea typeface="Cambria" panose="02040503050406030204" pitchFamily="18" charset="0"/>
              </a:rPr>
              <a:t>Ridge Regression</a:t>
            </a:r>
          </a:p>
          <a:p>
            <a:pPr marL="0" indent="0" algn="ctr">
              <a:buNone/>
            </a:pPr>
            <a:endParaRPr lang="en-US"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25408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TotalTime>
  <Words>3698</Words>
  <Application>Microsoft Office PowerPoint</Application>
  <PresentationFormat>On-screen Show (4:3)</PresentationFormat>
  <Paragraphs>442</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Gaurang Ashava</cp:lastModifiedBy>
  <cp:revision>261</cp:revision>
  <dcterms:created xsi:type="dcterms:W3CDTF">2019-09-14T05:22:07Z</dcterms:created>
  <dcterms:modified xsi:type="dcterms:W3CDTF">2023-10-06T19:04:16Z</dcterms:modified>
</cp:coreProperties>
</file>