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33" r:id="rId2"/>
    <p:sldId id="439" r:id="rId3"/>
    <p:sldId id="434" r:id="rId4"/>
    <p:sldId id="534" r:id="rId5"/>
    <p:sldId id="535" r:id="rId6"/>
    <p:sldId id="536" r:id="rId7"/>
    <p:sldId id="537" r:id="rId8"/>
    <p:sldId id="538" r:id="rId9"/>
    <p:sldId id="539" r:id="rId10"/>
    <p:sldId id="541" r:id="rId11"/>
    <p:sldId id="540" r:id="rId12"/>
    <p:sldId id="542" r:id="rId13"/>
    <p:sldId id="543" r:id="rId14"/>
    <p:sldId id="548" r:id="rId15"/>
    <p:sldId id="544" r:id="rId16"/>
    <p:sldId id="546" r:id="rId17"/>
    <p:sldId id="545" r:id="rId18"/>
    <p:sldId id="547" r:id="rId19"/>
    <p:sldId id="553" r:id="rId20"/>
    <p:sldId id="554" r:id="rId21"/>
    <p:sldId id="549" r:id="rId22"/>
    <p:sldId id="551" r:id="rId23"/>
    <p:sldId id="552" r:id="rId24"/>
    <p:sldId id="555" r:id="rId25"/>
    <p:sldId id="556" r:id="rId26"/>
    <p:sldId id="557" r:id="rId27"/>
    <p:sldId id="558" r:id="rId28"/>
    <p:sldId id="559" r:id="rId29"/>
    <p:sldId id="560" r:id="rId30"/>
    <p:sldId id="561" r:id="rId31"/>
    <p:sldId id="562" r:id="rId32"/>
    <p:sldId id="563" r:id="rId33"/>
    <p:sldId id="56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64" d="100"/>
          <a:sy n="64" d="100"/>
        </p:scale>
        <p:origin x="61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9CAE5-B62A-403B-9031-63426EB14104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D229E-0E7C-4193-A5F7-591E39D1B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E8D5-CD56-4A09-BFF3-5FE6B3DBE35F}" type="datetime5">
              <a:rPr lang="en-US" smtClean="0"/>
              <a:pPr/>
              <a:t>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F9-83BD-49DD-8291-B512441ABA1D}" type="datetime5">
              <a:rPr lang="en-US" smtClean="0"/>
              <a:pPr/>
              <a:t>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DE68-EAE1-488D-AC08-21BCB0BCC7D9}" type="datetime5">
              <a:rPr lang="en-US" smtClean="0"/>
              <a:pPr/>
              <a:t>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4C24-DE69-424D-966D-A2B1F1472803}" type="datetime5">
              <a:rPr lang="en-US" smtClean="0"/>
              <a:pPr/>
              <a:t>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8DE8-272A-4469-B0BB-F7FC9F77C93B}" type="datetime5">
              <a:rPr lang="en-US" smtClean="0"/>
              <a:pPr/>
              <a:t>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2BF7-150F-4B33-A3C2-D0601B9A1E1C}" type="datetime5">
              <a:rPr lang="en-US" smtClean="0"/>
              <a:pPr/>
              <a:t>3-Nov-22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EA1F-8ECD-45C6-B437-6C4EB8D4A65A}" type="datetime5">
              <a:rPr lang="en-US" smtClean="0"/>
              <a:pPr/>
              <a:t>3-Nov-22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9A49-AEA0-4CB7-8625-339239ECFB78}" type="datetime5">
              <a:rPr lang="en-US" smtClean="0"/>
              <a:pPr/>
              <a:t>3-Nov-22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711D-FF47-4374-9122-6ACB0FBA1A3E}" type="datetime5">
              <a:rPr lang="en-US" smtClean="0"/>
              <a:pPr/>
              <a:t>3-Nov-22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E528-0B56-4F56-98E6-F01FA8AA2D9F}" type="datetime5">
              <a:rPr lang="en-US" smtClean="0"/>
              <a:pPr/>
              <a:t>3-Nov-22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FCE3-BD04-49D0-8771-E801B002FC1A}" type="datetime5">
              <a:rPr lang="en-US" smtClean="0"/>
              <a:pPr/>
              <a:t>3-Nov-22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78C7-5378-40E3-966D-299755EA320D}" type="datetime5">
              <a:rPr lang="en-US" smtClean="0"/>
              <a:pPr/>
              <a:t>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21920"/>
            <a:ext cx="1828800" cy="6400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27551" y="2222425"/>
            <a:ext cx="579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18CSE392T – Machine Learning I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IN" sz="2400" b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Unit 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EFA38-67A1-13C4-A34C-353E4EDAAB4E}"/>
              </a:ext>
            </a:extLst>
          </p:cNvPr>
          <p:cNvSpPr/>
          <p:nvPr/>
        </p:nvSpPr>
        <p:spPr>
          <a:xfrm>
            <a:off x="838200" y="5943600"/>
            <a:ext cx="7467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12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Department of Data Science and Business Systems</a:t>
            </a:r>
            <a:endParaRPr lang="en-US" sz="1200" b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21920"/>
            <a:ext cx="1828800" cy="6400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10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92001B49-B3B6-BD02-2720-62D1EC9FC395}"/>
              </a:ext>
            </a:extLst>
          </p:cNvPr>
          <p:cNvSpPr txBox="1">
            <a:spLocks/>
          </p:cNvSpPr>
          <p:nvPr/>
        </p:nvSpPr>
        <p:spPr>
          <a:xfrm>
            <a:off x="228600" y="943360"/>
            <a:ext cx="8686800" cy="53050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How does the Decision Tree algorithm Work?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a decision tree, for predicting the class of the given dataset, the algorithm starts from the root node of the tree.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algorithm compares the values of root attribute with the record (real dataset) attribute and, based on the comparison, follows the branch and jumps to the next node.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the next node, the algorithm again compares the attribute value with the other sub-nodes and move further.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continues the process until it reaches the leaf node of the tree.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0449517A-B602-29E1-33D2-DFB305E980C1}"/>
              </a:ext>
            </a:extLst>
          </p:cNvPr>
          <p:cNvSpPr txBox="1">
            <a:spLocks/>
          </p:cNvSpPr>
          <p:nvPr/>
        </p:nvSpPr>
        <p:spPr>
          <a:xfrm>
            <a:off x="114926" y="-14990"/>
            <a:ext cx="7047874" cy="64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00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21920"/>
            <a:ext cx="1828800" cy="6400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11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92001B49-B3B6-BD02-2720-62D1EC9FC39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8686800" cy="53050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How does the Decision Tree algorithm Work?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Step-1:</a:t>
            </a: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Begin the tree with the root node, says S, which contains the complete dataset.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Step-2:</a:t>
            </a: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Find the best attribute in the dataset using Attribute Selection Measure (ASM).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Step-3:</a:t>
            </a: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Divide the S into subsets that contains possible values for the best attributes.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Step-4:</a:t>
            </a: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Generate the decision tree node, which contains the best attribute.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Step-5:</a:t>
            </a: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Recursively make new decision trees using the subsets of the dataset created in step-3. Continue this process until a stage is reached where you cannot further classify the nodes and called the final node as a leaf node.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0449517A-B602-29E1-33D2-DFB305E980C1}"/>
              </a:ext>
            </a:extLst>
          </p:cNvPr>
          <p:cNvSpPr txBox="1">
            <a:spLocks/>
          </p:cNvSpPr>
          <p:nvPr/>
        </p:nvSpPr>
        <p:spPr>
          <a:xfrm>
            <a:off x="114926" y="-14990"/>
            <a:ext cx="7047874" cy="64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693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21920"/>
            <a:ext cx="1828800" cy="6400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12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92001B49-B3B6-BD02-2720-62D1EC9FC39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8686800" cy="53050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Example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Suppose there is a candidate who has a job offer and wants to decide whether he should accept the offer or Not.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So, to solve this problem, the decision tree starts with the root node (Salary attribute by ASM).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root node splits further into the next decision node (distance from the office) and one leaf node based on the corresponding labels.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next decision node further gets split into one decision node (Cab facility) and one leaf node.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Finally, the decision node splits into two leaf nodes (Accepted offers and Declined offer).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0449517A-B602-29E1-33D2-DFB305E980C1}"/>
              </a:ext>
            </a:extLst>
          </p:cNvPr>
          <p:cNvSpPr txBox="1">
            <a:spLocks/>
          </p:cNvSpPr>
          <p:nvPr/>
        </p:nvSpPr>
        <p:spPr>
          <a:xfrm>
            <a:off x="114926" y="-14990"/>
            <a:ext cx="7047874" cy="64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83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21920"/>
            <a:ext cx="1828800" cy="6400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13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92001B49-B3B6-BD02-2720-62D1EC9FC39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8686800" cy="53050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0449517A-B602-29E1-33D2-DFB305E980C1}"/>
              </a:ext>
            </a:extLst>
          </p:cNvPr>
          <p:cNvSpPr txBox="1">
            <a:spLocks/>
          </p:cNvSpPr>
          <p:nvPr/>
        </p:nvSpPr>
        <p:spPr>
          <a:xfrm>
            <a:off x="114926" y="-14990"/>
            <a:ext cx="7047874" cy="64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074" name="Picture 2" descr="Decision Tree Classification Algorithm">
            <a:extLst>
              <a:ext uri="{FF2B5EF4-FFF2-40B4-BE49-F238E27FC236}">
                <a16:creationId xmlns:a16="http://schemas.microsoft.com/office/drawing/2014/main" id="{5E03C0E1-496B-1D5F-3A4C-9BEF7FA1A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93336"/>
            <a:ext cx="6400800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237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21920"/>
            <a:ext cx="1828800" cy="6400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14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92001B49-B3B6-BD02-2720-62D1EC9FC39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8686800" cy="53050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0449517A-B602-29E1-33D2-DFB305E980C1}"/>
              </a:ext>
            </a:extLst>
          </p:cNvPr>
          <p:cNvSpPr txBox="1">
            <a:spLocks/>
          </p:cNvSpPr>
          <p:nvPr/>
        </p:nvSpPr>
        <p:spPr>
          <a:xfrm>
            <a:off x="114926" y="-14990"/>
            <a:ext cx="7047874" cy="64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42" name="Picture 2" descr="Decision_Tree (2)">
            <a:extLst>
              <a:ext uri="{FF2B5EF4-FFF2-40B4-BE49-F238E27FC236}">
                <a16:creationId xmlns:a16="http://schemas.microsoft.com/office/drawing/2014/main" id="{DCAD03B3-3FC3-E913-12BB-28166B21E2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8" t="8566" r="14178" b="10159"/>
          <a:stretch/>
        </p:blipFill>
        <p:spPr bwMode="auto">
          <a:xfrm>
            <a:off x="1540248" y="1447799"/>
            <a:ext cx="6063504" cy="490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550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21920"/>
            <a:ext cx="1828800" cy="6400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15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92001B49-B3B6-BD02-2720-62D1EC9FC39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8686800" cy="530504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Attribute Selection Measures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While implementing a Decision tree, the main issue arises that how to select the best attribute for the root node and for sub-nodes.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So, to solve such problems there is a technique which is called as Attribute selection measure or ASM.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By this measurement, we can easily select the best attribute for the nodes of the tree.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There are two popular techniques for ASM, which are: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Information Gain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Gini Index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0449517A-B602-29E1-33D2-DFB305E980C1}"/>
              </a:ext>
            </a:extLst>
          </p:cNvPr>
          <p:cNvSpPr txBox="1">
            <a:spLocks/>
          </p:cNvSpPr>
          <p:nvPr/>
        </p:nvSpPr>
        <p:spPr>
          <a:xfrm>
            <a:off x="114926" y="-14990"/>
            <a:ext cx="7047874" cy="64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 – Learning Algorithm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16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21920"/>
            <a:ext cx="1828800" cy="6400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16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92001B49-B3B6-BD02-2720-62D1EC9FC39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8686800" cy="53050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Attribute Selection Measures - </a:t>
            </a:r>
            <a:r>
              <a:rPr lang="en-IN" sz="22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Information Gain: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Information gain is the measurement of changes in entropy after the segmentation of a dataset based on an attribute.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calculates how much information a feature provides us about a class.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According to the value of information gain, we split the node and build the decision tree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0449517A-B602-29E1-33D2-DFB305E980C1}"/>
              </a:ext>
            </a:extLst>
          </p:cNvPr>
          <p:cNvSpPr txBox="1">
            <a:spLocks/>
          </p:cNvSpPr>
          <p:nvPr/>
        </p:nvSpPr>
        <p:spPr>
          <a:xfrm>
            <a:off x="114926" y="-14990"/>
            <a:ext cx="7047874" cy="64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 – Learning Algorithm</a:t>
            </a:r>
            <a:endParaRPr lang="en-US" sz="16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94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21920"/>
            <a:ext cx="1828800" cy="6400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17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92001B49-B3B6-BD02-2720-62D1EC9FC39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8686800" cy="6019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1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Attribute Selection Measures - </a:t>
            </a:r>
            <a:r>
              <a:rPr lang="en-IN" sz="22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Information Gain: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decision tree algorithm always tries to maximize the value of information gain, and a node/attribute having the highest information gain is split first.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can be calculated using the below formula:</a:t>
            </a:r>
          </a:p>
          <a:p>
            <a:pPr marL="0" indent="0" algn="just">
              <a:buNone/>
            </a:pPr>
            <a:endParaRPr lang="en-IN" sz="2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1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Information Gain = Entropy(S) - [(Weighted </a:t>
            </a:r>
            <a:r>
              <a:rPr lang="en-IN" sz="21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Avg</a:t>
            </a:r>
            <a:r>
              <a:rPr lang="en-IN" sz="21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* Entropy (each feature)]</a:t>
            </a:r>
          </a:p>
          <a:p>
            <a:pPr marL="0" indent="0" algn="just">
              <a:buNone/>
            </a:pPr>
            <a:endParaRPr lang="en-IN" sz="2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Entropy: Entropy is a metric to measure the impurity in a given attribute. It specifies randomness in data. Entropy can be calculated as:</a:t>
            </a:r>
          </a:p>
          <a:p>
            <a:pPr marL="0" indent="0" algn="ctr">
              <a:buNone/>
            </a:pPr>
            <a:endParaRPr lang="en-IN" sz="2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1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Entropy(s)= -P(yes)log2 P(yes)- P(no) log2 P(no)</a:t>
            </a:r>
          </a:p>
          <a:p>
            <a:pPr marL="0" indent="0" algn="ctr">
              <a:buNone/>
            </a:pPr>
            <a:endParaRPr lang="en-IN" sz="1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Where,</a:t>
            </a:r>
          </a:p>
          <a:p>
            <a:pPr marL="0" indent="0" algn="ctr">
              <a:buNone/>
            </a:pPr>
            <a:r>
              <a:rPr lang="en-IN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S= Total number of samples</a:t>
            </a:r>
          </a:p>
          <a:p>
            <a:pPr marL="0" indent="0" algn="ctr">
              <a:buNone/>
            </a:pPr>
            <a:r>
              <a:rPr lang="en-IN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P(yes)= probability of yes</a:t>
            </a:r>
          </a:p>
          <a:p>
            <a:pPr marL="0" indent="0" algn="ctr">
              <a:buNone/>
            </a:pPr>
            <a:r>
              <a:rPr lang="en-IN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P(no)= probability of no</a:t>
            </a:r>
          </a:p>
          <a:p>
            <a:pPr marL="0" indent="0" algn="ctr">
              <a:buNone/>
            </a:pPr>
            <a:endParaRPr lang="en-IN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0449517A-B602-29E1-33D2-DFB305E980C1}"/>
              </a:ext>
            </a:extLst>
          </p:cNvPr>
          <p:cNvSpPr txBox="1">
            <a:spLocks/>
          </p:cNvSpPr>
          <p:nvPr/>
        </p:nvSpPr>
        <p:spPr>
          <a:xfrm>
            <a:off x="114926" y="-14990"/>
            <a:ext cx="7047874" cy="64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 – Learning Algorithm</a:t>
            </a:r>
            <a:endParaRPr lang="en-US" sz="16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122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21920"/>
            <a:ext cx="1828800" cy="6400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18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92001B49-B3B6-BD02-2720-62D1EC9FC39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Attribute Selection Measures - </a:t>
            </a:r>
            <a:r>
              <a:rPr lang="en-IN" sz="22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Gini Index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Gini Index is a score that evaluates how accurate a split is among the classified groups. Gini index evaluates a score in the range between 0 and 1, where 0 is when all observations belong to one class, and 1 is a random distribution of the elements within classes.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 attribute with the low Gini index should be preferred as compared to the high Gini index.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only creates binary splits, and the CART algorithm uses the Gini index to create binary splits.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Gini index can be calculated using the below formula:</a:t>
            </a:r>
          </a:p>
          <a:p>
            <a:pPr marL="0" indent="0" algn="just">
              <a:buNone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0449517A-B602-29E1-33D2-DFB305E980C1}"/>
              </a:ext>
            </a:extLst>
          </p:cNvPr>
          <p:cNvSpPr txBox="1">
            <a:spLocks/>
          </p:cNvSpPr>
          <p:nvPr/>
        </p:nvSpPr>
        <p:spPr>
          <a:xfrm>
            <a:off x="114926" y="-14990"/>
            <a:ext cx="7047874" cy="64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 – Learning Algorithm</a:t>
            </a:r>
            <a:endParaRPr lang="en-US" sz="16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ED993-79D5-4159-8C7B-61EACA2FC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5981825"/>
            <a:ext cx="30003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9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21920"/>
            <a:ext cx="1828800" cy="6400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19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92001B49-B3B6-BD02-2720-62D1EC9FC39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IN" sz="22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Algorithm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2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IN" sz="22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IN" sz="22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IN" sz="22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IN" sz="22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IN" sz="22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IN" sz="22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IN" sz="22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IN" sz="22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IN" sz="22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IN" sz="22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IN" sz="22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IN" sz="2200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Contd.. in next slide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0449517A-B602-29E1-33D2-DFB305E980C1}"/>
              </a:ext>
            </a:extLst>
          </p:cNvPr>
          <p:cNvSpPr txBox="1">
            <a:spLocks/>
          </p:cNvSpPr>
          <p:nvPr/>
        </p:nvSpPr>
        <p:spPr>
          <a:xfrm>
            <a:off x="114926" y="-14990"/>
            <a:ext cx="7047874" cy="64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 – Learning Algorithm</a:t>
            </a:r>
            <a:endParaRPr lang="en-US" sz="16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D98E0B-BDE7-6978-0145-7D3155D13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771650"/>
            <a:ext cx="84772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3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21920"/>
            <a:ext cx="1828800" cy="6400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1" y="304800"/>
            <a:ext cx="7238999" cy="5606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Topics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IN" sz="200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Decision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tree representation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Basic decision tree learning algorithm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Inductive bias in decision tree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Decision tree construction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Issues in decision tree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Classification and regression trees (CART)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Random Forest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Random Forest with scikit-learn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Multivariate adaptive regression trees (MART)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Introduction to Artificial Neural Networks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Perceptron learning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2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EFA38-67A1-13C4-A34C-353E4EDAAB4E}"/>
              </a:ext>
            </a:extLst>
          </p:cNvPr>
          <p:cNvSpPr/>
          <p:nvPr/>
        </p:nvSpPr>
        <p:spPr>
          <a:xfrm>
            <a:off x="838200" y="6356350"/>
            <a:ext cx="7467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12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Department of Data Science and Business Systems</a:t>
            </a:r>
            <a:endParaRPr lang="en-US" sz="1200" b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09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21920"/>
            <a:ext cx="1828800" cy="6400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20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92001B49-B3B6-BD02-2720-62D1EC9FC39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IN" sz="22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0449517A-B602-29E1-33D2-DFB305E980C1}"/>
              </a:ext>
            </a:extLst>
          </p:cNvPr>
          <p:cNvSpPr txBox="1">
            <a:spLocks/>
          </p:cNvSpPr>
          <p:nvPr/>
        </p:nvSpPr>
        <p:spPr>
          <a:xfrm>
            <a:off x="114926" y="-14990"/>
            <a:ext cx="7047874" cy="64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 – Learning Algorithm</a:t>
            </a:r>
            <a:endParaRPr lang="en-US" sz="16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286A1-8A9B-7A89-7B79-227A1F8BF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600200"/>
            <a:ext cx="87249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20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21920"/>
            <a:ext cx="1828800" cy="6400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21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92001B49-B3B6-BD02-2720-62D1EC9FC395}"/>
              </a:ext>
            </a:extLst>
          </p:cNvPr>
          <p:cNvSpPr txBox="1">
            <a:spLocks/>
          </p:cNvSpPr>
          <p:nvPr/>
        </p:nvSpPr>
        <p:spPr>
          <a:xfrm>
            <a:off x="228600" y="609600"/>
            <a:ext cx="86868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Illustrative Example</a:t>
            </a:r>
            <a:endParaRPr lang="en-IN" sz="2200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0449517A-B602-29E1-33D2-DFB305E980C1}"/>
              </a:ext>
            </a:extLst>
          </p:cNvPr>
          <p:cNvSpPr txBox="1">
            <a:spLocks/>
          </p:cNvSpPr>
          <p:nvPr/>
        </p:nvSpPr>
        <p:spPr>
          <a:xfrm>
            <a:off x="114926" y="-14990"/>
            <a:ext cx="7047874" cy="64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 – Learning Algorithm</a:t>
            </a:r>
            <a:endParaRPr lang="en-US" sz="16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8250A-3C41-176C-14E3-85647B9AE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7" y="1295514"/>
            <a:ext cx="8872205" cy="526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94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21920"/>
            <a:ext cx="1828800" cy="6400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22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92001B49-B3B6-BD02-2720-62D1EC9FC395}"/>
              </a:ext>
            </a:extLst>
          </p:cNvPr>
          <p:cNvSpPr txBox="1">
            <a:spLocks/>
          </p:cNvSpPr>
          <p:nvPr/>
        </p:nvSpPr>
        <p:spPr>
          <a:xfrm>
            <a:off x="228600" y="609600"/>
            <a:ext cx="86868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Illustrative Example</a:t>
            </a:r>
            <a:endParaRPr lang="en-IN" sz="2200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0449517A-B602-29E1-33D2-DFB305E980C1}"/>
              </a:ext>
            </a:extLst>
          </p:cNvPr>
          <p:cNvSpPr txBox="1">
            <a:spLocks/>
          </p:cNvSpPr>
          <p:nvPr/>
        </p:nvSpPr>
        <p:spPr>
          <a:xfrm>
            <a:off x="114926" y="-14990"/>
            <a:ext cx="7047874" cy="64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 – Learning Algorithm</a:t>
            </a:r>
            <a:endParaRPr lang="en-US" sz="16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88521-A951-B334-883A-C41E4A6C07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29"/>
          <a:stretch/>
        </p:blipFill>
        <p:spPr>
          <a:xfrm>
            <a:off x="142407" y="1386590"/>
            <a:ext cx="868626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6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21920"/>
            <a:ext cx="1828800" cy="6400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23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92001B49-B3B6-BD02-2720-62D1EC9FC395}"/>
              </a:ext>
            </a:extLst>
          </p:cNvPr>
          <p:cNvSpPr txBox="1">
            <a:spLocks/>
          </p:cNvSpPr>
          <p:nvPr/>
        </p:nvSpPr>
        <p:spPr>
          <a:xfrm>
            <a:off x="228600" y="609600"/>
            <a:ext cx="86868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Illustrative Example</a:t>
            </a:r>
            <a:endParaRPr lang="en-IN" sz="2200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0449517A-B602-29E1-33D2-DFB305E980C1}"/>
              </a:ext>
            </a:extLst>
          </p:cNvPr>
          <p:cNvSpPr txBox="1">
            <a:spLocks/>
          </p:cNvSpPr>
          <p:nvPr/>
        </p:nvSpPr>
        <p:spPr>
          <a:xfrm>
            <a:off x="114926" y="-14990"/>
            <a:ext cx="7047874" cy="64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 – Learning Algorithm</a:t>
            </a:r>
            <a:endParaRPr lang="en-US" sz="16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04AFD-EEDE-95D1-12D5-F12E60C4A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52576"/>
            <a:ext cx="9144000" cy="51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7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21920"/>
            <a:ext cx="1828800" cy="6400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24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92001B49-B3B6-BD02-2720-62D1EC9FC395}"/>
              </a:ext>
            </a:extLst>
          </p:cNvPr>
          <p:cNvSpPr txBox="1">
            <a:spLocks/>
          </p:cNvSpPr>
          <p:nvPr/>
        </p:nvSpPr>
        <p:spPr>
          <a:xfrm>
            <a:off x="228600" y="1143000"/>
            <a:ext cx="86868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Before learning a model given a data and a learning algorithm, there are a few assumptions a learner makes about the algorithm.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These assumptions are called the inductive bias.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is like the property of the algorithm.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0449517A-B602-29E1-33D2-DFB305E980C1}"/>
              </a:ext>
            </a:extLst>
          </p:cNvPr>
          <p:cNvSpPr txBox="1">
            <a:spLocks/>
          </p:cNvSpPr>
          <p:nvPr/>
        </p:nvSpPr>
        <p:spPr>
          <a:xfrm>
            <a:off x="114926" y="-14990"/>
            <a:ext cx="7047874" cy="64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Inductive Bias in Decision Tree</a:t>
            </a:r>
            <a:endParaRPr lang="en-US" sz="16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482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21920"/>
            <a:ext cx="1828800" cy="6400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25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92001B49-B3B6-BD02-2720-62D1EC9FC39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example, in the case of decision trees, the depth of the tress is the inductive bias.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 the depth of the tree is too low, then there is too much generalisation in the model.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Similarly, if the depth of the tree is too much, there is too less generalisation and while testing the model on a new example, we might reach a particular example used to train the model. This may give us incorrect results.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0449517A-B602-29E1-33D2-DFB305E980C1}"/>
              </a:ext>
            </a:extLst>
          </p:cNvPr>
          <p:cNvSpPr txBox="1">
            <a:spLocks/>
          </p:cNvSpPr>
          <p:nvPr/>
        </p:nvSpPr>
        <p:spPr>
          <a:xfrm>
            <a:off x="114926" y="-14990"/>
            <a:ext cx="7047874" cy="64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Inductive Bias in Decision Tree</a:t>
            </a:r>
            <a:endParaRPr lang="en-US" sz="16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3314" name="Picture 2" descr="inductive bias">
            <a:extLst>
              <a:ext uri="{FF2B5EF4-FFF2-40B4-BE49-F238E27FC236}">
                <a16:creationId xmlns:a16="http://schemas.microsoft.com/office/drawing/2014/main" id="{E2A4AD75-F674-D50A-20B4-6538A7B82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89" y="4608512"/>
            <a:ext cx="77819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285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21920"/>
            <a:ext cx="1828800" cy="6400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26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92001B49-B3B6-BD02-2720-62D1EC9FC39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Determine how deeply to grow the decision tree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Handling continuous attributes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Choosing an appropriate attribute selection measure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Handling training data with missing attribute values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Handling attributes with differing costs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Improving computational efficiency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0449517A-B602-29E1-33D2-DFB305E980C1}"/>
              </a:ext>
            </a:extLst>
          </p:cNvPr>
          <p:cNvSpPr txBox="1">
            <a:spLocks/>
          </p:cNvSpPr>
          <p:nvPr/>
        </p:nvSpPr>
        <p:spPr>
          <a:xfrm>
            <a:off x="114926" y="-14990"/>
            <a:ext cx="7047874" cy="64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Issues in Decision Tree Learning</a:t>
            </a:r>
            <a:endParaRPr lang="en-US" sz="16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083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21920"/>
            <a:ext cx="1828800" cy="6400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27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92001B49-B3B6-BD02-2720-62D1EC9FC39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Random Forest is a popular machine learning algorithm that belongs to the supervised learning technique.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can be used for both Classification and Regression problems in ML.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is based on the concept of ensemble learning, which is a process of combining multiple classifiers to solve a complex problem and to improve the performance of the model.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 the name suggests, </a:t>
            </a:r>
            <a:r>
              <a:rPr lang="en-IN" sz="22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“Random Forest is a classifier that contains a number of decision trees on various subsets of the given dataset and takes the average to improve the predictive accuracy of that dataset.”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Instead of relying on one decision tree, the random forest takes the prediction from each tree and based on the majority votes of predictions, and it predicts the final output.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0449517A-B602-29E1-33D2-DFB305E980C1}"/>
              </a:ext>
            </a:extLst>
          </p:cNvPr>
          <p:cNvSpPr txBox="1">
            <a:spLocks/>
          </p:cNvSpPr>
          <p:nvPr/>
        </p:nvSpPr>
        <p:spPr>
          <a:xfrm>
            <a:off x="114926" y="-14990"/>
            <a:ext cx="7047874" cy="64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</a:t>
            </a:r>
            <a:endParaRPr lang="en-US" sz="16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639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21920"/>
            <a:ext cx="1828800" cy="6400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28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92001B49-B3B6-BD02-2720-62D1EC9FC39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greater number of trees in the forest leads to higher accuracy and prevents the problem of overfitting.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below diagram explains the working of the Random Forest algorithm: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0449517A-B602-29E1-33D2-DFB305E980C1}"/>
              </a:ext>
            </a:extLst>
          </p:cNvPr>
          <p:cNvSpPr txBox="1">
            <a:spLocks/>
          </p:cNvSpPr>
          <p:nvPr/>
        </p:nvSpPr>
        <p:spPr>
          <a:xfrm>
            <a:off x="114926" y="-14990"/>
            <a:ext cx="7047874" cy="64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</a:t>
            </a:r>
            <a:endParaRPr lang="en-US" sz="16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4338" name="Picture 2" descr="Random Forest Algorithm">
            <a:extLst>
              <a:ext uri="{FF2B5EF4-FFF2-40B4-BE49-F238E27FC236}">
                <a16:creationId xmlns:a16="http://schemas.microsoft.com/office/drawing/2014/main" id="{3D6AEFDA-9472-2077-C7B2-785F3718D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03475"/>
            <a:ext cx="6477000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733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21920"/>
            <a:ext cx="1828800" cy="6400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29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92001B49-B3B6-BD02-2720-62D1EC9FC39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Why use Random Forest?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takes less training time as compared to other algorithms.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predicts output with high accuracy, even for the large dataset it runs efficiently.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can also maintain accuracy when a large proportion of data is missing.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0449517A-B602-29E1-33D2-DFB305E980C1}"/>
              </a:ext>
            </a:extLst>
          </p:cNvPr>
          <p:cNvSpPr txBox="1">
            <a:spLocks/>
          </p:cNvSpPr>
          <p:nvPr/>
        </p:nvSpPr>
        <p:spPr>
          <a:xfrm>
            <a:off x="114926" y="-14990"/>
            <a:ext cx="7047874" cy="64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</a:t>
            </a:r>
            <a:endParaRPr lang="en-US" sz="16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23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21920"/>
            <a:ext cx="1828800" cy="6400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3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92001B49-B3B6-BD02-2720-62D1EC9FC39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8686800" cy="53050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Decision Tree is a Supervised learning technique that can be used for both classification and Regression problems, but mostly it is preferred for solving Classification problems. </a:t>
            </a:r>
          </a:p>
          <a:p>
            <a:pPr marL="0" indent="0" algn="ctr">
              <a:buNone/>
            </a:pPr>
            <a:endParaRPr lang="en-IN" sz="2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is a tree-structured classifier</a:t>
            </a:r>
          </a:p>
          <a:p>
            <a:pPr marL="0" indent="0" algn="ctr">
              <a:buNone/>
            </a:pPr>
            <a:r>
              <a:rPr lang="en-IN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where internal nodes represent the features of a dataset, </a:t>
            </a:r>
          </a:p>
          <a:p>
            <a:pPr marL="0" indent="0" algn="ctr">
              <a:buNone/>
            </a:pPr>
            <a:r>
              <a:rPr lang="en-IN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branches represent the decision rules and </a:t>
            </a:r>
          </a:p>
          <a:p>
            <a:pPr marL="0" indent="0" algn="ctr">
              <a:buNone/>
            </a:pPr>
            <a:r>
              <a:rPr lang="en-IN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each leaf node represents the outcome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0449517A-B602-29E1-33D2-DFB305E980C1}"/>
              </a:ext>
            </a:extLst>
          </p:cNvPr>
          <p:cNvSpPr txBox="1">
            <a:spLocks/>
          </p:cNvSpPr>
          <p:nvPr/>
        </p:nvSpPr>
        <p:spPr>
          <a:xfrm>
            <a:off x="114926" y="-14990"/>
            <a:ext cx="7047874" cy="64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929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21920"/>
            <a:ext cx="1828800" cy="6400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30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92001B49-B3B6-BD02-2720-62D1EC9FC39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How does Random Forest algorithm work?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Random Forest works in two-phase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first is to create the random forest by combining N decision tree, and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second is to make predictions for each tree created in the first phase.</a:t>
            </a:r>
          </a:p>
          <a:p>
            <a:pPr marL="0" indent="0" algn="just">
              <a:buNone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Step-1: Select random K data points from the training set.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Step-2: Build the decision trees associated with the selected data points (Subsets).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Step-3: Choose the number N for decision trees that you want to build.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Step-4: Repeat Step 1 &amp; 2.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Step-5: For new data points, find the predictions of each decision tree, and assign the new data points to the category that wins the majority votes.</a:t>
            </a:r>
          </a:p>
          <a:p>
            <a:pPr marL="0" indent="0" algn="just">
              <a:buNone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0449517A-B602-29E1-33D2-DFB305E980C1}"/>
              </a:ext>
            </a:extLst>
          </p:cNvPr>
          <p:cNvSpPr txBox="1">
            <a:spLocks/>
          </p:cNvSpPr>
          <p:nvPr/>
        </p:nvSpPr>
        <p:spPr>
          <a:xfrm>
            <a:off x="114926" y="-14990"/>
            <a:ext cx="7047874" cy="64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</a:t>
            </a:r>
            <a:endParaRPr lang="en-US" sz="16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839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21920"/>
            <a:ext cx="1828800" cy="6400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31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92001B49-B3B6-BD02-2720-62D1EC9FC39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Example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Suppose there is a dataset that contains multiple fruit images.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So, this dataset is given to the Random forest classifier.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dataset is divided into subsets and given to each decision tree.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During the training phase, each decision tree produces a prediction result, and when a new data point occurs, then based on the majority of results, the Random Forest classifier predicts the final decision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0449517A-B602-29E1-33D2-DFB305E980C1}"/>
              </a:ext>
            </a:extLst>
          </p:cNvPr>
          <p:cNvSpPr txBox="1">
            <a:spLocks/>
          </p:cNvSpPr>
          <p:nvPr/>
        </p:nvSpPr>
        <p:spPr>
          <a:xfrm>
            <a:off x="114926" y="-14990"/>
            <a:ext cx="7047874" cy="64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</a:t>
            </a:r>
            <a:endParaRPr lang="en-US" sz="16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92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21920"/>
            <a:ext cx="1828800" cy="6400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32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92001B49-B3B6-BD02-2720-62D1EC9FC39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0449517A-B602-29E1-33D2-DFB305E980C1}"/>
              </a:ext>
            </a:extLst>
          </p:cNvPr>
          <p:cNvSpPr txBox="1">
            <a:spLocks/>
          </p:cNvSpPr>
          <p:nvPr/>
        </p:nvSpPr>
        <p:spPr>
          <a:xfrm>
            <a:off x="114926" y="-14990"/>
            <a:ext cx="7047874" cy="64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</a:t>
            </a:r>
            <a:endParaRPr lang="en-US" sz="16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6386" name="Picture 2" descr="Random Forest Algorithm">
            <a:extLst>
              <a:ext uri="{FF2B5EF4-FFF2-40B4-BE49-F238E27FC236}">
                <a16:creationId xmlns:a16="http://schemas.microsoft.com/office/drawing/2014/main" id="{6B0B791E-7479-C641-6795-054559630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22526"/>
            <a:ext cx="6914837" cy="576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092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21920"/>
            <a:ext cx="1828800" cy="6400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33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92001B49-B3B6-BD02-2720-62D1EC9FC39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There are mainly four sectors where Random forest mostly used: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Banking:</a:t>
            </a: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Banking sector mostly uses this algorithm for the identification of loan risk.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Medicine:</a:t>
            </a: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With the help of this algorithm, disease trends and risks of the disease can be identified.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Land Use:</a:t>
            </a: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We can identify the areas of similar land use by this algorithm.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Marketing:</a:t>
            </a:r>
            <a:r>
              <a:rPr lang="en-IN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Marketing trends can be identified using this algorithm.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0449517A-B602-29E1-33D2-DFB305E980C1}"/>
              </a:ext>
            </a:extLst>
          </p:cNvPr>
          <p:cNvSpPr txBox="1">
            <a:spLocks/>
          </p:cNvSpPr>
          <p:nvPr/>
        </p:nvSpPr>
        <p:spPr>
          <a:xfrm>
            <a:off x="114926" y="-14990"/>
            <a:ext cx="7047874" cy="64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</a:t>
            </a:r>
            <a:endParaRPr lang="en-US" sz="1600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21920"/>
            <a:ext cx="1828800" cy="6400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4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92001B49-B3B6-BD02-2720-62D1EC9FC39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8686800" cy="53050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Decision Tree is a Supervised learning technique that can be used for both classification and Regression problems, but mostly it is preferred for solving Classification problems.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a Decision tree, there are two nodes, which are the </a:t>
            </a:r>
            <a:r>
              <a:rPr lang="en-IN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Decision Node and Leaf Node</a:t>
            </a: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Decision nodes are used to make any decision and have multiple branches, whereas Leaf nodes are the output of those decisions and do not contain any further branches.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decisions or the test are performed on the basis of features of the given dataset.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0449517A-B602-29E1-33D2-DFB305E980C1}"/>
              </a:ext>
            </a:extLst>
          </p:cNvPr>
          <p:cNvSpPr txBox="1">
            <a:spLocks/>
          </p:cNvSpPr>
          <p:nvPr/>
        </p:nvSpPr>
        <p:spPr>
          <a:xfrm>
            <a:off x="114926" y="-14990"/>
            <a:ext cx="7047874" cy="64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56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21920"/>
            <a:ext cx="1828800" cy="6400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5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92001B49-B3B6-BD02-2720-62D1EC9FC39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8686800" cy="53050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decisions or the test are performed on the basis of features of the given dataset.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is a graphical representation for getting all the possible solutions to a problem/decision based on given conditions.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is called a decision tree because, similar to a tree, it starts with the root node, which expands on further branches and constructs a tree-like structure.</a:t>
            </a:r>
            <a:endParaRPr lang="en-IN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0449517A-B602-29E1-33D2-DFB305E980C1}"/>
              </a:ext>
            </a:extLst>
          </p:cNvPr>
          <p:cNvSpPr txBox="1">
            <a:spLocks/>
          </p:cNvSpPr>
          <p:nvPr/>
        </p:nvSpPr>
        <p:spPr>
          <a:xfrm>
            <a:off x="114926" y="-14990"/>
            <a:ext cx="7047874" cy="64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75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21920"/>
            <a:ext cx="1828800" cy="6400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6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92001B49-B3B6-BD02-2720-62D1EC9FC39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8686800" cy="53050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decision tree simply asks a question, and based on the answer (Yes/No), it further split the tree into subtrees.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Below diagram explains the general structure of a decision tree: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0449517A-B602-29E1-33D2-DFB305E980C1}"/>
              </a:ext>
            </a:extLst>
          </p:cNvPr>
          <p:cNvSpPr txBox="1">
            <a:spLocks/>
          </p:cNvSpPr>
          <p:nvPr/>
        </p:nvSpPr>
        <p:spPr>
          <a:xfrm>
            <a:off x="114926" y="-14990"/>
            <a:ext cx="7047874" cy="64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50" name="Picture 2" descr="Decision Tree Classification Algorithm">
            <a:extLst>
              <a:ext uri="{FF2B5EF4-FFF2-40B4-BE49-F238E27FC236}">
                <a16:creationId xmlns:a16="http://schemas.microsoft.com/office/drawing/2014/main" id="{5778FA75-CD4B-BA1E-21F4-E10751DD2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2362200"/>
            <a:ext cx="6239453" cy="415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71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21920"/>
            <a:ext cx="1828800" cy="6400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7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92001B49-B3B6-BD02-2720-62D1EC9FC39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8686800" cy="53050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Why use Decision Trees?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There are various algorithms in Machine learning, so choosing the best algorithm for the given dataset and problem is the main point to remember while creating a machine learning model.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Below are the two reasons for using the Decision tree: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Decision Trees usually mimic human thinking ability while making a decision, so it is easy to understand.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logic behind the decision tree can be easily understood because it shows a tree-like structure.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0449517A-B602-29E1-33D2-DFB305E980C1}"/>
              </a:ext>
            </a:extLst>
          </p:cNvPr>
          <p:cNvSpPr txBox="1">
            <a:spLocks/>
          </p:cNvSpPr>
          <p:nvPr/>
        </p:nvSpPr>
        <p:spPr>
          <a:xfrm>
            <a:off x="114926" y="-14990"/>
            <a:ext cx="7047874" cy="64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17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21920"/>
            <a:ext cx="1828800" cy="6400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8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92001B49-B3B6-BD02-2720-62D1EC9FC39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8686800" cy="53050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Decision Tree Terminologies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Root Node:</a:t>
            </a: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Root node is from where the decision tree starts. It represents the entire dataset, which further gets divided into two or more homogeneous sets.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Leaf Node: </a:t>
            </a: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Leaf nodes are the final output node, and the tree cannot be segregated further after getting a leaf node.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Splitting: </a:t>
            </a: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Splitting is the process of dividing the decision node/root node into sub-nodes according to the given conditions.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Branch/Sub Tree: </a:t>
            </a: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tree formed by splitting the tree.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0449517A-B602-29E1-33D2-DFB305E980C1}"/>
              </a:ext>
            </a:extLst>
          </p:cNvPr>
          <p:cNvSpPr txBox="1">
            <a:spLocks/>
          </p:cNvSpPr>
          <p:nvPr/>
        </p:nvSpPr>
        <p:spPr>
          <a:xfrm>
            <a:off x="114926" y="-14990"/>
            <a:ext cx="7047874" cy="64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29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21920"/>
            <a:ext cx="1828800" cy="64008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9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92001B49-B3B6-BD02-2720-62D1EC9FC39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8686800" cy="53050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Decision Tree Terminologies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Branch/Sub Tree:</a:t>
            </a: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 tree formed by splitting the tree.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Pruning:</a:t>
            </a: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Pruning is the process of removing the unwanted branches from the tree.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Parent/Child node:</a:t>
            </a: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The root node of the tree is called the parent node, and other nodes are called the child nodes.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0449517A-B602-29E1-33D2-DFB305E980C1}"/>
              </a:ext>
            </a:extLst>
          </p:cNvPr>
          <p:cNvSpPr txBox="1">
            <a:spLocks/>
          </p:cNvSpPr>
          <p:nvPr/>
        </p:nvSpPr>
        <p:spPr>
          <a:xfrm>
            <a:off x="114926" y="-14990"/>
            <a:ext cx="7047874" cy="64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</a:t>
            </a: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9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2554</TotalTime>
  <Words>2041</Words>
  <Application>Microsoft Office PowerPoint</Application>
  <PresentationFormat>On-screen Show (4:3)</PresentationFormat>
  <Paragraphs>269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CENR</dc:creator>
  <cp:lastModifiedBy>Prakash M</cp:lastModifiedBy>
  <cp:revision>351</cp:revision>
  <dcterms:created xsi:type="dcterms:W3CDTF">2019-09-14T05:22:07Z</dcterms:created>
  <dcterms:modified xsi:type="dcterms:W3CDTF">2022-11-03T03:01:54Z</dcterms:modified>
</cp:coreProperties>
</file>