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4"/>
  </p:notesMasterIdLst>
  <p:sldIdLst>
    <p:sldId id="256" r:id="rId2"/>
    <p:sldId id="258" r:id="rId3"/>
    <p:sldId id="260" r:id="rId4"/>
    <p:sldId id="261" r:id="rId5"/>
    <p:sldId id="262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7" r:id="rId24"/>
    <p:sldId id="288" r:id="rId25"/>
    <p:sldId id="289" r:id="rId26"/>
    <p:sldId id="290" r:id="rId27"/>
    <p:sldId id="291" r:id="rId28"/>
    <p:sldId id="292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21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06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3" roundtripDataSignature="AMtx7mgkKzW0OcumW61V0CDyv91Zk62/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17AB972-3D51-4728-A755-831136675178}">
  <a:tblStyle styleId="{A17AB972-3D51-4728-A755-83113667517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44" y="228"/>
      </p:cViewPr>
      <p:guideLst>
        <p:guide orient="horz" pos="1620"/>
        <p:guide pos="30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73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77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10797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5" name="Google Shape;54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Google Shape;55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1" name="Google Shape;56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2" name="Google Shape;57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9" name="Google Shape;579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2" name="Google Shape;592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9" name="Google Shape;599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1" name="Google Shape;701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2" name="Google Shape;702;p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5F0D-4B08-477B-AC20-9970519A8DB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7078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5F0D-4B08-477B-AC20-9970519A8DB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34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5F0D-4B08-477B-AC20-9970519A8DB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8570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- Content" type="tx">
  <p:cSld name="Slide -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9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69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solidFill>
                  <a:srgbClr val="000000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9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" type="secHead">
  <p:cSld name="Section Divi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ease Note Slide">
  <p:cSld name="Please Not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71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solidFill>
                  <a:srgbClr val="000000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1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Q&amp;A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2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solidFill>
                  <a:srgbClr val="000000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2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d You Know">
  <p:cSld name="Did You Know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3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solidFill>
                  <a:srgbClr val="000000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3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5F0D-4B08-477B-AC20-9970519A8DB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7594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5F0D-4B08-477B-AC20-9970519A8DB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5448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5F0D-4B08-477B-AC20-9970519A8DB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9487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5F0D-4B08-477B-AC20-9970519A8DB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588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5F0D-4B08-477B-AC20-9970519A8DB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5619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5F0D-4B08-477B-AC20-9970519A8DB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18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5F0D-4B08-477B-AC20-9970519A8DB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93005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5F0D-4B08-477B-AC20-9970519A8DB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7883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35F0D-4B08-477B-AC20-9970519A8DB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8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1164723" y="3197644"/>
            <a:ext cx="68892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Unsupervised </a:t>
            </a:r>
            <a:r>
              <a:rPr lang="en-GB" dirty="0"/>
              <a:t>Learning</a:t>
            </a:r>
            <a:endParaRPr dirty="0"/>
          </a:p>
        </p:txBody>
      </p:sp>
      <p:sp>
        <p:nvSpPr>
          <p:cNvPr id="77" name="Google Shape;77;p1"/>
          <p:cNvSpPr txBox="1">
            <a:spLocks noGrp="1"/>
          </p:cNvSpPr>
          <p:nvPr>
            <p:ph type="ctrTitle" idx="4294967295"/>
          </p:nvPr>
        </p:nvSpPr>
        <p:spPr>
          <a:xfrm>
            <a:off x="1212980" y="726427"/>
            <a:ext cx="68897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GB" sz="4800" dirty="0" smtClean="0"/>
              <a:t>Hierarchical Clustering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Distance matrix</a:t>
            </a:r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body" idx="2"/>
          </p:nvPr>
        </p:nvSpPr>
        <p:spPr>
          <a:xfrm>
            <a:off x="324399" y="1571700"/>
            <a:ext cx="4835429" cy="3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The distance of a point from itself </a:t>
            </a:r>
            <a:r>
              <a:rPr lang="en-GB" sz="1800" dirty="0">
                <a:solidFill>
                  <a:schemeClr val="dk1"/>
                </a:solidFill>
              </a:rPr>
              <a:t>will </a:t>
            </a:r>
            <a:r>
              <a:rPr lang="en-GB" sz="1800" dirty="0"/>
              <a:t>always be zero</a:t>
            </a:r>
            <a:endParaRPr sz="1800" dirty="0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Thus, the diagonal of the distance matrix will be zero</a:t>
            </a:r>
            <a:endParaRPr sz="1800" dirty="0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Here, we have 3x3 matrix for 3 clusters, as each point is considered as a cluster  </a:t>
            </a:r>
            <a:endParaRPr sz="1800" dirty="0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-GB" sz="1800" dirty="0"/>
              <a:t>We have to group these clusters such that at the end we are left with a single cluster that consists of all the observations</a:t>
            </a:r>
            <a:endParaRPr sz="1800" dirty="0"/>
          </a:p>
        </p:txBody>
      </p:sp>
      <p:graphicFrame>
        <p:nvGraphicFramePr>
          <p:cNvPr id="178" name="Google Shape;178;p15"/>
          <p:cNvGraphicFramePr/>
          <p:nvPr/>
        </p:nvGraphicFramePr>
        <p:xfrm>
          <a:off x="5428025" y="2139350"/>
          <a:ext cx="3045700" cy="2097300"/>
        </p:xfrm>
        <a:graphic>
          <a:graphicData uri="http://schemas.openxmlformats.org/drawingml/2006/table">
            <a:tbl>
              <a:tblPr>
                <a:noFill/>
                <a:tableStyleId>{A17AB972-3D51-4728-A755-831136675178}</a:tableStyleId>
              </a:tblPr>
              <a:tblGrid>
                <a:gridCol w="761425"/>
                <a:gridCol w="761425"/>
                <a:gridCol w="761425"/>
                <a:gridCol w="761425"/>
              </a:tblGrid>
              <a:tr h="52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B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C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52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strike="noStrike" cap="none"/>
                        <a:t>A</a:t>
                      </a:r>
                      <a:endParaRPr sz="16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0.17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0.28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strike="noStrike" cap="none"/>
                        <a:t>B</a:t>
                      </a:r>
                      <a:endParaRPr sz="16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0.17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0.14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strike="noStrike" cap="none"/>
                        <a:t>C</a:t>
                      </a:r>
                      <a:endParaRPr sz="16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0.28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0.14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Distance matrix</a:t>
            </a:r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body" idx="2"/>
          </p:nvPr>
        </p:nvSpPr>
        <p:spPr>
          <a:xfrm>
            <a:off x="325600" y="1989625"/>
            <a:ext cx="4185600" cy="23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In each iteration, our goal is to find the closest pair</a:t>
            </a:r>
            <a:endParaRPr sz="2000" dirty="0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Here we can see that the distance between the points B and C is the minimum</a:t>
            </a:r>
            <a:endParaRPr sz="2000" dirty="0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Thus, we group B and C in one cluster (B, C)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</a:pPr>
            <a:endParaRPr dirty="0"/>
          </a:p>
        </p:txBody>
      </p:sp>
      <p:graphicFrame>
        <p:nvGraphicFramePr>
          <p:cNvPr id="185" name="Google Shape;185;p16"/>
          <p:cNvGraphicFramePr/>
          <p:nvPr/>
        </p:nvGraphicFramePr>
        <p:xfrm>
          <a:off x="5332750" y="2083975"/>
          <a:ext cx="3099300" cy="2140200"/>
        </p:xfrm>
        <a:graphic>
          <a:graphicData uri="http://schemas.openxmlformats.org/drawingml/2006/table">
            <a:tbl>
              <a:tblPr>
                <a:noFill/>
                <a:tableStyleId>{A17AB972-3D51-4728-A755-831136675178}</a:tableStyleId>
              </a:tblPr>
              <a:tblGrid>
                <a:gridCol w="774825"/>
                <a:gridCol w="774825"/>
                <a:gridCol w="774825"/>
                <a:gridCol w="774825"/>
              </a:tblGrid>
              <a:tr h="535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B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C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strike="noStrike" cap="none"/>
                        <a:t>A</a:t>
                      </a:r>
                      <a:endParaRPr sz="16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0.17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0.28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strike="noStrike" cap="none"/>
                        <a:t>B</a:t>
                      </a:r>
                      <a:endParaRPr sz="16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0.17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0.14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strike="noStrike" cap="none"/>
                        <a:t>C</a:t>
                      </a:r>
                      <a:endParaRPr sz="16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0.28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</a:rPr>
                        <a:t>0.14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Distance matrix</a:t>
            </a:r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body" idx="2"/>
          </p:nvPr>
        </p:nvSpPr>
        <p:spPr>
          <a:xfrm>
            <a:off x="293425" y="1571700"/>
            <a:ext cx="8409900" cy="27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>
                <a:solidFill>
                  <a:schemeClr val="dk1"/>
                </a:solidFill>
              </a:rPr>
              <a:t>We will have to update the distances in the distance matrix</a:t>
            </a:r>
            <a:endParaRPr sz="2000" dirty="0"/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The distance between the ungrouped clusters/elements will remain the same</a:t>
            </a:r>
            <a:endParaRPr sz="2000" dirty="0"/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But, how we will calculate the distance between the ungrouped clusters and the newly created cluster (B, C)?</a:t>
            </a:r>
            <a:endParaRPr sz="2000" dirty="0"/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600"/>
              <a:buChar char="●"/>
            </a:pPr>
            <a:r>
              <a:rPr lang="en-GB" sz="2000" dirty="0"/>
              <a:t>Here is where the different linkage methods are used</a:t>
            </a: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Linkage methods</a:t>
            </a:r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body" idx="2"/>
          </p:nvPr>
        </p:nvSpPr>
        <p:spPr>
          <a:xfrm>
            <a:off x="292250" y="1724100"/>
            <a:ext cx="84183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>
                <a:solidFill>
                  <a:schemeClr val="dk1"/>
                </a:solidFill>
              </a:rPr>
              <a:t>Similarity between the clusters</a:t>
            </a:r>
            <a:r>
              <a:rPr lang="en-GB" sz="2000" dirty="0"/>
              <a:t> (inter-cluster distance) can be measured using various types of linkages</a:t>
            </a:r>
            <a:endParaRPr sz="2000" dirty="0"/>
          </a:p>
          <a:p>
            <a:pPr marL="457200" lvl="0" indent="-33020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600"/>
              <a:buChar char="●"/>
            </a:pPr>
            <a:r>
              <a:rPr lang="en-GB" sz="2000" dirty="0"/>
              <a:t>Some of the types are: Single, Complete, Average, Centroid linkage</a:t>
            </a: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0"/>
          <p:cNvGrpSpPr/>
          <p:nvPr/>
        </p:nvGrpSpPr>
        <p:grpSpPr>
          <a:xfrm>
            <a:off x="6321995" y="1928708"/>
            <a:ext cx="2420745" cy="1755836"/>
            <a:chOff x="5571400" y="2239575"/>
            <a:chExt cx="2550300" cy="2121600"/>
          </a:xfrm>
        </p:grpSpPr>
        <p:grpSp>
          <p:nvGrpSpPr>
            <p:cNvPr id="209" name="Google Shape;209;p20"/>
            <p:cNvGrpSpPr/>
            <p:nvPr/>
          </p:nvGrpSpPr>
          <p:grpSpPr>
            <a:xfrm>
              <a:off x="5720710" y="2383759"/>
              <a:ext cx="2251694" cy="1443079"/>
              <a:chOff x="5568314" y="2536193"/>
              <a:chExt cx="2028736" cy="1428650"/>
            </a:xfrm>
          </p:grpSpPr>
          <p:sp>
            <p:nvSpPr>
              <p:cNvPr id="210" name="Google Shape;210;p20"/>
              <p:cNvSpPr/>
              <p:nvPr/>
            </p:nvSpPr>
            <p:spPr>
              <a:xfrm>
                <a:off x="5959810" y="3825443"/>
                <a:ext cx="69635" cy="75598"/>
              </a:xfrm>
              <a:prstGeom prst="flowChartConnector">
                <a:avLst/>
              </a:prstGeom>
              <a:solidFill>
                <a:srgbClr val="1155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1" name="Google Shape;211;p20"/>
              <p:cNvGrpSpPr/>
              <p:nvPr/>
            </p:nvGrpSpPr>
            <p:grpSpPr>
              <a:xfrm>
                <a:off x="5568314" y="2536193"/>
                <a:ext cx="2028736" cy="1428650"/>
                <a:chOff x="5568538" y="2536152"/>
                <a:chExt cx="2107340" cy="1463331"/>
              </a:xfrm>
            </p:grpSpPr>
            <p:grpSp>
              <p:nvGrpSpPr>
                <p:cNvPr id="212" name="Google Shape;212;p20"/>
                <p:cNvGrpSpPr/>
                <p:nvPr/>
              </p:nvGrpSpPr>
              <p:grpSpPr>
                <a:xfrm>
                  <a:off x="6823698" y="2536152"/>
                  <a:ext cx="852180" cy="1463331"/>
                  <a:chOff x="4219575" y="2078825"/>
                  <a:chExt cx="1050000" cy="1660800"/>
                </a:xfrm>
              </p:grpSpPr>
              <p:sp>
                <p:nvSpPr>
                  <p:cNvPr id="213" name="Google Shape;213;p20"/>
                  <p:cNvSpPr/>
                  <p:nvPr/>
                </p:nvSpPr>
                <p:spPr>
                  <a:xfrm>
                    <a:off x="4219575" y="2078825"/>
                    <a:ext cx="1050000" cy="16608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" name="Google Shape;214;p20"/>
                  <p:cNvSpPr/>
                  <p:nvPr/>
                </p:nvSpPr>
                <p:spPr>
                  <a:xfrm>
                    <a:off x="4298150" y="2932500"/>
                    <a:ext cx="85800" cy="85800"/>
                  </a:xfrm>
                  <a:prstGeom prst="flowChartConnector">
                    <a:avLst/>
                  </a:prstGeom>
                  <a:solidFill>
                    <a:srgbClr val="1155CC"/>
                  </a:solidFill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" name="Google Shape;215;p20"/>
                  <p:cNvSpPr/>
                  <p:nvPr/>
                </p:nvSpPr>
                <p:spPr>
                  <a:xfrm>
                    <a:off x="4983950" y="3161100"/>
                    <a:ext cx="85800" cy="85800"/>
                  </a:xfrm>
                  <a:prstGeom prst="flowChartConnector">
                    <a:avLst/>
                  </a:prstGeom>
                  <a:solidFill>
                    <a:srgbClr val="1155CC"/>
                  </a:solidFill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" name="Google Shape;216;p20"/>
                  <p:cNvSpPr/>
                  <p:nvPr/>
                </p:nvSpPr>
                <p:spPr>
                  <a:xfrm>
                    <a:off x="4755350" y="2932500"/>
                    <a:ext cx="85800" cy="85800"/>
                  </a:xfrm>
                  <a:prstGeom prst="flowChartConnector">
                    <a:avLst/>
                  </a:prstGeom>
                  <a:solidFill>
                    <a:srgbClr val="1155CC"/>
                  </a:solidFill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7" name="Google Shape;217;p20"/>
                  <p:cNvSpPr/>
                  <p:nvPr/>
                </p:nvSpPr>
                <p:spPr>
                  <a:xfrm>
                    <a:off x="4526750" y="3465900"/>
                    <a:ext cx="85800" cy="85800"/>
                  </a:xfrm>
                  <a:prstGeom prst="flowChartConnector">
                    <a:avLst/>
                  </a:prstGeom>
                  <a:solidFill>
                    <a:srgbClr val="1155CC"/>
                  </a:solidFill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8" name="Google Shape;218;p20"/>
                  <p:cNvSpPr/>
                  <p:nvPr/>
                </p:nvSpPr>
                <p:spPr>
                  <a:xfrm>
                    <a:off x="4374350" y="2475300"/>
                    <a:ext cx="85800" cy="85800"/>
                  </a:xfrm>
                  <a:prstGeom prst="flowChartConnector">
                    <a:avLst/>
                  </a:prstGeom>
                  <a:solidFill>
                    <a:srgbClr val="1155CC"/>
                  </a:solidFill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9" name="Google Shape;219;p20"/>
                  <p:cNvSpPr/>
                  <p:nvPr/>
                </p:nvSpPr>
                <p:spPr>
                  <a:xfrm>
                    <a:off x="4907750" y="2551500"/>
                    <a:ext cx="85800" cy="85800"/>
                  </a:xfrm>
                  <a:prstGeom prst="flowChartConnector">
                    <a:avLst/>
                  </a:prstGeom>
                  <a:solidFill>
                    <a:srgbClr val="1155CC"/>
                  </a:solidFill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0" name="Google Shape;220;p20"/>
                  <p:cNvSpPr/>
                  <p:nvPr/>
                </p:nvSpPr>
                <p:spPr>
                  <a:xfrm>
                    <a:off x="4679150" y="2246700"/>
                    <a:ext cx="85800" cy="85800"/>
                  </a:xfrm>
                  <a:prstGeom prst="flowChartConnector">
                    <a:avLst/>
                  </a:prstGeom>
                  <a:solidFill>
                    <a:srgbClr val="1155CC"/>
                  </a:solidFill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21" name="Google Shape;221;p20"/>
                <p:cNvSpPr/>
                <p:nvPr/>
              </p:nvSpPr>
              <p:spPr>
                <a:xfrm>
                  <a:off x="6269030" y="3422604"/>
                  <a:ext cx="69635" cy="75598"/>
                </a:xfrm>
                <a:prstGeom prst="flowChartConnector">
                  <a:avLst/>
                </a:prstGeom>
                <a:solidFill>
                  <a:srgbClr val="1155CC"/>
                </a:solidFill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22" name="Google Shape;222;p20"/>
                <p:cNvGrpSpPr/>
                <p:nvPr/>
              </p:nvGrpSpPr>
              <p:grpSpPr>
                <a:xfrm>
                  <a:off x="5568538" y="2536152"/>
                  <a:ext cx="852180" cy="1463331"/>
                  <a:chOff x="2673050" y="2078825"/>
                  <a:chExt cx="1050000" cy="1660800"/>
                </a:xfrm>
              </p:grpSpPr>
              <p:sp>
                <p:nvSpPr>
                  <p:cNvPr id="223" name="Google Shape;223;p20"/>
                  <p:cNvSpPr/>
                  <p:nvPr/>
                </p:nvSpPr>
                <p:spPr>
                  <a:xfrm>
                    <a:off x="2673050" y="2078825"/>
                    <a:ext cx="1050000" cy="16608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4" name="Google Shape;224;p20"/>
                  <p:cNvSpPr/>
                  <p:nvPr/>
                </p:nvSpPr>
                <p:spPr>
                  <a:xfrm>
                    <a:off x="2926550" y="2780100"/>
                    <a:ext cx="85800" cy="85800"/>
                  </a:xfrm>
                  <a:prstGeom prst="flowChartConnector">
                    <a:avLst/>
                  </a:prstGeom>
                  <a:solidFill>
                    <a:srgbClr val="1155CC"/>
                  </a:solidFill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5" name="Google Shape;225;p20"/>
                  <p:cNvSpPr/>
                  <p:nvPr/>
                </p:nvSpPr>
                <p:spPr>
                  <a:xfrm>
                    <a:off x="3383750" y="2551500"/>
                    <a:ext cx="85800" cy="85800"/>
                  </a:xfrm>
                  <a:prstGeom prst="flowChartConnector">
                    <a:avLst/>
                  </a:prstGeom>
                  <a:solidFill>
                    <a:srgbClr val="1155CC"/>
                  </a:solidFill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6" name="Google Shape;226;p20"/>
                  <p:cNvSpPr/>
                  <p:nvPr/>
                </p:nvSpPr>
                <p:spPr>
                  <a:xfrm>
                    <a:off x="3231350" y="3161100"/>
                    <a:ext cx="85800" cy="85800"/>
                  </a:xfrm>
                  <a:prstGeom prst="flowChartConnector">
                    <a:avLst/>
                  </a:prstGeom>
                  <a:solidFill>
                    <a:srgbClr val="1155CC"/>
                  </a:solidFill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7" name="Google Shape;227;p20"/>
                  <p:cNvSpPr/>
                  <p:nvPr/>
                </p:nvSpPr>
                <p:spPr>
                  <a:xfrm>
                    <a:off x="2926550" y="3237300"/>
                    <a:ext cx="85800" cy="85800"/>
                  </a:xfrm>
                  <a:prstGeom prst="flowChartConnector">
                    <a:avLst/>
                  </a:prstGeom>
                  <a:solidFill>
                    <a:srgbClr val="1155CC"/>
                  </a:solidFill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8" name="Google Shape;228;p20"/>
                  <p:cNvSpPr/>
                  <p:nvPr/>
                </p:nvSpPr>
                <p:spPr>
                  <a:xfrm>
                    <a:off x="3002750" y="2399100"/>
                    <a:ext cx="85800" cy="85800"/>
                  </a:xfrm>
                  <a:prstGeom prst="flowChartConnector">
                    <a:avLst/>
                  </a:prstGeom>
                  <a:solidFill>
                    <a:srgbClr val="1155CC"/>
                  </a:solidFill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29" name="Google Shape;229;p20"/>
                <p:cNvCxnSpPr/>
                <p:nvPr/>
              </p:nvCxnSpPr>
              <p:spPr>
                <a:xfrm rot="10800000" flipH="1">
                  <a:off x="6338665" y="3327710"/>
                  <a:ext cx="559030" cy="12740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25AAE2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</p:cxnSp>
          </p:grpSp>
        </p:grpSp>
        <p:sp>
          <p:nvSpPr>
            <p:cNvPr id="230" name="Google Shape;230;p20"/>
            <p:cNvSpPr txBox="1"/>
            <p:nvPr/>
          </p:nvSpPr>
          <p:spPr>
            <a:xfrm>
              <a:off x="5985284" y="3868930"/>
              <a:ext cx="360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X</a:t>
              </a:r>
              <a:endParaRPr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" name="Google Shape;231;p20"/>
            <p:cNvSpPr txBox="1"/>
            <p:nvPr/>
          </p:nvSpPr>
          <p:spPr>
            <a:xfrm>
              <a:off x="7373351" y="3868930"/>
              <a:ext cx="360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Y</a:t>
              </a:r>
              <a:endParaRPr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" name="Google Shape;232;p20"/>
            <p:cNvSpPr txBox="1"/>
            <p:nvPr/>
          </p:nvSpPr>
          <p:spPr>
            <a:xfrm>
              <a:off x="5571400" y="2239575"/>
              <a:ext cx="2550300" cy="2121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Single linkage</a:t>
            </a:r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1"/>
          </p:nvPr>
        </p:nvSpPr>
        <p:spPr>
          <a:xfrm>
            <a:off x="357750" y="2862450"/>
            <a:ext cx="5803800" cy="17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The method can create the non-elliptical clusters 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It can produce undesirable results in the presence of outliers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It causes a </a:t>
            </a:r>
            <a:r>
              <a:rPr lang="en-GB" sz="1800" dirty="0">
                <a:solidFill>
                  <a:srgbClr val="25AAE2"/>
                </a:solidFill>
              </a:rPr>
              <a:t>chaining effect</a:t>
            </a:r>
            <a:r>
              <a:rPr lang="en-GB" sz="1800" dirty="0">
                <a:solidFill>
                  <a:schemeClr val="dk1"/>
                </a:solidFill>
              </a:rPr>
              <a:t>, where clusters have merged since at least one point in a cluster is closest to a point in another cluster. This forms a long and elongated cluster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34" name="Google Shape;234;p20"/>
          <p:cNvSpPr txBox="1">
            <a:spLocks noGrp="1"/>
          </p:cNvSpPr>
          <p:nvPr>
            <p:ph type="body" idx="2"/>
          </p:nvPr>
        </p:nvSpPr>
        <p:spPr>
          <a:xfrm>
            <a:off x="422025" y="1528825"/>
            <a:ext cx="68967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>
                <a:solidFill>
                  <a:schemeClr val="dk1"/>
                </a:solidFill>
              </a:rPr>
              <a:t>It is defined as the minimum distance between the points of two clusters.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235" name="Google Shape;235;p20" descr="d(X,Y) = min\{d(x, y) | x \epsilon X, y \epsilon Y\}" title="MathEquation,#0000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5850" y="2161088"/>
            <a:ext cx="4044876" cy="3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Single linkage</a:t>
            </a:r>
            <a:endParaRPr/>
          </a:p>
        </p:txBody>
      </p:sp>
      <p:sp>
        <p:nvSpPr>
          <p:cNvPr id="242" name="Google Shape;242;p21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48285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 sz="2000" dirty="0">
                <a:solidFill>
                  <a:schemeClr val="dk1"/>
                </a:solidFill>
              </a:rPr>
              <a:t>In our example, the single linkage between the cluster (B, C) and A is </a:t>
            </a:r>
            <a:endParaRPr sz="2000" dirty="0">
              <a:solidFill>
                <a:schemeClr val="dk1"/>
              </a:solidFill>
            </a:endParaRPr>
          </a:p>
        </p:txBody>
      </p:sp>
      <p:graphicFrame>
        <p:nvGraphicFramePr>
          <p:cNvPr id="243" name="Google Shape;243;p21"/>
          <p:cNvGraphicFramePr/>
          <p:nvPr/>
        </p:nvGraphicFramePr>
        <p:xfrm>
          <a:off x="5659950" y="1571700"/>
          <a:ext cx="2175600" cy="1383385"/>
        </p:xfrm>
        <a:graphic>
          <a:graphicData uri="http://schemas.openxmlformats.org/drawingml/2006/table">
            <a:tbl>
              <a:tblPr>
                <a:noFill/>
                <a:tableStyleId>{A17AB972-3D51-4728-A755-831136675178}</a:tableStyleId>
              </a:tblPr>
              <a:tblGrid>
                <a:gridCol w="725200"/>
                <a:gridCol w="725200"/>
                <a:gridCol w="725200"/>
              </a:tblGrid>
              <a:tr h="54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A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(B, C)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37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A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?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(B, C)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?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44" name="Google Shape;244;p21"/>
          <p:cNvGraphicFramePr/>
          <p:nvPr/>
        </p:nvGraphicFramePr>
        <p:xfrm>
          <a:off x="5639875" y="3324400"/>
          <a:ext cx="2215725" cy="1324660"/>
        </p:xfrm>
        <a:graphic>
          <a:graphicData uri="http://schemas.openxmlformats.org/drawingml/2006/table">
            <a:tbl>
              <a:tblPr>
                <a:noFill/>
                <a:tableStyleId>{A17AB972-3D51-4728-A755-831136675178}</a:tableStyleId>
              </a:tblPr>
              <a:tblGrid>
                <a:gridCol w="738575"/>
                <a:gridCol w="738575"/>
                <a:gridCol w="738575"/>
              </a:tblGrid>
              <a:tr h="464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A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(B, C)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A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0.17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4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(B, C)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0.17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245" name="Google Shape;245;p21"/>
          <p:cNvGrpSpPr/>
          <p:nvPr/>
        </p:nvGrpSpPr>
        <p:grpSpPr>
          <a:xfrm>
            <a:off x="1364425" y="2814600"/>
            <a:ext cx="2924576" cy="1083575"/>
            <a:chOff x="2253825" y="3027475"/>
            <a:chExt cx="2924576" cy="1083575"/>
          </a:xfrm>
        </p:grpSpPr>
        <p:pic>
          <p:nvPicPr>
            <p:cNvPr id="246" name="Google Shape;246;p21" descr="Min[dist(B, A), dist(C, A)]" title="MathEquation,#0000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53825" y="3029625"/>
              <a:ext cx="2924576" cy="296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1" descr=" = Min[0.17, 0.28]" title="MathEquation,#00000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53825" y="3452525"/>
              <a:ext cx="1865354" cy="296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1" descr=" = 0.17" title="MathEquation,#00000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253825" y="3875425"/>
              <a:ext cx="736350" cy="235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21" descr="Min[dist(B, A), dist(C, A)]" title="MathEquation,#0000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53825" y="3027475"/>
              <a:ext cx="2924574" cy="296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Complete linkage </a:t>
            </a:r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subTitle" idx="1"/>
          </p:nvPr>
        </p:nvSpPr>
        <p:spPr>
          <a:xfrm>
            <a:off x="345825" y="2940450"/>
            <a:ext cx="5419200" cy="19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The method returns more stable clusters, with nearly equal diameter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It avoids the chaining effect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It is less sensitive to outliers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It breaks the large clusters and it is biased towards globular clusters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55" name="Google Shape;255;p22"/>
          <p:cNvSpPr txBox="1">
            <a:spLocks noGrp="1"/>
          </p:cNvSpPr>
          <p:nvPr>
            <p:ph type="body" idx="2"/>
          </p:nvPr>
        </p:nvSpPr>
        <p:spPr>
          <a:xfrm>
            <a:off x="422025" y="1570075"/>
            <a:ext cx="8135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>
                <a:solidFill>
                  <a:schemeClr val="dk1"/>
                </a:solidFill>
              </a:rPr>
              <a:t>It is defined as the maximum distance between the points of the two different clusters.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256" name="Google Shape;256;p22" descr="d(X,Y) = max\{d(x, y) | x \epsilon X, y \epsilon Y\}" title="MathEquation,#0000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0525" y="2326838"/>
            <a:ext cx="4118700" cy="339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22"/>
          <p:cNvGrpSpPr/>
          <p:nvPr/>
        </p:nvGrpSpPr>
        <p:grpSpPr>
          <a:xfrm>
            <a:off x="6155451" y="2145655"/>
            <a:ext cx="2325785" cy="1895483"/>
            <a:chOff x="5422100" y="2443175"/>
            <a:chExt cx="3236100" cy="2539500"/>
          </a:xfrm>
        </p:grpSpPr>
        <p:sp>
          <p:nvSpPr>
            <p:cNvPr id="258" name="Google Shape;258;p22"/>
            <p:cNvSpPr txBox="1"/>
            <p:nvPr/>
          </p:nvSpPr>
          <p:spPr>
            <a:xfrm>
              <a:off x="5422100" y="2443175"/>
              <a:ext cx="3236100" cy="25395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59" name="Google Shape;259;p22"/>
            <p:cNvGrpSpPr/>
            <p:nvPr/>
          </p:nvGrpSpPr>
          <p:grpSpPr>
            <a:xfrm>
              <a:off x="5720850" y="2655050"/>
              <a:ext cx="2704275" cy="1684851"/>
              <a:chOff x="4196850" y="2350250"/>
              <a:chExt cx="2704275" cy="1684851"/>
            </a:xfrm>
          </p:grpSpPr>
          <p:sp>
            <p:nvSpPr>
              <p:cNvPr id="260" name="Google Shape;260;p22"/>
              <p:cNvSpPr/>
              <p:nvPr/>
            </p:nvSpPr>
            <p:spPr>
              <a:xfrm>
                <a:off x="4960480" y="2516220"/>
                <a:ext cx="92100" cy="93300"/>
              </a:xfrm>
              <a:prstGeom prst="flowChartConnector">
                <a:avLst/>
              </a:prstGeom>
              <a:solidFill>
                <a:srgbClr val="1155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1" name="Google Shape;261;p22"/>
              <p:cNvGrpSpPr/>
              <p:nvPr/>
            </p:nvGrpSpPr>
            <p:grpSpPr>
              <a:xfrm>
                <a:off x="4196850" y="2350250"/>
                <a:ext cx="2704275" cy="1684851"/>
                <a:chOff x="4196850" y="2350250"/>
                <a:chExt cx="2704275" cy="1684851"/>
              </a:xfrm>
            </p:grpSpPr>
            <p:sp>
              <p:nvSpPr>
                <p:cNvPr id="262" name="Google Shape;262;p22"/>
                <p:cNvSpPr/>
                <p:nvPr/>
              </p:nvSpPr>
              <p:spPr>
                <a:xfrm>
                  <a:off x="4196850" y="2350301"/>
                  <a:ext cx="1128300" cy="16848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63" name="Google Shape;263;p22"/>
                <p:cNvGrpSpPr/>
                <p:nvPr/>
              </p:nvGrpSpPr>
              <p:grpSpPr>
                <a:xfrm>
                  <a:off x="5772825" y="2350250"/>
                  <a:ext cx="1128300" cy="1684800"/>
                  <a:chOff x="5858550" y="2121687"/>
                  <a:chExt cx="1128300" cy="1684800"/>
                </a:xfrm>
              </p:grpSpPr>
              <p:sp>
                <p:nvSpPr>
                  <p:cNvPr id="264" name="Google Shape;264;p22"/>
                  <p:cNvSpPr/>
                  <p:nvPr/>
                </p:nvSpPr>
                <p:spPr>
                  <a:xfrm>
                    <a:off x="5858550" y="2121687"/>
                    <a:ext cx="1128300" cy="16848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5" name="Google Shape;265;p22"/>
                  <p:cNvSpPr/>
                  <p:nvPr/>
                </p:nvSpPr>
                <p:spPr>
                  <a:xfrm>
                    <a:off x="5942986" y="2929995"/>
                    <a:ext cx="92100" cy="93300"/>
                  </a:xfrm>
                  <a:prstGeom prst="flowChartConnector">
                    <a:avLst/>
                  </a:prstGeom>
                  <a:solidFill>
                    <a:srgbClr val="1155CC"/>
                  </a:solidFill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6" name="Google Shape;266;p22"/>
                  <p:cNvSpPr/>
                  <p:nvPr/>
                </p:nvSpPr>
                <p:spPr>
                  <a:xfrm>
                    <a:off x="6756065" y="3178260"/>
                    <a:ext cx="92100" cy="93300"/>
                  </a:xfrm>
                  <a:prstGeom prst="flowChartConnector">
                    <a:avLst/>
                  </a:prstGeom>
                  <a:solidFill>
                    <a:srgbClr val="1155CC"/>
                  </a:solidFill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7" name="Google Shape;267;p22"/>
                  <p:cNvSpPr/>
                  <p:nvPr/>
                </p:nvSpPr>
                <p:spPr>
                  <a:xfrm>
                    <a:off x="6358039" y="3006195"/>
                    <a:ext cx="92100" cy="93300"/>
                  </a:xfrm>
                  <a:prstGeom prst="flowChartConnector">
                    <a:avLst/>
                  </a:prstGeom>
                  <a:solidFill>
                    <a:srgbClr val="1155CC"/>
                  </a:solidFill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8" name="Google Shape;268;p22"/>
                  <p:cNvSpPr/>
                  <p:nvPr/>
                </p:nvSpPr>
                <p:spPr>
                  <a:xfrm>
                    <a:off x="6188612" y="3509281"/>
                    <a:ext cx="92100" cy="93300"/>
                  </a:xfrm>
                  <a:prstGeom prst="flowChartConnector">
                    <a:avLst/>
                  </a:prstGeom>
                  <a:solidFill>
                    <a:srgbClr val="1155CC"/>
                  </a:solidFill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9" name="Google Shape;269;p22"/>
                  <p:cNvSpPr/>
                  <p:nvPr/>
                </p:nvSpPr>
                <p:spPr>
                  <a:xfrm>
                    <a:off x="6024861" y="2433464"/>
                    <a:ext cx="92100" cy="93300"/>
                  </a:xfrm>
                  <a:prstGeom prst="flowChartConnector">
                    <a:avLst/>
                  </a:prstGeom>
                  <a:solidFill>
                    <a:srgbClr val="1155CC"/>
                  </a:solidFill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0" name="Google Shape;270;p22"/>
                  <p:cNvSpPr/>
                  <p:nvPr/>
                </p:nvSpPr>
                <p:spPr>
                  <a:xfrm>
                    <a:off x="6293190" y="2668620"/>
                    <a:ext cx="92100" cy="93300"/>
                  </a:xfrm>
                  <a:prstGeom prst="flowChartConnector">
                    <a:avLst/>
                  </a:prstGeom>
                  <a:solidFill>
                    <a:srgbClr val="1155CC"/>
                  </a:solidFill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1" name="Google Shape;271;p22"/>
                  <p:cNvSpPr/>
                  <p:nvPr/>
                </p:nvSpPr>
                <p:spPr>
                  <a:xfrm>
                    <a:off x="6504763" y="2489999"/>
                    <a:ext cx="92100" cy="93300"/>
                  </a:xfrm>
                  <a:prstGeom prst="flowChartConnector">
                    <a:avLst/>
                  </a:prstGeom>
                  <a:solidFill>
                    <a:srgbClr val="1155CC"/>
                  </a:solidFill>
                  <a:ln w="9525" cap="flat" cmpd="sng">
                    <a:solidFill>
                      <a:srgbClr val="66666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72" name="Google Shape;272;p22"/>
                <p:cNvSpPr/>
                <p:nvPr/>
              </p:nvSpPr>
              <p:spPr>
                <a:xfrm>
                  <a:off x="5124231" y="3095505"/>
                  <a:ext cx="92100" cy="93300"/>
                </a:xfrm>
                <a:prstGeom prst="flowChartConnector">
                  <a:avLst/>
                </a:prstGeom>
                <a:solidFill>
                  <a:srgbClr val="1155CC"/>
                </a:solidFill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22"/>
                <p:cNvSpPr/>
                <p:nvPr/>
              </p:nvSpPr>
              <p:spPr>
                <a:xfrm>
                  <a:off x="4774027" y="2993085"/>
                  <a:ext cx="92100" cy="93300"/>
                </a:xfrm>
                <a:prstGeom prst="flowChartConnector">
                  <a:avLst/>
                </a:prstGeom>
                <a:solidFill>
                  <a:srgbClr val="1155CC"/>
                </a:solidFill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22"/>
                <p:cNvSpPr/>
                <p:nvPr/>
              </p:nvSpPr>
              <p:spPr>
                <a:xfrm>
                  <a:off x="4491929" y="3254460"/>
                  <a:ext cx="92100" cy="93300"/>
                </a:xfrm>
                <a:prstGeom prst="flowChartConnector">
                  <a:avLst/>
                </a:prstGeom>
                <a:solidFill>
                  <a:srgbClr val="1155CC"/>
                </a:solidFill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22"/>
                <p:cNvSpPr/>
                <p:nvPr/>
              </p:nvSpPr>
              <p:spPr>
                <a:xfrm>
                  <a:off x="4393027" y="3642016"/>
                  <a:ext cx="92100" cy="93300"/>
                </a:xfrm>
                <a:prstGeom prst="flowChartConnector">
                  <a:avLst/>
                </a:prstGeom>
                <a:solidFill>
                  <a:srgbClr val="1155CC"/>
                </a:solidFill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22"/>
                <p:cNvSpPr/>
                <p:nvPr/>
              </p:nvSpPr>
              <p:spPr>
                <a:xfrm>
                  <a:off x="4627303" y="2807909"/>
                  <a:ext cx="92100" cy="93300"/>
                </a:xfrm>
                <a:prstGeom prst="flowChartConnector">
                  <a:avLst/>
                </a:prstGeom>
                <a:solidFill>
                  <a:srgbClr val="1155CC"/>
                </a:solidFill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7" name="Google Shape;277;p22"/>
                <p:cNvCxnSpPr/>
                <p:nvPr/>
              </p:nvCxnSpPr>
              <p:spPr>
                <a:xfrm rot="10800000" flipH="1">
                  <a:off x="4474940" y="3453473"/>
                  <a:ext cx="2206800" cy="229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25AAE2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</p:cxnSp>
          </p:grpSp>
        </p:grpSp>
        <p:sp>
          <p:nvSpPr>
            <p:cNvPr id="278" name="Google Shape;278;p22"/>
            <p:cNvSpPr txBox="1"/>
            <p:nvPr/>
          </p:nvSpPr>
          <p:spPr>
            <a:xfrm>
              <a:off x="6163875" y="4404125"/>
              <a:ext cx="300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X</a:t>
              </a:r>
              <a:endParaRPr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" name="Google Shape;279;p22"/>
            <p:cNvSpPr txBox="1"/>
            <p:nvPr/>
          </p:nvSpPr>
          <p:spPr>
            <a:xfrm>
              <a:off x="7764075" y="4404125"/>
              <a:ext cx="300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Y</a:t>
              </a:r>
              <a:endParaRPr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Complete linkage </a:t>
            </a:r>
            <a:endParaRPr/>
          </a:p>
        </p:txBody>
      </p:sp>
      <p:sp>
        <p:nvSpPr>
          <p:cNvPr id="286" name="Google Shape;286;p23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49464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 sz="2400" dirty="0">
                <a:solidFill>
                  <a:schemeClr val="dk1"/>
                </a:solidFill>
              </a:rPr>
              <a:t>The complete linkage between the cluster (B, C) and A is </a:t>
            </a:r>
            <a:endParaRPr sz="2400" dirty="0">
              <a:solidFill>
                <a:schemeClr val="dk1"/>
              </a:solidFill>
            </a:endParaRPr>
          </a:p>
        </p:txBody>
      </p:sp>
      <p:graphicFrame>
        <p:nvGraphicFramePr>
          <p:cNvPr id="287" name="Google Shape;287;p23"/>
          <p:cNvGraphicFramePr/>
          <p:nvPr/>
        </p:nvGraphicFramePr>
        <p:xfrm>
          <a:off x="5964750" y="3435750"/>
          <a:ext cx="2175600" cy="1379600"/>
        </p:xfrm>
        <a:graphic>
          <a:graphicData uri="http://schemas.openxmlformats.org/drawingml/2006/table">
            <a:tbl>
              <a:tblPr>
                <a:noFill/>
                <a:tableStyleId>{A17AB972-3D51-4728-A755-831136675178}</a:tableStyleId>
              </a:tblPr>
              <a:tblGrid>
                <a:gridCol w="725200"/>
                <a:gridCol w="725200"/>
                <a:gridCol w="725200"/>
              </a:tblGrid>
              <a:tr h="48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A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(B, C)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39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A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0.28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(B, C)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0.28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288" name="Google Shape;288;p23"/>
          <p:cNvGrpSpPr/>
          <p:nvPr/>
        </p:nvGrpSpPr>
        <p:grpSpPr>
          <a:xfrm>
            <a:off x="1139431" y="2891328"/>
            <a:ext cx="3018269" cy="1034190"/>
            <a:chOff x="967938" y="2969334"/>
            <a:chExt cx="2921000" cy="1069041"/>
          </a:xfrm>
        </p:grpSpPr>
        <p:pic>
          <p:nvPicPr>
            <p:cNvPr id="289" name="Google Shape;289;p23" descr=" = Max[0.17, 0.28]" title="MathEquation,#0000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7950" y="3377673"/>
              <a:ext cx="1884516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3" descr=" = 0.28" title="MathEquation,#00000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67961" y="3797075"/>
              <a:ext cx="754062" cy="24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23" descr="Max[dist(B, A), dist(C, A)]" title="MathEquation,#00000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67938" y="2969334"/>
              <a:ext cx="2921000" cy="29210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92" name="Google Shape;292;p23"/>
          <p:cNvGraphicFramePr/>
          <p:nvPr/>
        </p:nvGraphicFramePr>
        <p:xfrm>
          <a:off x="5964750" y="1647900"/>
          <a:ext cx="2175600" cy="1383385"/>
        </p:xfrm>
        <a:graphic>
          <a:graphicData uri="http://schemas.openxmlformats.org/drawingml/2006/table">
            <a:tbl>
              <a:tblPr>
                <a:noFill/>
                <a:tableStyleId>{A17AB972-3D51-4728-A755-831136675178}</a:tableStyleId>
              </a:tblPr>
              <a:tblGrid>
                <a:gridCol w="725200"/>
                <a:gridCol w="725200"/>
                <a:gridCol w="725200"/>
              </a:tblGrid>
              <a:tr h="54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A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(B, C)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37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A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?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(B, C)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?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Average linkage </a:t>
            </a:r>
            <a:endParaRPr/>
          </a:p>
        </p:txBody>
      </p:sp>
      <p:sp>
        <p:nvSpPr>
          <p:cNvPr id="318" name="Google Shape;318;p24"/>
          <p:cNvSpPr txBox="1">
            <a:spLocks noGrp="1"/>
          </p:cNvSpPr>
          <p:nvPr>
            <p:ph type="subTitle" idx="1"/>
          </p:nvPr>
        </p:nvSpPr>
        <p:spPr>
          <a:xfrm>
            <a:off x="410124" y="2753525"/>
            <a:ext cx="1325825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 dirty="0">
                <a:solidFill>
                  <a:schemeClr val="dk1"/>
                </a:solidFill>
              </a:rPr>
              <a:t>Where,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98" name="Google Shape;298;p24"/>
          <p:cNvSpPr txBox="1">
            <a:spLocks noGrp="1"/>
          </p:cNvSpPr>
          <p:nvPr>
            <p:ph type="body" idx="2"/>
          </p:nvPr>
        </p:nvSpPr>
        <p:spPr>
          <a:xfrm>
            <a:off x="410125" y="1571700"/>
            <a:ext cx="7786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>
                <a:solidFill>
                  <a:schemeClr val="dk1"/>
                </a:solidFill>
              </a:rPr>
              <a:t>It is defined as the average of all the pairwise distances between the two clusters.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320" name="Google Shape;320;p24"/>
          <p:cNvSpPr txBox="1">
            <a:spLocks noGrp="1"/>
          </p:cNvSpPr>
          <p:nvPr>
            <p:ph type="body" idx="4294967295"/>
          </p:nvPr>
        </p:nvSpPr>
        <p:spPr>
          <a:xfrm>
            <a:off x="1204105" y="3168366"/>
            <a:ext cx="3113088" cy="23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400" dirty="0">
                <a:solidFill>
                  <a:schemeClr val="dk1"/>
                </a:solidFill>
              </a:rPr>
              <a:t>Number of elements in the cluster X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4294967295"/>
          </p:nvPr>
        </p:nvSpPr>
        <p:spPr>
          <a:xfrm>
            <a:off x="1274181" y="3411149"/>
            <a:ext cx="3113088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400" dirty="0">
                <a:solidFill>
                  <a:schemeClr val="dk1"/>
                </a:solidFill>
              </a:rPr>
              <a:t>Number of elements in the cluster Y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322" name="Google Shape;322;p24"/>
          <p:cNvSpPr txBox="1">
            <a:spLocks noGrp="1"/>
          </p:cNvSpPr>
          <p:nvPr>
            <p:ph type="body" idx="4294967295"/>
          </p:nvPr>
        </p:nvSpPr>
        <p:spPr>
          <a:xfrm>
            <a:off x="0" y="3959225"/>
            <a:ext cx="6470650" cy="96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This method balances between the single and complete linkage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It forms compact clusters and the method is robust to outliers</a:t>
            </a:r>
            <a:endParaRPr sz="1800" dirty="0">
              <a:solidFill>
                <a:schemeClr val="dk1"/>
              </a:solidFill>
            </a:endParaRPr>
          </a:p>
        </p:txBody>
      </p:sp>
      <p:grpSp>
        <p:nvGrpSpPr>
          <p:cNvPr id="299" name="Google Shape;299;p24"/>
          <p:cNvGrpSpPr/>
          <p:nvPr/>
        </p:nvGrpSpPr>
        <p:grpSpPr>
          <a:xfrm>
            <a:off x="6478029" y="2085477"/>
            <a:ext cx="2168366" cy="1755850"/>
            <a:chOff x="5432825" y="2314575"/>
            <a:chExt cx="2957400" cy="2282400"/>
          </a:xfrm>
        </p:grpSpPr>
        <p:sp>
          <p:nvSpPr>
            <p:cNvPr id="300" name="Google Shape;300;p24"/>
            <p:cNvSpPr txBox="1"/>
            <p:nvPr/>
          </p:nvSpPr>
          <p:spPr>
            <a:xfrm>
              <a:off x="5432825" y="2314575"/>
              <a:ext cx="2957400" cy="2282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01" name="Google Shape;301;p24"/>
            <p:cNvGrpSpPr/>
            <p:nvPr/>
          </p:nvGrpSpPr>
          <p:grpSpPr>
            <a:xfrm>
              <a:off x="5568450" y="2460091"/>
              <a:ext cx="2671774" cy="1570210"/>
              <a:chOff x="5720850" y="2383891"/>
              <a:chExt cx="2671774" cy="1570210"/>
            </a:xfrm>
          </p:grpSpPr>
          <p:sp>
            <p:nvSpPr>
              <p:cNvPr id="302" name="Google Shape;302;p24"/>
              <p:cNvSpPr/>
              <p:nvPr/>
            </p:nvSpPr>
            <p:spPr>
              <a:xfrm>
                <a:off x="5720850" y="2383901"/>
                <a:ext cx="1019400" cy="1570200"/>
              </a:xfrm>
              <a:prstGeom prst="ellipse">
                <a:avLst/>
              </a:prstGeom>
              <a:noFill/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4"/>
              <p:cNvSpPr/>
              <p:nvPr/>
            </p:nvSpPr>
            <p:spPr>
              <a:xfrm>
                <a:off x="7373224" y="2383891"/>
                <a:ext cx="1019400" cy="1570200"/>
              </a:xfrm>
              <a:prstGeom prst="ellipse">
                <a:avLst/>
              </a:prstGeom>
              <a:noFill/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4"/>
              <p:cNvSpPr/>
              <p:nvPr/>
            </p:nvSpPr>
            <p:spPr>
              <a:xfrm>
                <a:off x="8184121" y="3407175"/>
                <a:ext cx="83100" cy="81300"/>
              </a:xfrm>
              <a:prstGeom prst="flowChartConnector">
                <a:avLst/>
              </a:prstGeom>
              <a:solidFill>
                <a:srgbClr val="1155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24"/>
              <p:cNvSpPr/>
              <p:nvPr/>
            </p:nvSpPr>
            <p:spPr>
              <a:xfrm>
                <a:off x="7994513" y="2887281"/>
                <a:ext cx="83100" cy="81300"/>
              </a:xfrm>
              <a:prstGeom prst="flowChartConnector">
                <a:avLst/>
              </a:prstGeom>
              <a:solidFill>
                <a:srgbClr val="1155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4"/>
              <p:cNvSpPr/>
              <p:nvPr/>
            </p:nvSpPr>
            <p:spPr>
              <a:xfrm>
                <a:off x="6419631" y="3552705"/>
                <a:ext cx="92100" cy="93300"/>
              </a:xfrm>
              <a:prstGeom prst="flowChartConnector">
                <a:avLst/>
              </a:prstGeom>
              <a:solidFill>
                <a:srgbClr val="1155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24"/>
              <p:cNvSpPr/>
              <p:nvPr/>
            </p:nvSpPr>
            <p:spPr>
              <a:xfrm>
                <a:off x="6092129" y="3406860"/>
                <a:ext cx="92100" cy="93300"/>
              </a:xfrm>
              <a:prstGeom prst="flowChartConnector">
                <a:avLst/>
              </a:prstGeom>
              <a:solidFill>
                <a:srgbClr val="1155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24"/>
              <p:cNvSpPr/>
              <p:nvPr/>
            </p:nvSpPr>
            <p:spPr>
              <a:xfrm>
                <a:off x="5998903" y="2807909"/>
                <a:ext cx="92100" cy="93300"/>
              </a:xfrm>
              <a:prstGeom prst="flowChartConnector">
                <a:avLst/>
              </a:prstGeom>
              <a:solidFill>
                <a:srgbClr val="1155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9" name="Google Shape;309;p24"/>
              <p:cNvCxnSpPr/>
              <p:nvPr/>
            </p:nvCxnSpPr>
            <p:spPr>
              <a:xfrm>
                <a:off x="6075121" y="2844525"/>
                <a:ext cx="2142000" cy="603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5AAE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0" name="Google Shape;310;p24"/>
              <p:cNvCxnSpPr/>
              <p:nvPr/>
            </p:nvCxnSpPr>
            <p:spPr>
              <a:xfrm rot="10800000" flipH="1">
                <a:off x="6184613" y="2927931"/>
                <a:ext cx="1832400" cy="501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5AAE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1" name="Google Shape;311;p24"/>
              <p:cNvCxnSpPr>
                <a:stCxn id="308" idx="6"/>
                <a:endCxn id="305" idx="2"/>
              </p:cNvCxnSpPr>
              <p:nvPr/>
            </p:nvCxnSpPr>
            <p:spPr>
              <a:xfrm>
                <a:off x="6091003" y="2854559"/>
                <a:ext cx="1903500" cy="73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5AAE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2" name="Google Shape;312;p24"/>
              <p:cNvCxnSpPr>
                <a:endCxn id="304" idx="2"/>
              </p:cNvCxnSpPr>
              <p:nvPr/>
            </p:nvCxnSpPr>
            <p:spPr>
              <a:xfrm>
                <a:off x="6184921" y="3428925"/>
                <a:ext cx="1999200" cy="18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5AAE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3" name="Google Shape;313;p24"/>
              <p:cNvCxnSpPr/>
              <p:nvPr/>
            </p:nvCxnSpPr>
            <p:spPr>
              <a:xfrm rot="10800000" flipH="1">
                <a:off x="6489713" y="2927931"/>
                <a:ext cx="1497600" cy="653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5AAE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" name="Google Shape;314;p24"/>
              <p:cNvCxnSpPr/>
              <p:nvPr/>
            </p:nvCxnSpPr>
            <p:spPr>
              <a:xfrm rot="10800000" flipH="1">
                <a:off x="6489571" y="3450375"/>
                <a:ext cx="1729200" cy="131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5AAE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15" name="Google Shape;315;p24"/>
            <p:cNvSpPr txBox="1"/>
            <p:nvPr/>
          </p:nvSpPr>
          <p:spPr>
            <a:xfrm>
              <a:off x="5882875" y="4136225"/>
              <a:ext cx="3642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X</a:t>
              </a:r>
              <a:endParaRPr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" name="Google Shape;316;p24"/>
            <p:cNvSpPr txBox="1"/>
            <p:nvPr/>
          </p:nvSpPr>
          <p:spPr>
            <a:xfrm>
              <a:off x="7635475" y="4136225"/>
              <a:ext cx="3642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Y</a:t>
              </a:r>
              <a:endParaRPr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id="317" name="Google Shape;317;p24" descr="d(X,Y) = \frac{1}{n_{X}n_{Y}} \sum_{x \epsilon X, y\epsilon Y} d(x,y)" title="MathEquation,#0000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5950" y="2304212"/>
            <a:ext cx="3514496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4" descr="n_{X}:&#10;\\&#10;n_{Y}: &#10;" title="MathEquation,#0000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950" y="3195150"/>
            <a:ext cx="404204" cy="43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Average linkage </a:t>
            </a:r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4935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 sz="2000" dirty="0">
                <a:solidFill>
                  <a:schemeClr val="dk1"/>
                </a:solidFill>
              </a:rPr>
              <a:t>The average linkage between the cluster (B, C) and A is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329" name="Google Shape;329;p25" descr=" = \frac{1}{2}[0.17 + 0.28]" title="MathEquation,#0000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7950" y="3490729"/>
            <a:ext cx="1691466" cy="34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5" descr=" = 0.225" title="MathEquation,#0000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7960" y="3944359"/>
            <a:ext cx="835854" cy="224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5" descr="AVG[dist(B, A), dist(C, A)]" title="MathEquation,#0000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7950" y="2652325"/>
            <a:ext cx="2779312" cy="2711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2" name="Google Shape;332;p25"/>
          <p:cNvGraphicFramePr/>
          <p:nvPr/>
        </p:nvGraphicFramePr>
        <p:xfrm>
          <a:off x="5964750" y="3383350"/>
          <a:ext cx="2175600" cy="1379575"/>
        </p:xfrm>
        <a:graphic>
          <a:graphicData uri="http://schemas.openxmlformats.org/drawingml/2006/table">
            <a:tbl>
              <a:tblPr>
                <a:noFill/>
                <a:tableStyleId>{A17AB972-3D51-4728-A755-831136675178}</a:tableStyleId>
              </a:tblPr>
              <a:tblGrid>
                <a:gridCol w="668775"/>
                <a:gridCol w="742850"/>
                <a:gridCol w="763975"/>
              </a:tblGrid>
              <a:tr h="461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A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(B, C)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456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A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0.225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(B, C)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0.225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33" name="Google Shape;333;p25" descr="= \frac{1}{2}[dist(B,A) + dist(C,A)]" title="MathEquation,#00000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7952" y="3036848"/>
            <a:ext cx="2964674" cy="3405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4" name="Google Shape;334;p25"/>
          <p:cNvGraphicFramePr/>
          <p:nvPr/>
        </p:nvGraphicFramePr>
        <p:xfrm>
          <a:off x="5964750" y="1571700"/>
          <a:ext cx="2175600" cy="1383385"/>
        </p:xfrm>
        <a:graphic>
          <a:graphicData uri="http://schemas.openxmlformats.org/drawingml/2006/table">
            <a:tbl>
              <a:tblPr>
                <a:noFill/>
                <a:tableStyleId>{A17AB972-3D51-4728-A755-831136675178}</a:tableStyleId>
              </a:tblPr>
              <a:tblGrid>
                <a:gridCol w="725200"/>
                <a:gridCol w="725200"/>
                <a:gridCol w="725200"/>
              </a:tblGrid>
              <a:tr h="54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A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(B, C)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37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A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?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(B, C)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?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 this session...</a:t>
            </a: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body" idx="2"/>
          </p:nvPr>
        </p:nvSpPr>
        <p:spPr>
          <a:xfrm>
            <a:off x="347025" y="1571700"/>
            <a:ext cx="83565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In the last session, we studied the K-means algorithm to cluster the dataset</a:t>
            </a:r>
            <a:endParaRPr sz="1800" dirty="0"/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In K-means, the clusters are mostly in spherical shape. Also we need to provide number of clusters (K) to the algorithm</a:t>
            </a:r>
            <a:endParaRPr sz="1800" dirty="0"/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In this session, we study </a:t>
            </a:r>
            <a:r>
              <a:rPr lang="en-GB" sz="1800" dirty="0" smtClean="0"/>
              <a:t>another clustering technique: </a:t>
            </a:r>
            <a:r>
              <a:rPr lang="en-GB" sz="1800" dirty="0"/>
              <a:t>Hierarchical </a:t>
            </a:r>
            <a:r>
              <a:rPr lang="en-GB" sz="1800" dirty="0" smtClean="0"/>
              <a:t>clustering.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 smtClean="0"/>
              <a:t>In this algorithm there </a:t>
            </a:r>
            <a:r>
              <a:rPr lang="en-GB" sz="1800" dirty="0"/>
              <a:t>is no need to pre-specify the number of clusters</a:t>
            </a:r>
            <a:endParaRPr sz="1800" dirty="0"/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The DBSCAN algorithm can form clusters of any arbitrary shape and it is robust to outliers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Centroid linkage </a:t>
            </a:r>
            <a:endParaRPr/>
          </a:p>
        </p:txBody>
      </p:sp>
      <p:sp>
        <p:nvSpPr>
          <p:cNvPr id="368" name="Google Shape;368;p26"/>
          <p:cNvSpPr txBox="1">
            <a:spLocks noGrp="1"/>
          </p:cNvSpPr>
          <p:nvPr>
            <p:ph type="subTitle" idx="1"/>
          </p:nvPr>
        </p:nvSpPr>
        <p:spPr>
          <a:xfrm>
            <a:off x="422025" y="2714700"/>
            <a:ext cx="12174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>
                <a:solidFill>
                  <a:schemeClr val="dk1"/>
                </a:solidFill>
              </a:rPr>
              <a:t>Where,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0" name="Google Shape;340;p26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418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>
                <a:solidFill>
                  <a:schemeClr val="dk1"/>
                </a:solidFill>
              </a:rPr>
              <a:t>It is defined as the distance between the centroids (means) of the two clusters.</a:t>
            </a:r>
            <a:endParaRPr sz="2000" dirty="0"/>
          </a:p>
        </p:txBody>
      </p:sp>
      <p:sp>
        <p:nvSpPr>
          <p:cNvPr id="369" name="Google Shape;369;p26"/>
          <p:cNvSpPr txBox="1">
            <a:spLocks noGrp="1"/>
          </p:cNvSpPr>
          <p:nvPr>
            <p:ph type="body" idx="4294967295"/>
          </p:nvPr>
        </p:nvSpPr>
        <p:spPr>
          <a:xfrm>
            <a:off x="1148912" y="3141892"/>
            <a:ext cx="2224088" cy="18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400">
                <a:solidFill>
                  <a:schemeClr val="dk1"/>
                </a:solidFill>
              </a:rPr>
              <a:t>Centroid of the cluster X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70" name="Google Shape;370;p26"/>
          <p:cNvSpPr txBox="1">
            <a:spLocks noGrp="1"/>
          </p:cNvSpPr>
          <p:nvPr>
            <p:ph type="body" idx="4294967295"/>
          </p:nvPr>
        </p:nvSpPr>
        <p:spPr>
          <a:xfrm>
            <a:off x="1278294" y="3454666"/>
            <a:ext cx="2224088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400" dirty="0">
                <a:solidFill>
                  <a:schemeClr val="dk1"/>
                </a:solidFill>
              </a:rPr>
              <a:t>Centroid of the cluster Y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373" name="Google Shape;373;p26"/>
          <p:cNvSpPr txBox="1">
            <a:spLocks noGrp="1"/>
          </p:cNvSpPr>
          <p:nvPr>
            <p:ph type="body" idx="4294967295"/>
          </p:nvPr>
        </p:nvSpPr>
        <p:spPr>
          <a:xfrm>
            <a:off x="822325" y="4010025"/>
            <a:ext cx="8321675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It creates similar clusters as average linkage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This method suffers a major drawback of inversion. i.e. a smaller cluster can be more similar to the newly merged larger cluster rather than the individual clusters</a:t>
            </a:r>
            <a:endParaRPr sz="1800" dirty="0"/>
          </a:p>
        </p:txBody>
      </p:sp>
      <p:grpSp>
        <p:nvGrpSpPr>
          <p:cNvPr id="341" name="Google Shape;341;p26"/>
          <p:cNvGrpSpPr/>
          <p:nvPr/>
        </p:nvGrpSpPr>
        <p:grpSpPr>
          <a:xfrm>
            <a:off x="6054328" y="2066382"/>
            <a:ext cx="2511452" cy="1907418"/>
            <a:chOff x="5250650" y="2411025"/>
            <a:chExt cx="3193200" cy="2539500"/>
          </a:xfrm>
        </p:grpSpPr>
        <p:sp>
          <p:nvSpPr>
            <p:cNvPr id="342" name="Google Shape;342;p26"/>
            <p:cNvSpPr txBox="1"/>
            <p:nvPr/>
          </p:nvSpPr>
          <p:spPr>
            <a:xfrm>
              <a:off x="5250650" y="2411025"/>
              <a:ext cx="3193200" cy="25395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43" name="Google Shape;343;p26"/>
            <p:cNvGrpSpPr/>
            <p:nvPr/>
          </p:nvGrpSpPr>
          <p:grpSpPr>
            <a:xfrm>
              <a:off x="5492296" y="2536230"/>
              <a:ext cx="2789966" cy="1803629"/>
              <a:chOff x="3358696" y="3145830"/>
              <a:chExt cx="2789966" cy="1803629"/>
            </a:xfrm>
          </p:grpSpPr>
          <p:sp>
            <p:nvSpPr>
              <p:cNvPr id="344" name="Google Shape;344;p26"/>
              <p:cNvSpPr/>
              <p:nvPr/>
            </p:nvSpPr>
            <p:spPr>
              <a:xfrm>
                <a:off x="3897032" y="4773561"/>
                <a:ext cx="95700" cy="95400"/>
              </a:xfrm>
              <a:prstGeom prst="flowChartConnector">
                <a:avLst/>
              </a:prstGeom>
              <a:solidFill>
                <a:srgbClr val="1155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5" name="Google Shape;345;p26"/>
              <p:cNvGrpSpPr/>
              <p:nvPr/>
            </p:nvGrpSpPr>
            <p:grpSpPr>
              <a:xfrm>
                <a:off x="5020437" y="3145830"/>
                <a:ext cx="1128225" cy="1803629"/>
                <a:chOff x="4219575" y="2078825"/>
                <a:chExt cx="1050000" cy="1660800"/>
              </a:xfrm>
            </p:grpSpPr>
            <p:sp>
              <p:nvSpPr>
                <p:cNvPr id="346" name="Google Shape;346;p26"/>
                <p:cNvSpPr/>
                <p:nvPr/>
              </p:nvSpPr>
              <p:spPr>
                <a:xfrm>
                  <a:off x="4219575" y="2078825"/>
                  <a:ext cx="1050000" cy="16608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26"/>
                <p:cNvSpPr/>
                <p:nvPr/>
              </p:nvSpPr>
              <p:spPr>
                <a:xfrm>
                  <a:off x="4298150" y="2932500"/>
                  <a:ext cx="85800" cy="85800"/>
                </a:xfrm>
                <a:prstGeom prst="flowChartConnector">
                  <a:avLst/>
                </a:prstGeom>
                <a:solidFill>
                  <a:srgbClr val="1155CC"/>
                </a:solidFill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26"/>
                <p:cNvSpPr/>
                <p:nvPr/>
              </p:nvSpPr>
              <p:spPr>
                <a:xfrm>
                  <a:off x="4983950" y="3161100"/>
                  <a:ext cx="85800" cy="85800"/>
                </a:xfrm>
                <a:prstGeom prst="flowChartConnector">
                  <a:avLst/>
                </a:prstGeom>
                <a:solidFill>
                  <a:srgbClr val="1155CC"/>
                </a:solidFill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26"/>
                <p:cNvSpPr/>
                <p:nvPr/>
              </p:nvSpPr>
              <p:spPr>
                <a:xfrm>
                  <a:off x="4755350" y="2932500"/>
                  <a:ext cx="85800" cy="85800"/>
                </a:xfrm>
                <a:prstGeom prst="flowChartConnector">
                  <a:avLst/>
                </a:prstGeom>
                <a:solidFill>
                  <a:srgbClr val="1155CC"/>
                </a:solidFill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26"/>
                <p:cNvSpPr/>
                <p:nvPr/>
              </p:nvSpPr>
              <p:spPr>
                <a:xfrm>
                  <a:off x="4526750" y="3465900"/>
                  <a:ext cx="85800" cy="85800"/>
                </a:xfrm>
                <a:prstGeom prst="flowChartConnector">
                  <a:avLst/>
                </a:prstGeom>
                <a:solidFill>
                  <a:srgbClr val="1155CC"/>
                </a:solidFill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26"/>
                <p:cNvSpPr/>
                <p:nvPr/>
              </p:nvSpPr>
              <p:spPr>
                <a:xfrm>
                  <a:off x="4374350" y="2475300"/>
                  <a:ext cx="85800" cy="85800"/>
                </a:xfrm>
                <a:prstGeom prst="flowChartConnector">
                  <a:avLst/>
                </a:prstGeom>
                <a:solidFill>
                  <a:srgbClr val="1155CC"/>
                </a:solidFill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26"/>
                <p:cNvSpPr/>
                <p:nvPr/>
              </p:nvSpPr>
              <p:spPr>
                <a:xfrm>
                  <a:off x="4907750" y="2551500"/>
                  <a:ext cx="85800" cy="85800"/>
                </a:xfrm>
                <a:prstGeom prst="flowChartConnector">
                  <a:avLst/>
                </a:prstGeom>
                <a:solidFill>
                  <a:srgbClr val="1155CC"/>
                </a:solidFill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26"/>
                <p:cNvSpPr/>
                <p:nvPr/>
              </p:nvSpPr>
              <p:spPr>
                <a:xfrm>
                  <a:off x="4679150" y="2246700"/>
                  <a:ext cx="85800" cy="85800"/>
                </a:xfrm>
                <a:prstGeom prst="flowChartConnector">
                  <a:avLst/>
                </a:prstGeom>
                <a:solidFill>
                  <a:srgbClr val="1155CC"/>
                </a:solidFill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4" name="Google Shape;354;p26"/>
              <p:cNvSpPr/>
              <p:nvPr/>
            </p:nvSpPr>
            <p:spPr>
              <a:xfrm>
                <a:off x="4286031" y="4238505"/>
                <a:ext cx="92100" cy="93300"/>
              </a:xfrm>
              <a:prstGeom prst="flowChartConnector">
                <a:avLst/>
              </a:prstGeom>
              <a:solidFill>
                <a:srgbClr val="1155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5" name="Google Shape;355;p26"/>
              <p:cNvGrpSpPr/>
              <p:nvPr/>
            </p:nvGrpSpPr>
            <p:grpSpPr>
              <a:xfrm>
                <a:off x="3358696" y="3145830"/>
                <a:ext cx="1128225" cy="1803629"/>
                <a:chOff x="2673050" y="2078825"/>
                <a:chExt cx="1050000" cy="1660800"/>
              </a:xfrm>
            </p:grpSpPr>
            <p:sp>
              <p:nvSpPr>
                <p:cNvPr id="356" name="Google Shape;356;p26"/>
                <p:cNvSpPr/>
                <p:nvPr/>
              </p:nvSpPr>
              <p:spPr>
                <a:xfrm>
                  <a:off x="2673050" y="2078825"/>
                  <a:ext cx="1050000" cy="16608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26"/>
                <p:cNvSpPr/>
                <p:nvPr/>
              </p:nvSpPr>
              <p:spPr>
                <a:xfrm>
                  <a:off x="2926550" y="2780100"/>
                  <a:ext cx="85800" cy="85800"/>
                </a:xfrm>
                <a:prstGeom prst="flowChartConnector">
                  <a:avLst/>
                </a:prstGeom>
                <a:solidFill>
                  <a:srgbClr val="1155CC"/>
                </a:solidFill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26"/>
                <p:cNvSpPr/>
                <p:nvPr/>
              </p:nvSpPr>
              <p:spPr>
                <a:xfrm>
                  <a:off x="3383750" y="2551500"/>
                  <a:ext cx="85800" cy="85800"/>
                </a:xfrm>
                <a:prstGeom prst="flowChartConnector">
                  <a:avLst/>
                </a:prstGeom>
                <a:solidFill>
                  <a:srgbClr val="1155CC"/>
                </a:solidFill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26"/>
                <p:cNvSpPr/>
                <p:nvPr/>
              </p:nvSpPr>
              <p:spPr>
                <a:xfrm>
                  <a:off x="3231350" y="3161100"/>
                  <a:ext cx="85800" cy="85800"/>
                </a:xfrm>
                <a:prstGeom prst="flowChartConnector">
                  <a:avLst/>
                </a:prstGeom>
                <a:solidFill>
                  <a:srgbClr val="1155CC"/>
                </a:solidFill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26"/>
                <p:cNvSpPr/>
                <p:nvPr/>
              </p:nvSpPr>
              <p:spPr>
                <a:xfrm>
                  <a:off x="2926550" y="3237300"/>
                  <a:ext cx="85800" cy="85800"/>
                </a:xfrm>
                <a:prstGeom prst="flowChartConnector">
                  <a:avLst/>
                </a:prstGeom>
                <a:solidFill>
                  <a:srgbClr val="1155CC"/>
                </a:solidFill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26"/>
                <p:cNvSpPr/>
                <p:nvPr/>
              </p:nvSpPr>
              <p:spPr>
                <a:xfrm>
                  <a:off x="3002750" y="2399100"/>
                  <a:ext cx="85800" cy="85800"/>
                </a:xfrm>
                <a:prstGeom prst="flowChartConnector">
                  <a:avLst/>
                </a:prstGeom>
                <a:solidFill>
                  <a:srgbClr val="1155CC"/>
                </a:solidFill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62" name="Google Shape;362;p26"/>
              <p:cNvCxnSpPr>
                <a:endCxn id="363" idx="2"/>
              </p:cNvCxnSpPr>
              <p:nvPr/>
            </p:nvCxnSpPr>
            <p:spPr>
              <a:xfrm rot="10800000" flipH="1">
                <a:off x="3997100" y="3987425"/>
                <a:ext cx="1351200" cy="138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5AAE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364" name="Google Shape;364;p26"/>
              <p:cNvSpPr/>
              <p:nvPr/>
            </p:nvSpPr>
            <p:spPr>
              <a:xfrm>
                <a:off x="3824300" y="4061225"/>
                <a:ext cx="168300" cy="157200"/>
              </a:xfrm>
              <a:prstGeom prst="ellipse">
                <a:avLst/>
              </a:prstGeom>
              <a:solidFill>
                <a:srgbClr val="1155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6"/>
              <p:cNvSpPr/>
              <p:nvPr/>
            </p:nvSpPr>
            <p:spPr>
              <a:xfrm>
                <a:off x="5348300" y="3908825"/>
                <a:ext cx="168300" cy="157200"/>
              </a:xfrm>
              <a:prstGeom prst="ellipse">
                <a:avLst/>
              </a:prstGeom>
              <a:solidFill>
                <a:srgbClr val="1155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5" name="Google Shape;365;p26"/>
            <p:cNvSpPr txBox="1"/>
            <p:nvPr/>
          </p:nvSpPr>
          <p:spPr>
            <a:xfrm>
              <a:off x="5903582" y="4468425"/>
              <a:ext cx="3108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X</a:t>
              </a:r>
              <a:endParaRPr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" name="Google Shape;366;p26"/>
            <p:cNvSpPr txBox="1"/>
            <p:nvPr/>
          </p:nvSpPr>
          <p:spPr>
            <a:xfrm>
              <a:off x="7647375" y="4468425"/>
              <a:ext cx="3108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Y</a:t>
              </a:r>
              <a:endParaRPr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id="367" name="Google Shape;367;p26" descr="d(X,Y) = d(X_{c}, Y_{c})" title="MathEquation,#0000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0175" y="2232425"/>
            <a:ext cx="2089550" cy="28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6" descr="X_{c}:&#10;\\&#10;Y_{c}:" title="MathEquation,#000000"/>
          <p:cNvPicPr preferRelativeResize="0"/>
          <p:nvPr/>
        </p:nvPicPr>
        <p:blipFill rotWithShape="1">
          <a:blip r:embed="rId4">
            <a:alphaModFix/>
          </a:blip>
          <a:srcRect t="52710"/>
          <a:stretch/>
        </p:blipFill>
        <p:spPr>
          <a:xfrm>
            <a:off x="875375" y="3440201"/>
            <a:ext cx="310712" cy="18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6" descr="X_{c}:&#10;\\&#10;Y_{c}:" title="MathEquation,#000000"/>
          <p:cNvPicPr preferRelativeResize="0"/>
          <p:nvPr/>
        </p:nvPicPr>
        <p:blipFill rotWithShape="1">
          <a:blip r:embed="rId4">
            <a:alphaModFix/>
          </a:blip>
          <a:srcRect b="52711"/>
          <a:stretch/>
        </p:blipFill>
        <p:spPr>
          <a:xfrm>
            <a:off x="838200" y="3136601"/>
            <a:ext cx="310712" cy="18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Centroid linkage </a:t>
            </a:r>
            <a:endParaRPr/>
          </a:p>
        </p:txBody>
      </p:sp>
      <p:sp>
        <p:nvSpPr>
          <p:cNvPr id="379" name="Google Shape;379;p27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49143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 sz="2000" dirty="0">
                <a:solidFill>
                  <a:schemeClr val="dk1"/>
                </a:solidFill>
              </a:rPr>
              <a:t>The centroid linkage between the cluster (B, C) and A is</a:t>
            </a:r>
            <a:endParaRPr sz="2000" dirty="0">
              <a:solidFill>
                <a:schemeClr val="dk1"/>
              </a:solidFill>
            </a:endParaRPr>
          </a:p>
        </p:txBody>
      </p:sp>
      <p:graphicFrame>
        <p:nvGraphicFramePr>
          <p:cNvPr id="380" name="Google Shape;380;p27"/>
          <p:cNvGraphicFramePr/>
          <p:nvPr>
            <p:extLst>
              <p:ext uri="{D42A27DB-BD31-4B8C-83A1-F6EECF244321}">
                <p14:modId xmlns:p14="http://schemas.microsoft.com/office/powerpoint/2010/main" val="1256960649"/>
              </p:ext>
            </p:extLst>
          </p:nvPr>
        </p:nvGraphicFramePr>
        <p:xfrm>
          <a:off x="5964750" y="3383350"/>
          <a:ext cx="2175600" cy="1379575"/>
        </p:xfrm>
        <a:graphic>
          <a:graphicData uri="http://schemas.openxmlformats.org/drawingml/2006/table">
            <a:tbl>
              <a:tblPr>
                <a:noFill/>
                <a:tableStyleId>{A17AB972-3D51-4728-A755-831136675178}</a:tableStyleId>
              </a:tblPr>
              <a:tblGrid>
                <a:gridCol w="668775"/>
                <a:gridCol w="742850"/>
                <a:gridCol w="763975"/>
              </a:tblGrid>
              <a:tr h="461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A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(B, C)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456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A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 smtClean="0"/>
                        <a:t>0.223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(B, C)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 smtClean="0"/>
                        <a:t>0.223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81" name="Google Shape;381;p27"/>
          <p:cNvGraphicFramePr/>
          <p:nvPr/>
        </p:nvGraphicFramePr>
        <p:xfrm>
          <a:off x="5964750" y="1571700"/>
          <a:ext cx="2175600" cy="1383385"/>
        </p:xfrm>
        <a:graphic>
          <a:graphicData uri="http://schemas.openxmlformats.org/drawingml/2006/table">
            <a:tbl>
              <a:tblPr>
                <a:noFill/>
                <a:tableStyleId>{A17AB972-3D51-4728-A755-831136675178}</a:tableStyleId>
              </a:tblPr>
              <a:tblGrid>
                <a:gridCol w="725200"/>
                <a:gridCol w="725200"/>
                <a:gridCol w="725200"/>
              </a:tblGrid>
              <a:tr h="54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A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(B, C)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37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A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?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(B, C)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?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382" name="Google Shape;382;p27"/>
          <p:cNvGrpSpPr/>
          <p:nvPr/>
        </p:nvGrpSpPr>
        <p:grpSpPr>
          <a:xfrm>
            <a:off x="969308" y="2608373"/>
            <a:ext cx="3274130" cy="1559795"/>
            <a:chOff x="969400" y="2608400"/>
            <a:chExt cx="3638326" cy="1645700"/>
          </a:xfrm>
        </p:grpSpPr>
        <p:pic>
          <p:nvPicPr>
            <p:cNvPr id="383" name="Google Shape;383;p27" descr="dist(centroid(A), centroid(B,C))" title="MathEquation,#0000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9400" y="2608400"/>
              <a:ext cx="3638326" cy="31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7" descr="= dist((0.1, 0.4), (0.27, 0.255))" title="MathEquation,#00000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69400" y="3049575"/>
              <a:ext cx="3406696" cy="31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7" descr="= \sqrt{(0.1 - 0.27)^{2} + (0.4-0.255)^{2}}" title="MathEquation,#00000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69400" y="3496975"/>
              <a:ext cx="3564128" cy="347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7" descr="= 0.223" title="MathEquation,#00000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69400" y="4029075"/>
              <a:ext cx="829600" cy="225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68967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Ward Linkage (ward minimum variance method)</a:t>
            </a:r>
            <a:endParaRPr/>
          </a:p>
        </p:txBody>
      </p:sp>
      <p:sp>
        <p:nvSpPr>
          <p:cNvPr id="391" name="Google Shape;391;p28"/>
          <p:cNvSpPr txBox="1">
            <a:spLocks noGrp="1"/>
          </p:cNvSpPr>
          <p:nvPr>
            <p:ph type="body" idx="2"/>
          </p:nvPr>
        </p:nvSpPr>
        <p:spPr>
          <a:xfrm>
            <a:off x="357750" y="1800300"/>
            <a:ext cx="8289600" cy="1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dk1"/>
                </a:solidFill>
              </a:rPr>
              <a:t>By default, the </a:t>
            </a:r>
            <a:r>
              <a:rPr lang="en-GB" dirty="0" err="1">
                <a:solidFill>
                  <a:schemeClr val="dk1"/>
                </a:solidFill>
              </a:rPr>
              <a:t>scikit</a:t>
            </a:r>
            <a:r>
              <a:rPr lang="en-GB" dirty="0">
                <a:solidFill>
                  <a:schemeClr val="dk1"/>
                </a:solidFill>
              </a:rPr>
              <a:t>-learn library of python considers the ‘ward’ linkage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dirty="0">
                <a:solidFill>
                  <a:schemeClr val="dk1"/>
                </a:solidFill>
              </a:rPr>
              <a:t>The clusters are merged; if the new cluster minimizes the variance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dirty="0">
                <a:solidFill>
                  <a:schemeClr val="dk1"/>
                </a:solidFill>
              </a:rPr>
              <a:t>It is a computationally intensive method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dirty="0">
                <a:solidFill>
                  <a:schemeClr val="dk1"/>
                </a:solidFill>
              </a:rPr>
              <a:t>It is given by the formula: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94" name="Google Shape;394;p28"/>
          <p:cNvSpPr txBox="1">
            <a:spLocks noGrp="1"/>
          </p:cNvSpPr>
          <p:nvPr>
            <p:ph type="body" idx="4294967295"/>
          </p:nvPr>
        </p:nvSpPr>
        <p:spPr>
          <a:xfrm>
            <a:off x="1622213" y="4327656"/>
            <a:ext cx="219710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400" dirty="0">
                <a:solidFill>
                  <a:schemeClr val="dk1"/>
                </a:solidFill>
              </a:rPr>
              <a:t>Centroid of the cluster X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395" name="Google Shape;395;p28"/>
          <p:cNvSpPr txBox="1">
            <a:spLocks noGrp="1"/>
          </p:cNvSpPr>
          <p:nvPr>
            <p:ph type="body" idx="4294967295"/>
          </p:nvPr>
        </p:nvSpPr>
        <p:spPr>
          <a:xfrm>
            <a:off x="1707502" y="4539300"/>
            <a:ext cx="219710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400" dirty="0">
                <a:solidFill>
                  <a:schemeClr val="dk1"/>
                </a:solidFill>
              </a:rPr>
              <a:t>Centroid of the cluster Y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399" name="Google Shape;399;p28"/>
          <p:cNvSpPr txBox="1">
            <a:spLocks noGrp="1"/>
          </p:cNvSpPr>
          <p:nvPr>
            <p:ph type="body" idx="4294967295"/>
          </p:nvPr>
        </p:nvSpPr>
        <p:spPr>
          <a:xfrm>
            <a:off x="5109547" y="4311330"/>
            <a:ext cx="3073400" cy="22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400" dirty="0">
                <a:solidFill>
                  <a:schemeClr val="dk1"/>
                </a:solidFill>
              </a:rPr>
              <a:t>Number of elements in the cluster X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400" name="Google Shape;400;p28"/>
          <p:cNvSpPr txBox="1">
            <a:spLocks noGrp="1"/>
          </p:cNvSpPr>
          <p:nvPr>
            <p:ph type="body" idx="4294967295"/>
          </p:nvPr>
        </p:nvSpPr>
        <p:spPr>
          <a:xfrm>
            <a:off x="5174861" y="4537206"/>
            <a:ext cx="3073400" cy="22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400">
                <a:solidFill>
                  <a:schemeClr val="dk1"/>
                </a:solidFill>
              </a:rPr>
              <a:t>Number of elements in the cluster Y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01" name="Google Shape;401;p28"/>
          <p:cNvSpPr txBox="1">
            <a:spLocks noGrp="1"/>
          </p:cNvSpPr>
          <p:nvPr>
            <p:ph type="body" idx="4294967295"/>
          </p:nvPr>
        </p:nvSpPr>
        <p:spPr>
          <a:xfrm>
            <a:off x="0" y="4030825"/>
            <a:ext cx="1206550" cy="566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 dirty="0">
                <a:solidFill>
                  <a:schemeClr val="dk1"/>
                </a:solidFill>
              </a:rPr>
              <a:t>and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393" name="Google Shape;393;p28" descr="d(X,Y) = \sqrt{\frac{2.n_{X}.n_{Y}}{n_{X}+n_{Y}}}.d(X_{c},Y_{c})" title="MathEquation,#0000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8075" y="3698100"/>
            <a:ext cx="2687850" cy="4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8" descr="X_{c}:&#10;\\&#10;Y_{c}:" title="MathEquation,#000000"/>
          <p:cNvPicPr preferRelativeResize="0"/>
          <p:nvPr/>
        </p:nvPicPr>
        <p:blipFill rotWithShape="1">
          <a:blip r:embed="rId4">
            <a:alphaModFix/>
          </a:blip>
          <a:srcRect t="52710"/>
          <a:stretch/>
        </p:blipFill>
        <p:spPr>
          <a:xfrm>
            <a:off x="1236757" y="4538803"/>
            <a:ext cx="306806" cy="210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8" descr="X_{c}:&#10;\\&#10;Y_{c}:" title="MathEquation,#000000"/>
          <p:cNvPicPr preferRelativeResize="0"/>
          <p:nvPr/>
        </p:nvPicPr>
        <p:blipFill rotWithShape="1">
          <a:blip r:embed="rId4">
            <a:alphaModFix/>
          </a:blip>
          <a:srcRect b="52711"/>
          <a:stretch/>
        </p:blipFill>
        <p:spPr>
          <a:xfrm>
            <a:off x="1206550" y="4311330"/>
            <a:ext cx="306806" cy="210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8" descr="n_{X}:&#10;\\&#10;n_{Y}: &#10;" title="MathEquation,#0000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12361" y="4330162"/>
            <a:ext cx="399134" cy="41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Dendrogram</a:t>
            </a:r>
            <a:endParaRPr/>
          </a:p>
        </p:txBody>
      </p:sp>
      <p:sp>
        <p:nvSpPr>
          <p:cNvPr id="430" name="Google Shape;430;p32"/>
          <p:cNvSpPr txBox="1">
            <a:spLocks noGrp="1"/>
          </p:cNvSpPr>
          <p:nvPr>
            <p:ph type="body" idx="2"/>
          </p:nvPr>
        </p:nvSpPr>
        <p:spPr>
          <a:xfrm>
            <a:off x="292250" y="1571700"/>
            <a:ext cx="84183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It is a very useful technique to visualize the clusters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It is a tree-based hierarchical structure that can be used to decide the required number of clusters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Different linkage methods result in the formation of different </a:t>
            </a:r>
            <a:r>
              <a:rPr lang="en-GB" sz="1800" dirty="0" err="1">
                <a:solidFill>
                  <a:schemeClr val="dk1"/>
                </a:solidFill>
              </a:rPr>
              <a:t>dendrograms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Observations linked at a low height represents more similar observations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Dissimilar observations fuse at a higher level in the </a:t>
            </a:r>
            <a:r>
              <a:rPr lang="en-GB" sz="1800" dirty="0" err="1">
                <a:solidFill>
                  <a:schemeClr val="dk1"/>
                </a:solidFill>
              </a:rPr>
              <a:t>dendrogram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Dendrogram</a:t>
            </a:r>
            <a:endParaRPr/>
          </a:p>
        </p:txBody>
      </p:sp>
      <p:sp>
        <p:nvSpPr>
          <p:cNvPr id="436" name="Google Shape;436;p33"/>
          <p:cNvSpPr txBox="1">
            <a:spLocks noGrp="1"/>
          </p:cNvSpPr>
          <p:nvPr>
            <p:ph type="body" idx="2"/>
          </p:nvPr>
        </p:nvSpPr>
        <p:spPr>
          <a:xfrm>
            <a:off x="312475" y="1647900"/>
            <a:ext cx="4338000" cy="2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X-axis of the </a:t>
            </a:r>
            <a:r>
              <a:rPr lang="en-GB" sz="1800" dirty="0" err="1">
                <a:solidFill>
                  <a:schemeClr val="dk1"/>
                </a:solidFill>
              </a:rPr>
              <a:t>dendrogram</a:t>
            </a:r>
            <a:r>
              <a:rPr lang="en-GB" sz="1800" dirty="0">
                <a:solidFill>
                  <a:schemeClr val="dk1"/>
                </a:solidFill>
              </a:rPr>
              <a:t> represents the data point, each considered as a single cluster and the distance is given on the Y-axis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Each single cluster is known as ‘leaf’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The horizontal line is known as ‘clade’ which represents the merging of clusters</a:t>
            </a:r>
            <a:endParaRPr sz="1800" dirty="0">
              <a:solidFill>
                <a:schemeClr val="dk1"/>
              </a:solidFill>
            </a:endParaRPr>
          </a:p>
        </p:txBody>
      </p:sp>
      <p:grpSp>
        <p:nvGrpSpPr>
          <p:cNvPr id="437" name="Google Shape;437;p33"/>
          <p:cNvGrpSpPr/>
          <p:nvPr/>
        </p:nvGrpSpPr>
        <p:grpSpPr>
          <a:xfrm>
            <a:off x="4969675" y="1437075"/>
            <a:ext cx="3429000" cy="2850200"/>
            <a:chOff x="5045875" y="1360875"/>
            <a:chExt cx="3429000" cy="2850200"/>
          </a:xfrm>
        </p:grpSpPr>
        <p:sp>
          <p:nvSpPr>
            <p:cNvPr id="438" name="Google Shape;438;p33"/>
            <p:cNvSpPr txBox="1"/>
            <p:nvPr/>
          </p:nvSpPr>
          <p:spPr>
            <a:xfrm>
              <a:off x="5045875" y="1360875"/>
              <a:ext cx="3429000" cy="2807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39" name="Google Shape;439;p33"/>
            <p:cNvGrpSpPr/>
            <p:nvPr/>
          </p:nvGrpSpPr>
          <p:grpSpPr>
            <a:xfrm>
              <a:off x="5115794" y="1423310"/>
              <a:ext cx="3356697" cy="2787765"/>
              <a:chOff x="5649200" y="1651975"/>
              <a:chExt cx="2908749" cy="2804875"/>
            </a:xfrm>
          </p:grpSpPr>
          <p:pic>
            <p:nvPicPr>
              <p:cNvPr id="440" name="Google Shape;440;p3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946800" y="1651975"/>
                <a:ext cx="2611149" cy="24310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1" name="Google Shape;441;p33"/>
              <p:cNvSpPr txBox="1"/>
              <p:nvPr/>
            </p:nvSpPr>
            <p:spPr>
              <a:xfrm>
                <a:off x="6735893" y="4006850"/>
                <a:ext cx="13074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400" b="0" i="0" u="none" strike="noStrike" cap="none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Observations</a:t>
                </a:r>
                <a:endParaRPr sz="1400" b="0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42" name="Google Shape;442;p33"/>
              <p:cNvSpPr txBox="1"/>
              <p:nvPr/>
            </p:nvSpPr>
            <p:spPr>
              <a:xfrm rot="-5400000">
                <a:off x="5423900" y="2642513"/>
                <a:ext cx="9006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400" b="0" i="0" u="none" strike="noStrike" cap="none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Distance</a:t>
                </a:r>
                <a:endParaRPr sz="1400" b="0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Dendrogram</a:t>
            </a:r>
            <a:endParaRPr/>
          </a:p>
        </p:txBody>
      </p:sp>
      <p:sp>
        <p:nvSpPr>
          <p:cNvPr id="448" name="Google Shape;448;p34"/>
          <p:cNvSpPr txBox="1">
            <a:spLocks noGrp="1"/>
          </p:cNvSpPr>
          <p:nvPr>
            <p:ph type="body" idx="2"/>
          </p:nvPr>
        </p:nvSpPr>
        <p:spPr>
          <a:xfrm>
            <a:off x="301775" y="1571700"/>
            <a:ext cx="4713300" cy="29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P1 and P2 are clustered at the lowest height, which implies more similarity between the observations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The clusters (P1, P2) and (P3, P4) are clustered to form a bigger cluster. Then this cluster is fused with (P5, P6) to form a even bigger cluster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Finally, this cluster is fused with (P7, P8) to form a single cluster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449" name="Google Shape;449;p34"/>
          <p:cNvGrpSpPr/>
          <p:nvPr/>
        </p:nvGrpSpPr>
        <p:grpSpPr>
          <a:xfrm>
            <a:off x="5268194" y="1589475"/>
            <a:ext cx="3435281" cy="2850200"/>
            <a:chOff x="5115794" y="1360875"/>
            <a:chExt cx="3435281" cy="2850200"/>
          </a:xfrm>
        </p:grpSpPr>
        <p:sp>
          <p:nvSpPr>
            <p:cNvPr id="450" name="Google Shape;450;p34"/>
            <p:cNvSpPr txBox="1"/>
            <p:nvPr/>
          </p:nvSpPr>
          <p:spPr>
            <a:xfrm>
              <a:off x="5122075" y="1360875"/>
              <a:ext cx="3429000" cy="2807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51" name="Google Shape;451;p34"/>
            <p:cNvGrpSpPr/>
            <p:nvPr/>
          </p:nvGrpSpPr>
          <p:grpSpPr>
            <a:xfrm>
              <a:off x="5115794" y="1423310"/>
              <a:ext cx="3356697" cy="2787765"/>
              <a:chOff x="5649200" y="1651975"/>
              <a:chExt cx="2908749" cy="2804875"/>
            </a:xfrm>
          </p:grpSpPr>
          <p:pic>
            <p:nvPicPr>
              <p:cNvPr id="452" name="Google Shape;452;p3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946800" y="1651975"/>
                <a:ext cx="2611149" cy="24310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3" name="Google Shape;453;p34"/>
              <p:cNvSpPr txBox="1"/>
              <p:nvPr/>
            </p:nvSpPr>
            <p:spPr>
              <a:xfrm>
                <a:off x="6735893" y="4006850"/>
                <a:ext cx="13074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400" b="0" i="0" u="none" strike="noStrike" cap="none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Observations</a:t>
                </a:r>
                <a:endParaRPr sz="1400" b="0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54" name="Google Shape;454;p34"/>
              <p:cNvSpPr txBox="1"/>
              <p:nvPr/>
            </p:nvSpPr>
            <p:spPr>
              <a:xfrm rot="-5400000">
                <a:off x="5423900" y="2642513"/>
                <a:ext cx="9006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400" b="0" i="0" u="none" strike="noStrike" cap="none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Distance</a:t>
                </a:r>
                <a:endParaRPr sz="1400" b="0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Cutting the dendrogram</a:t>
            </a:r>
            <a:endParaRPr/>
          </a:p>
        </p:txBody>
      </p:sp>
      <p:sp>
        <p:nvSpPr>
          <p:cNvPr id="460" name="Google Shape;460;p35"/>
          <p:cNvSpPr txBox="1">
            <a:spLocks noGrp="1"/>
          </p:cNvSpPr>
          <p:nvPr>
            <p:ph type="body" idx="2"/>
          </p:nvPr>
        </p:nvSpPr>
        <p:spPr>
          <a:xfrm>
            <a:off x="302975" y="1687875"/>
            <a:ext cx="44976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The number of clusters depends on the height at which the </a:t>
            </a:r>
            <a:r>
              <a:rPr lang="en-GB" sz="1800" dirty="0" err="1">
                <a:solidFill>
                  <a:schemeClr val="dk1"/>
                </a:solidFill>
              </a:rPr>
              <a:t>dendrogram</a:t>
            </a:r>
            <a:r>
              <a:rPr lang="en-GB" sz="1800" dirty="0">
                <a:solidFill>
                  <a:schemeClr val="dk1"/>
                </a:solidFill>
              </a:rPr>
              <a:t> is cut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Cutting the </a:t>
            </a:r>
            <a:r>
              <a:rPr lang="en-GB" sz="1800" dirty="0" err="1">
                <a:solidFill>
                  <a:schemeClr val="dk1"/>
                </a:solidFill>
              </a:rPr>
              <a:t>dendrogram</a:t>
            </a:r>
            <a:r>
              <a:rPr lang="en-GB" sz="1800" dirty="0">
                <a:solidFill>
                  <a:schemeClr val="dk1"/>
                </a:solidFill>
              </a:rPr>
              <a:t> at different heights results in the formation of distinct clusters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The optimal number of clusters is the number that remains constant for the larger distance on the y-axis</a:t>
            </a:r>
            <a:endParaRPr sz="1800" dirty="0">
              <a:solidFill>
                <a:schemeClr val="dk1"/>
              </a:solidFill>
            </a:endParaRPr>
          </a:p>
        </p:txBody>
      </p:sp>
      <p:grpSp>
        <p:nvGrpSpPr>
          <p:cNvPr id="461" name="Google Shape;461;p35"/>
          <p:cNvGrpSpPr/>
          <p:nvPr/>
        </p:nvGrpSpPr>
        <p:grpSpPr>
          <a:xfrm>
            <a:off x="5153140" y="1581752"/>
            <a:ext cx="3443182" cy="2788350"/>
            <a:chOff x="5115794" y="1360875"/>
            <a:chExt cx="3435281" cy="2850200"/>
          </a:xfrm>
        </p:grpSpPr>
        <p:sp>
          <p:nvSpPr>
            <p:cNvPr id="462" name="Google Shape;462;p35"/>
            <p:cNvSpPr txBox="1"/>
            <p:nvPr/>
          </p:nvSpPr>
          <p:spPr>
            <a:xfrm>
              <a:off x="5122075" y="1360875"/>
              <a:ext cx="3429000" cy="2807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63" name="Google Shape;463;p35"/>
            <p:cNvGrpSpPr/>
            <p:nvPr/>
          </p:nvGrpSpPr>
          <p:grpSpPr>
            <a:xfrm>
              <a:off x="5115794" y="1423310"/>
              <a:ext cx="3356697" cy="2787765"/>
              <a:chOff x="5649200" y="1651975"/>
              <a:chExt cx="2908749" cy="2804875"/>
            </a:xfrm>
          </p:grpSpPr>
          <p:grpSp>
            <p:nvGrpSpPr>
              <p:cNvPr id="464" name="Google Shape;464;p35"/>
              <p:cNvGrpSpPr/>
              <p:nvPr/>
            </p:nvGrpSpPr>
            <p:grpSpPr>
              <a:xfrm>
                <a:off x="5649200" y="1651975"/>
                <a:ext cx="2908749" cy="2804875"/>
                <a:chOff x="5649200" y="1651975"/>
                <a:chExt cx="2908749" cy="2804875"/>
              </a:xfrm>
            </p:grpSpPr>
            <p:pic>
              <p:nvPicPr>
                <p:cNvPr id="465" name="Google Shape;465;p3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5946800" y="1651975"/>
                  <a:ext cx="2611149" cy="243107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66" name="Google Shape;466;p35"/>
                <p:cNvSpPr txBox="1"/>
                <p:nvPr/>
              </p:nvSpPr>
              <p:spPr>
                <a:xfrm>
                  <a:off x="6735893" y="4006850"/>
                  <a:ext cx="1307400" cy="45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GB" sz="1400" b="0" i="0" u="none" strike="noStrike" cap="none">
                      <a:solidFill>
                        <a:srgbClr val="000000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Observations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67" name="Google Shape;467;p35"/>
                <p:cNvSpPr txBox="1"/>
                <p:nvPr/>
              </p:nvSpPr>
              <p:spPr>
                <a:xfrm rot="-5400000">
                  <a:off x="5423900" y="2642513"/>
                  <a:ext cx="900600" cy="45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GB" sz="1400" b="0" i="0" u="none" strike="noStrike" cap="none">
                      <a:solidFill>
                        <a:srgbClr val="000000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Distance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cxnSp>
            <p:nvCxnSpPr>
              <p:cNvPr id="468" name="Google Shape;468;p35"/>
              <p:cNvCxnSpPr/>
              <p:nvPr/>
            </p:nvCxnSpPr>
            <p:spPr>
              <a:xfrm rot="10800000" flipH="1">
                <a:off x="6323400" y="3116975"/>
                <a:ext cx="2132400" cy="1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Dendrogram</a:t>
            </a:r>
            <a:endParaRPr/>
          </a:p>
        </p:txBody>
      </p:sp>
      <p:sp>
        <p:nvSpPr>
          <p:cNvPr id="474" name="Google Shape;474;p36"/>
          <p:cNvSpPr txBox="1">
            <a:spLocks noGrp="1"/>
          </p:cNvSpPr>
          <p:nvPr>
            <p:ph type="body" idx="2"/>
          </p:nvPr>
        </p:nvSpPr>
        <p:spPr>
          <a:xfrm>
            <a:off x="302950" y="1581675"/>
            <a:ext cx="4818000" cy="29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The black line shows the height at which the </a:t>
            </a:r>
            <a:r>
              <a:rPr lang="en-GB" sz="1800" dirty="0" err="1">
                <a:solidFill>
                  <a:schemeClr val="dk1"/>
                </a:solidFill>
              </a:rPr>
              <a:t>dendrogram</a:t>
            </a:r>
            <a:r>
              <a:rPr lang="en-GB" sz="1800" dirty="0">
                <a:solidFill>
                  <a:schemeClr val="dk1"/>
                </a:solidFill>
              </a:rPr>
              <a:t> is being cut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This line intersects the </a:t>
            </a:r>
            <a:r>
              <a:rPr lang="en-GB" sz="1800" dirty="0" err="1">
                <a:solidFill>
                  <a:schemeClr val="dk1"/>
                </a:solidFill>
              </a:rPr>
              <a:t>dendrogram</a:t>
            </a:r>
            <a:r>
              <a:rPr lang="en-GB" sz="1800" dirty="0">
                <a:solidFill>
                  <a:schemeClr val="dk1"/>
                </a:solidFill>
              </a:rPr>
              <a:t> at 4 distinct points, which gives 4 clusters namely (P1, P2, P3, P4), (P5, P6), P7, and P8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The clusters P7 and P8 are clustered at higher distance than the remaining observations, which suggests more dissimilarity between these points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475" name="Google Shape;475;p36"/>
          <p:cNvGrpSpPr/>
          <p:nvPr/>
        </p:nvGrpSpPr>
        <p:grpSpPr>
          <a:xfrm>
            <a:off x="5260015" y="1651352"/>
            <a:ext cx="3443182" cy="2788350"/>
            <a:chOff x="5115794" y="1360875"/>
            <a:chExt cx="3435281" cy="2850200"/>
          </a:xfrm>
        </p:grpSpPr>
        <p:sp>
          <p:nvSpPr>
            <p:cNvPr id="476" name="Google Shape;476;p36"/>
            <p:cNvSpPr txBox="1"/>
            <p:nvPr/>
          </p:nvSpPr>
          <p:spPr>
            <a:xfrm>
              <a:off x="5122075" y="1360875"/>
              <a:ext cx="3429000" cy="2807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77" name="Google Shape;477;p36"/>
            <p:cNvGrpSpPr/>
            <p:nvPr/>
          </p:nvGrpSpPr>
          <p:grpSpPr>
            <a:xfrm>
              <a:off x="5115794" y="1423310"/>
              <a:ext cx="3356697" cy="2787765"/>
              <a:chOff x="5649200" y="1651975"/>
              <a:chExt cx="2908749" cy="2804875"/>
            </a:xfrm>
          </p:grpSpPr>
          <p:grpSp>
            <p:nvGrpSpPr>
              <p:cNvPr id="478" name="Google Shape;478;p36"/>
              <p:cNvGrpSpPr/>
              <p:nvPr/>
            </p:nvGrpSpPr>
            <p:grpSpPr>
              <a:xfrm>
                <a:off x="5649200" y="1651975"/>
                <a:ext cx="2908749" cy="2804875"/>
                <a:chOff x="5649200" y="1651975"/>
                <a:chExt cx="2908749" cy="2804875"/>
              </a:xfrm>
            </p:grpSpPr>
            <p:pic>
              <p:nvPicPr>
                <p:cNvPr id="479" name="Google Shape;479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5946800" y="1651975"/>
                  <a:ext cx="2611149" cy="243107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80" name="Google Shape;480;p36"/>
                <p:cNvSpPr txBox="1"/>
                <p:nvPr/>
              </p:nvSpPr>
              <p:spPr>
                <a:xfrm>
                  <a:off x="6735893" y="4006850"/>
                  <a:ext cx="1307400" cy="45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GB" sz="1400" b="0" i="0" u="none" strike="noStrike" cap="none">
                      <a:solidFill>
                        <a:srgbClr val="000000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Observations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81" name="Google Shape;481;p36"/>
                <p:cNvSpPr txBox="1"/>
                <p:nvPr/>
              </p:nvSpPr>
              <p:spPr>
                <a:xfrm rot="-5400000">
                  <a:off x="5423900" y="2642513"/>
                  <a:ext cx="900600" cy="45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GB" sz="1400" b="0" i="0" u="none" strike="noStrike" cap="none">
                      <a:solidFill>
                        <a:srgbClr val="000000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Distance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cxnSp>
            <p:nvCxnSpPr>
              <p:cNvPr id="482" name="Google Shape;482;p36"/>
              <p:cNvCxnSpPr/>
              <p:nvPr/>
            </p:nvCxnSpPr>
            <p:spPr>
              <a:xfrm rot="10800000" flipH="1">
                <a:off x="6323400" y="3116975"/>
                <a:ext cx="2132400" cy="1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7"/>
          <p:cNvSpPr txBox="1">
            <a:spLocks noGrp="1"/>
          </p:cNvSpPr>
          <p:nvPr>
            <p:ph type="title"/>
          </p:nvPr>
        </p:nvSpPr>
        <p:spPr>
          <a:xfrm>
            <a:off x="422024" y="445025"/>
            <a:ext cx="82647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 err="1"/>
              <a:t>Cophenetic</a:t>
            </a:r>
            <a:r>
              <a:rPr lang="en-GB" dirty="0"/>
              <a:t> correlation coefficient</a:t>
            </a:r>
            <a:endParaRPr dirty="0"/>
          </a:p>
        </p:txBody>
      </p:sp>
      <p:sp>
        <p:nvSpPr>
          <p:cNvPr id="488" name="Google Shape;488;p37"/>
          <p:cNvSpPr txBox="1">
            <a:spLocks noGrp="1"/>
          </p:cNvSpPr>
          <p:nvPr>
            <p:ph type="body" idx="2"/>
          </p:nvPr>
        </p:nvSpPr>
        <p:spPr>
          <a:xfrm>
            <a:off x="301775" y="1526281"/>
            <a:ext cx="83220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Quantifies how the </a:t>
            </a:r>
            <a:r>
              <a:rPr lang="en-GB" sz="2000" dirty="0" err="1"/>
              <a:t>dendrogram</a:t>
            </a:r>
            <a:r>
              <a:rPr lang="en-GB" sz="2000" dirty="0"/>
              <a:t> has represented the dissimilarities between the observations</a:t>
            </a:r>
            <a:endParaRPr sz="2000" dirty="0"/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It is defined as the correlation coefficient between </a:t>
            </a:r>
            <a:r>
              <a:rPr lang="en-GB" sz="2000" dirty="0" err="1"/>
              <a:t>cophenetic</a:t>
            </a:r>
            <a:r>
              <a:rPr lang="en-GB" sz="2000" dirty="0"/>
              <a:t> distances and the actual distance between the observations</a:t>
            </a:r>
            <a:endParaRPr sz="2000" dirty="0"/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The </a:t>
            </a:r>
            <a:r>
              <a:rPr lang="en-GB" sz="2000" dirty="0" err="1">
                <a:solidFill>
                  <a:schemeClr val="dk1"/>
                </a:solidFill>
              </a:rPr>
              <a:t>cophenetic</a:t>
            </a:r>
            <a:r>
              <a:rPr lang="en-GB" sz="2000" dirty="0">
                <a:solidFill>
                  <a:schemeClr val="dk1"/>
                </a:solidFill>
              </a:rPr>
              <a:t> distance between the points P</a:t>
            </a:r>
            <a:r>
              <a:rPr lang="en-GB" sz="2000" baseline="-25000" dirty="0">
                <a:solidFill>
                  <a:schemeClr val="dk1"/>
                </a:solidFill>
              </a:rPr>
              <a:t>i</a:t>
            </a:r>
            <a:r>
              <a:rPr lang="en-GB" sz="2000" dirty="0">
                <a:solidFill>
                  <a:schemeClr val="dk1"/>
                </a:solidFill>
              </a:rPr>
              <a:t> and </a:t>
            </a:r>
            <a:r>
              <a:rPr lang="en-GB" sz="2000" dirty="0" err="1">
                <a:solidFill>
                  <a:schemeClr val="dk1"/>
                </a:solidFill>
              </a:rPr>
              <a:t>P</a:t>
            </a:r>
            <a:r>
              <a:rPr lang="en-GB" sz="2000" baseline="-25000" dirty="0" err="1">
                <a:solidFill>
                  <a:schemeClr val="dk1"/>
                </a:solidFill>
              </a:rPr>
              <a:t>j</a:t>
            </a:r>
            <a:r>
              <a:rPr lang="en-GB" sz="2000" dirty="0">
                <a:solidFill>
                  <a:schemeClr val="dk1"/>
                </a:solidFill>
              </a:rPr>
              <a:t> is the height represented on the Y-axis of </a:t>
            </a:r>
            <a:r>
              <a:rPr lang="en-GB" sz="2000" dirty="0" err="1">
                <a:solidFill>
                  <a:schemeClr val="dk1"/>
                </a:solidFill>
              </a:rPr>
              <a:t>dendrogram</a:t>
            </a:r>
            <a:r>
              <a:rPr lang="en-GB" sz="2000" dirty="0">
                <a:solidFill>
                  <a:schemeClr val="dk1"/>
                </a:solidFill>
              </a:rPr>
              <a:t> at which P</a:t>
            </a:r>
            <a:r>
              <a:rPr lang="en-GB" sz="2000" baseline="-25000" dirty="0">
                <a:solidFill>
                  <a:schemeClr val="dk1"/>
                </a:solidFill>
              </a:rPr>
              <a:t>i</a:t>
            </a:r>
            <a:r>
              <a:rPr lang="en-GB" sz="2000" dirty="0">
                <a:solidFill>
                  <a:schemeClr val="dk1"/>
                </a:solidFill>
              </a:rPr>
              <a:t> and </a:t>
            </a:r>
            <a:r>
              <a:rPr lang="en-GB" sz="2000" dirty="0" err="1">
                <a:solidFill>
                  <a:schemeClr val="dk1"/>
                </a:solidFill>
              </a:rPr>
              <a:t>P</a:t>
            </a:r>
            <a:r>
              <a:rPr lang="en-GB" sz="2000" baseline="-25000" dirty="0" err="1">
                <a:solidFill>
                  <a:schemeClr val="dk1"/>
                </a:solidFill>
              </a:rPr>
              <a:t>j</a:t>
            </a:r>
            <a:r>
              <a:rPr lang="en-GB" sz="2000" baseline="-25000" dirty="0">
                <a:solidFill>
                  <a:schemeClr val="dk1"/>
                </a:solidFill>
              </a:rPr>
              <a:t> </a:t>
            </a:r>
            <a:r>
              <a:rPr lang="en-GB" sz="2000" dirty="0">
                <a:solidFill>
                  <a:schemeClr val="dk1"/>
                </a:solidFill>
              </a:rPr>
              <a:t>are first linked together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600"/>
              <a:buChar char="●"/>
            </a:pPr>
            <a:r>
              <a:rPr lang="en-GB" dirty="0">
                <a:solidFill>
                  <a:schemeClr val="dk1"/>
                </a:solidFill>
              </a:rPr>
              <a:t>The actual distance is the pairwise distance between the observations represented in the distance matrix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508" name="Google Shape;508;p40"/>
          <p:cNvSpPr txBox="1">
            <a:spLocks noGrp="1"/>
          </p:cNvSpPr>
          <p:nvPr>
            <p:ph type="body" idx="2"/>
          </p:nvPr>
        </p:nvSpPr>
        <p:spPr>
          <a:xfrm>
            <a:off x="324375" y="1538825"/>
            <a:ext cx="8398200" cy="3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Merits:</a:t>
            </a:r>
            <a:endParaRPr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Does not require a pre-specified number of clusters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Hierarchical relation between the clusters can be identified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Dendrogram provides a clear representation of clusters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Demerits:</a:t>
            </a:r>
            <a:endParaRPr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Different dendrograms are produced for different linkage methods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Selecting an optimal number of clusters using dendrogram is sometimes difficult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Time complexity is high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Hierarchical clustering</a:t>
            </a:r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2"/>
          </p:nvPr>
        </p:nvSpPr>
        <p:spPr>
          <a:xfrm>
            <a:off x="347025" y="1571700"/>
            <a:ext cx="83565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Hierarchy based clustering method</a:t>
            </a:r>
            <a:endParaRPr sz="2000" dirty="0"/>
          </a:p>
          <a:p>
            <a:pPr marL="457200" lvl="0" indent="-33020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Two main types: Agglomerative (bottom to top approach) and Divisive (</a:t>
            </a:r>
            <a:r>
              <a:rPr lang="en-GB" sz="2000" dirty="0">
                <a:solidFill>
                  <a:schemeClr val="dk1"/>
                </a:solidFill>
              </a:rPr>
              <a:t>top to bottom approach</a:t>
            </a:r>
            <a:r>
              <a:rPr lang="en-GB" sz="2000" dirty="0"/>
              <a:t>)</a:t>
            </a:r>
            <a:endParaRPr sz="2000" dirty="0"/>
          </a:p>
          <a:p>
            <a:pPr marL="457200" lvl="0" indent="-330200" algn="l" rtl="0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SzPts val="1600"/>
              <a:buChar char="●"/>
            </a:pPr>
            <a:r>
              <a:rPr lang="en-GB" sz="2000" dirty="0"/>
              <a:t>No need to pre-define the number of clusters</a:t>
            </a:r>
            <a:endParaRPr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Silhouette score</a:t>
            </a:r>
            <a:endParaRPr/>
          </a:p>
        </p:txBody>
      </p:sp>
      <p:sp>
        <p:nvSpPr>
          <p:cNvPr id="513" name="Google Shape;513;p41"/>
          <p:cNvSpPr txBox="1">
            <a:spLocks noGrp="1"/>
          </p:cNvSpPr>
          <p:nvPr>
            <p:ph type="body" idx="2"/>
          </p:nvPr>
        </p:nvSpPr>
        <p:spPr>
          <a:xfrm>
            <a:off x="437850" y="1702650"/>
            <a:ext cx="8359800" cy="2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>
                <a:solidFill>
                  <a:schemeClr val="dk1"/>
                </a:solidFill>
              </a:rPr>
              <a:t>One of the ways to decide the number of clusters is the silhouette score</a:t>
            </a: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SzPts val="2000"/>
              <a:buChar char="●"/>
            </a:pPr>
            <a:r>
              <a:rPr lang="en-GB">
                <a:solidFill>
                  <a:schemeClr val="dk1"/>
                </a:solidFill>
              </a:rPr>
              <a:t>We calculate the silhouette score for different values of K (similar to K-means)</a:t>
            </a: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SzPts val="2000"/>
              <a:buChar char="●"/>
            </a:pPr>
            <a:r>
              <a:rPr lang="en-GB">
                <a:solidFill>
                  <a:schemeClr val="dk1"/>
                </a:solidFill>
              </a:rPr>
              <a:t>The value of K with the highest silhouette score can be considered as an optimal number of clusters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2"/>
          <p:cNvSpPr txBox="1">
            <a:spLocks noGrp="1"/>
          </p:cNvSpPr>
          <p:nvPr>
            <p:ph type="title"/>
          </p:nvPr>
        </p:nvSpPr>
        <p:spPr>
          <a:xfrm>
            <a:off x="387900" y="2150850"/>
            <a:ext cx="4048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/>
              <a:t>Case Study</a:t>
            </a:r>
            <a:endParaRPr/>
          </a:p>
        </p:txBody>
      </p:sp>
      <p:sp>
        <p:nvSpPr>
          <p:cNvPr id="520" name="Google Shape;520;p42"/>
          <p:cNvSpPr txBox="1"/>
          <p:nvPr/>
        </p:nvSpPr>
        <p:spPr>
          <a:xfrm>
            <a:off x="1358375" y="3861450"/>
            <a:ext cx="2869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807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rgbClr val="000000"/>
                </a:solidFill>
              </a:rPr>
              <a:t>Case study:</a:t>
            </a:r>
            <a:r>
              <a:rPr lang="en-GB" sz="2400"/>
              <a:t> </a:t>
            </a:r>
            <a:r>
              <a:rPr lang="en-GB"/>
              <a:t>group the data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26" name="Google Shape;526;p43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97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 sz="2000" dirty="0"/>
              <a:t>Consider the data of flower’s petal length and petal width in </a:t>
            </a:r>
            <a:r>
              <a:rPr lang="en-GB" sz="2000" dirty="0" err="1"/>
              <a:t>millimeters</a:t>
            </a:r>
            <a:r>
              <a:rPr lang="en-GB" sz="2000" dirty="0"/>
              <a:t> for different flowers.</a:t>
            </a:r>
            <a:endParaRPr sz="2000" dirty="0"/>
          </a:p>
        </p:txBody>
      </p:sp>
      <p:sp>
        <p:nvSpPr>
          <p:cNvPr id="527" name="Google Shape;527;p43"/>
          <p:cNvSpPr txBox="1"/>
          <p:nvPr/>
        </p:nvSpPr>
        <p:spPr>
          <a:xfrm>
            <a:off x="422025" y="3687675"/>
            <a:ext cx="62544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Can we group the data that belongs to the same kind of flower?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528" name="Google Shape;528;p43"/>
          <p:cNvGraphicFramePr/>
          <p:nvPr/>
        </p:nvGraphicFramePr>
        <p:xfrm>
          <a:off x="2487500" y="2494263"/>
          <a:ext cx="3944150" cy="876550"/>
        </p:xfrm>
        <a:graphic>
          <a:graphicData uri="http://schemas.openxmlformats.org/drawingml/2006/table">
            <a:tbl>
              <a:tblPr>
                <a:noFill/>
                <a:tableStyleId>{A17AB972-3D51-4728-A755-831136675178}</a:tableStyleId>
              </a:tblPr>
              <a:tblGrid>
                <a:gridCol w="1288150"/>
                <a:gridCol w="531200"/>
                <a:gridCol w="531200"/>
                <a:gridCol w="531200"/>
                <a:gridCol w="531200"/>
                <a:gridCol w="531200"/>
              </a:tblGrid>
              <a:tr h="463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Petal Length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4.8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11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5.8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10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4.6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Petal Width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8.4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9.5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8.6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9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8.8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Case study</a:t>
            </a:r>
            <a:endParaRPr/>
          </a:p>
        </p:txBody>
      </p:sp>
      <p:sp>
        <p:nvSpPr>
          <p:cNvPr id="534" name="Google Shape;534;p44"/>
          <p:cNvSpPr txBox="1">
            <a:spLocks noGrp="1"/>
          </p:cNvSpPr>
          <p:nvPr>
            <p:ph type="body" idx="2"/>
          </p:nvPr>
        </p:nvSpPr>
        <p:spPr>
          <a:xfrm>
            <a:off x="422025" y="1876500"/>
            <a:ext cx="42606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/>
              <a:t>Use the Euclidean distance as a proximity measure to calculate the distance between the data points. 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 sz="2000" dirty="0"/>
              <a:t>Use the ‘single’ linkage method to </a:t>
            </a:r>
            <a:r>
              <a:rPr lang="en-GB" sz="2000" dirty="0">
                <a:solidFill>
                  <a:schemeClr val="dk1"/>
                </a:solidFill>
              </a:rPr>
              <a:t>calculate the distance between the two clusters. </a:t>
            </a:r>
            <a:endParaRPr sz="2000" dirty="0"/>
          </a:p>
        </p:txBody>
      </p:sp>
      <p:pic>
        <p:nvPicPr>
          <p:cNvPr id="535" name="Google Shape;53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7725" y="1551125"/>
            <a:ext cx="3707574" cy="2510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Case study</a:t>
            </a:r>
            <a:endParaRPr/>
          </a:p>
        </p:txBody>
      </p:sp>
      <p:sp>
        <p:nvSpPr>
          <p:cNvPr id="541" name="Google Shape;541;p45"/>
          <p:cNvSpPr txBox="1">
            <a:spLocks noGrp="1"/>
          </p:cNvSpPr>
          <p:nvPr>
            <p:ph type="body" idx="2"/>
          </p:nvPr>
        </p:nvSpPr>
        <p:spPr>
          <a:xfrm>
            <a:off x="422025" y="2031300"/>
            <a:ext cx="3199800" cy="18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/>
              <a:t>Calculate the Euclidean distance between the data points. 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</a:pPr>
            <a:r>
              <a:rPr lang="en-GB" sz="2000" dirty="0"/>
              <a:t>The distance matrix shows that the first and last points are closest.</a:t>
            </a:r>
            <a:endParaRPr sz="2000" dirty="0"/>
          </a:p>
        </p:txBody>
      </p:sp>
      <p:pic>
        <p:nvPicPr>
          <p:cNvPr id="542" name="Google Shape;542;p45"/>
          <p:cNvPicPr preferRelativeResize="0"/>
          <p:nvPr/>
        </p:nvPicPr>
        <p:blipFill rotWithShape="1">
          <a:blip r:embed="rId3">
            <a:alphaModFix/>
          </a:blip>
          <a:srcRect l="1408" t="4177"/>
          <a:stretch/>
        </p:blipFill>
        <p:spPr>
          <a:xfrm>
            <a:off x="3825475" y="2143125"/>
            <a:ext cx="5079199" cy="1420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Case study</a:t>
            </a:r>
            <a:endParaRPr/>
          </a:p>
        </p:txBody>
      </p:sp>
      <p:pic>
        <p:nvPicPr>
          <p:cNvPr id="548" name="Google Shape;54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3175" y="1619500"/>
            <a:ext cx="3490336" cy="241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49" name="Google Shape;549;p46"/>
          <p:cNvGrpSpPr/>
          <p:nvPr/>
        </p:nvGrpSpPr>
        <p:grpSpPr>
          <a:xfrm>
            <a:off x="841725" y="1619500"/>
            <a:ext cx="3573903" cy="2419600"/>
            <a:chOff x="841725" y="1619500"/>
            <a:chExt cx="3573903" cy="2419600"/>
          </a:xfrm>
        </p:grpSpPr>
        <p:pic>
          <p:nvPicPr>
            <p:cNvPr id="550" name="Google Shape;550;p4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1725" y="1619500"/>
              <a:ext cx="3573903" cy="2419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51" name="Google Shape;551;p46"/>
            <p:cNvSpPr/>
            <p:nvPr/>
          </p:nvSpPr>
          <p:spPr>
            <a:xfrm>
              <a:off x="1275150" y="2732475"/>
              <a:ext cx="385800" cy="975000"/>
            </a:xfrm>
            <a:prstGeom prst="ellipse">
              <a:avLst/>
            </a:prstGeom>
            <a:noFill/>
            <a:ln w="19050" cap="flat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Case study</a:t>
            </a:r>
            <a:endParaRPr/>
          </a:p>
        </p:txBody>
      </p:sp>
      <p:sp>
        <p:nvSpPr>
          <p:cNvPr id="557" name="Google Shape;557;p47"/>
          <p:cNvSpPr txBox="1">
            <a:spLocks noGrp="1"/>
          </p:cNvSpPr>
          <p:nvPr>
            <p:ph type="body" idx="2"/>
          </p:nvPr>
        </p:nvSpPr>
        <p:spPr>
          <a:xfrm>
            <a:off x="422025" y="1838325"/>
            <a:ext cx="37464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 dirty="0"/>
              <a:t>Consider (0,4) as a new cluster and calculate the distance between the cluster and data points using a single linkage.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 dirty="0"/>
              <a:t>Other distances will remain the same.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GB" sz="1800" dirty="0"/>
              <a:t>The distance matrix shows that the 3rd point is closest to the cluster (0,4).</a:t>
            </a:r>
            <a:endParaRPr sz="2800" dirty="0"/>
          </a:p>
        </p:txBody>
      </p:sp>
      <p:pic>
        <p:nvPicPr>
          <p:cNvPr id="558" name="Google Shape;558;p47"/>
          <p:cNvPicPr preferRelativeResize="0"/>
          <p:nvPr/>
        </p:nvPicPr>
        <p:blipFill rotWithShape="1">
          <a:blip r:embed="rId3">
            <a:alphaModFix/>
          </a:blip>
          <a:srcRect l="1719" t="3956"/>
          <a:stretch/>
        </p:blipFill>
        <p:spPr>
          <a:xfrm>
            <a:off x="4375575" y="2196700"/>
            <a:ext cx="4415475" cy="12363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6593" y="1628200"/>
            <a:ext cx="3519432" cy="241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64" name="Google Shape;564;p48"/>
          <p:cNvGrpSpPr/>
          <p:nvPr/>
        </p:nvGrpSpPr>
        <p:grpSpPr>
          <a:xfrm>
            <a:off x="765525" y="1619500"/>
            <a:ext cx="3573903" cy="2419600"/>
            <a:chOff x="765525" y="1619500"/>
            <a:chExt cx="3573903" cy="2419600"/>
          </a:xfrm>
        </p:grpSpPr>
        <p:grpSp>
          <p:nvGrpSpPr>
            <p:cNvPr id="565" name="Google Shape;565;p48"/>
            <p:cNvGrpSpPr/>
            <p:nvPr/>
          </p:nvGrpSpPr>
          <p:grpSpPr>
            <a:xfrm>
              <a:off x="765525" y="1619500"/>
              <a:ext cx="3573903" cy="2419600"/>
              <a:chOff x="841725" y="1619500"/>
              <a:chExt cx="3573903" cy="2419600"/>
            </a:xfrm>
          </p:grpSpPr>
          <p:pic>
            <p:nvPicPr>
              <p:cNvPr id="566" name="Google Shape;566;p4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41725" y="1619500"/>
                <a:ext cx="3573903" cy="24196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567" name="Google Shape;567;p48"/>
              <p:cNvSpPr/>
              <p:nvPr/>
            </p:nvSpPr>
            <p:spPr>
              <a:xfrm>
                <a:off x="1275150" y="2732475"/>
                <a:ext cx="385800" cy="975000"/>
              </a:xfrm>
              <a:prstGeom prst="ellipse">
                <a:avLst/>
              </a:prstGeom>
              <a:noFill/>
              <a:ln w="19050" cap="flat" cmpd="sng">
                <a:solidFill>
                  <a:srgbClr val="F6B26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8" name="Google Shape;568;p48"/>
            <p:cNvSpPr/>
            <p:nvPr/>
          </p:nvSpPr>
          <p:spPr>
            <a:xfrm>
              <a:off x="1146575" y="2636050"/>
              <a:ext cx="1050000" cy="1135800"/>
            </a:xfrm>
            <a:prstGeom prst="ellipse">
              <a:avLst/>
            </a:prstGeom>
            <a:noFill/>
            <a:ln w="19050" cap="flat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9" name="Google Shape;56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Case study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Case study</a:t>
            </a:r>
            <a:endParaRPr/>
          </a:p>
        </p:txBody>
      </p:sp>
      <p:sp>
        <p:nvSpPr>
          <p:cNvPr id="574" name="Google Shape;574;p49"/>
          <p:cNvSpPr txBox="1">
            <a:spLocks noGrp="1"/>
          </p:cNvSpPr>
          <p:nvPr>
            <p:ph type="body" idx="2"/>
          </p:nvPr>
        </p:nvSpPr>
        <p:spPr>
          <a:xfrm>
            <a:off x="422025" y="1838325"/>
            <a:ext cx="37464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 dirty="0"/>
              <a:t>Consider ((0,4),2) as a new cluster and calculate the distance between the cluster and data points using a single linkage.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 dirty="0"/>
              <a:t>Other distances will remain the same.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 dirty="0"/>
              <a:t>The distance matrix shows that the 2</a:t>
            </a:r>
            <a:r>
              <a:rPr lang="en-GB" sz="1800" baseline="30000" dirty="0"/>
              <a:t>nd</a:t>
            </a:r>
            <a:r>
              <a:rPr lang="en-GB" sz="1800" dirty="0"/>
              <a:t>  and 4</a:t>
            </a:r>
            <a:r>
              <a:rPr lang="en-GB" sz="1800" baseline="30000" dirty="0"/>
              <a:t>th </a:t>
            </a:r>
            <a:r>
              <a:rPr lang="en-GB" sz="1800" dirty="0"/>
              <a:t>point are closest to each other.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dirty="0"/>
          </a:p>
        </p:txBody>
      </p:sp>
      <p:pic>
        <p:nvPicPr>
          <p:cNvPr id="575" name="Google Shape;575;p49"/>
          <p:cNvPicPr preferRelativeResize="0"/>
          <p:nvPr/>
        </p:nvPicPr>
        <p:blipFill rotWithShape="1">
          <a:blip r:embed="rId3">
            <a:alphaModFix/>
          </a:blip>
          <a:srcRect l="1970" t="4113"/>
          <a:stretch/>
        </p:blipFill>
        <p:spPr>
          <a:xfrm>
            <a:off x="4854175" y="2282425"/>
            <a:ext cx="3796075" cy="1060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50"/>
          <p:cNvGrpSpPr/>
          <p:nvPr/>
        </p:nvGrpSpPr>
        <p:grpSpPr>
          <a:xfrm>
            <a:off x="797675" y="1574684"/>
            <a:ext cx="3712966" cy="2473116"/>
            <a:chOff x="797675" y="1574684"/>
            <a:chExt cx="3712966" cy="2473116"/>
          </a:xfrm>
        </p:grpSpPr>
        <p:grpSp>
          <p:nvGrpSpPr>
            <p:cNvPr id="582" name="Google Shape;582;p50"/>
            <p:cNvGrpSpPr/>
            <p:nvPr/>
          </p:nvGrpSpPr>
          <p:grpSpPr>
            <a:xfrm>
              <a:off x="797675" y="1628200"/>
              <a:ext cx="3573903" cy="2419600"/>
              <a:chOff x="765525" y="1619500"/>
              <a:chExt cx="3573903" cy="2419600"/>
            </a:xfrm>
          </p:grpSpPr>
          <p:grpSp>
            <p:nvGrpSpPr>
              <p:cNvPr id="583" name="Google Shape;583;p50"/>
              <p:cNvGrpSpPr/>
              <p:nvPr/>
            </p:nvGrpSpPr>
            <p:grpSpPr>
              <a:xfrm>
                <a:off x="765525" y="1619500"/>
                <a:ext cx="3573903" cy="2419600"/>
                <a:chOff x="841725" y="1619500"/>
                <a:chExt cx="3573903" cy="2419600"/>
              </a:xfrm>
            </p:grpSpPr>
            <p:pic>
              <p:nvPicPr>
                <p:cNvPr id="584" name="Google Shape;584;p5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841725" y="1619500"/>
                  <a:ext cx="3573903" cy="2419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85" name="Google Shape;585;p50"/>
                <p:cNvSpPr/>
                <p:nvPr/>
              </p:nvSpPr>
              <p:spPr>
                <a:xfrm>
                  <a:off x="1275150" y="2732475"/>
                  <a:ext cx="385800" cy="975000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F6B26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86" name="Google Shape;586;p50"/>
              <p:cNvSpPr/>
              <p:nvPr/>
            </p:nvSpPr>
            <p:spPr>
              <a:xfrm>
                <a:off x="1146575" y="2636050"/>
                <a:ext cx="1050000" cy="1135800"/>
              </a:xfrm>
              <a:prstGeom prst="ellipse">
                <a:avLst/>
              </a:prstGeom>
              <a:noFill/>
              <a:ln w="19050" cap="flat" cmpd="sng">
                <a:solidFill>
                  <a:srgbClr val="F6B26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7" name="Google Shape;587;p50"/>
            <p:cNvSpPr/>
            <p:nvPr/>
          </p:nvSpPr>
          <p:spPr>
            <a:xfrm rot="2163772">
              <a:off x="3690604" y="1601140"/>
              <a:ext cx="498409" cy="1254967"/>
            </a:xfrm>
            <a:prstGeom prst="ellipse">
              <a:avLst/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88" name="Google Shape;588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2714" y="1638925"/>
            <a:ext cx="3474536" cy="24731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89" name="Google Shape;589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Case study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Agglomerative clustering</a:t>
            </a:r>
            <a:endParaRPr/>
          </a:p>
        </p:txBody>
      </p:sp>
      <p:sp>
        <p:nvSpPr>
          <p:cNvPr id="107" name="Google Shape;107;p6"/>
          <p:cNvSpPr txBox="1">
            <a:spLocks noGrp="1"/>
          </p:cNvSpPr>
          <p:nvPr>
            <p:ph type="body" idx="2"/>
          </p:nvPr>
        </p:nvSpPr>
        <p:spPr>
          <a:xfrm>
            <a:off x="336300" y="1571700"/>
            <a:ext cx="83673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Most popular hierarchical clustering method</a:t>
            </a:r>
            <a:endParaRPr sz="1800" dirty="0"/>
          </a:p>
          <a:p>
            <a:pPr marL="457200" lvl="0" indent="-3302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It considers the bottom to top approach</a:t>
            </a:r>
            <a:endParaRPr sz="1800" dirty="0"/>
          </a:p>
          <a:p>
            <a:pPr marL="457200" lvl="0" indent="-3302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The similar observations are clustered together to form a bigger cluster, considering each observation as a unique cluster in the initial step</a:t>
            </a:r>
            <a:endParaRPr sz="1800" dirty="0"/>
          </a:p>
          <a:p>
            <a:pPr marL="457200" lvl="0" indent="-3302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The process continues till all the observations are fused in a single cluster</a:t>
            </a:r>
            <a:endParaRPr sz="1800" dirty="0"/>
          </a:p>
          <a:p>
            <a:pPr marL="457200" lvl="0" indent="-33020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600"/>
              <a:buChar char="●"/>
            </a:pPr>
            <a:r>
              <a:rPr lang="en-GB" sz="1800" dirty="0"/>
              <a:t>A </a:t>
            </a:r>
            <a:r>
              <a:rPr lang="en-GB" sz="1800" dirty="0" err="1"/>
              <a:t>dendrogram</a:t>
            </a:r>
            <a:r>
              <a:rPr lang="en-GB" sz="1800" dirty="0"/>
              <a:t> is used to visualize such cluster formation</a:t>
            </a:r>
            <a:endParaRPr sz="1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Case study</a:t>
            </a:r>
            <a:endParaRPr/>
          </a:p>
        </p:txBody>
      </p:sp>
      <p:sp>
        <p:nvSpPr>
          <p:cNvPr id="594" name="Google Shape;594;p51"/>
          <p:cNvSpPr txBox="1">
            <a:spLocks noGrp="1"/>
          </p:cNvSpPr>
          <p:nvPr>
            <p:ph type="body" idx="2"/>
          </p:nvPr>
        </p:nvSpPr>
        <p:spPr>
          <a:xfrm>
            <a:off x="422025" y="1838325"/>
            <a:ext cx="37464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 dirty="0"/>
              <a:t>Consider (1,3) as a new cluster and calculate the distance between the clusters (1,3) and ((0,4),2) using a single linkage.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 dirty="0"/>
              <a:t>Now we have obtained the two clusters. These can be merged into a single cluster.</a:t>
            </a:r>
            <a:endParaRPr sz="1800" dirty="0"/>
          </a:p>
        </p:txBody>
      </p:sp>
      <p:pic>
        <p:nvPicPr>
          <p:cNvPr id="595" name="Google Shape;59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425" y="2181225"/>
            <a:ext cx="2933700" cy="781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52"/>
          <p:cNvGrpSpPr/>
          <p:nvPr/>
        </p:nvGrpSpPr>
        <p:grpSpPr>
          <a:xfrm>
            <a:off x="797675" y="1070415"/>
            <a:ext cx="3911134" cy="2890292"/>
            <a:chOff x="797675" y="1146615"/>
            <a:chExt cx="3911134" cy="2890292"/>
          </a:xfrm>
        </p:grpSpPr>
        <p:grpSp>
          <p:nvGrpSpPr>
            <p:cNvPr id="602" name="Google Shape;602;p52"/>
            <p:cNvGrpSpPr/>
            <p:nvPr/>
          </p:nvGrpSpPr>
          <p:grpSpPr>
            <a:xfrm>
              <a:off x="797675" y="1498484"/>
              <a:ext cx="3712966" cy="2473116"/>
              <a:chOff x="797675" y="1574684"/>
              <a:chExt cx="3712966" cy="2473116"/>
            </a:xfrm>
          </p:grpSpPr>
          <p:grpSp>
            <p:nvGrpSpPr>
              <p:cNvPr id="603" name="Google Shape;603;p52"/>
              <p:cNvGrpSpPr/>
              <p:nvPr/>
            </p:nvGrpSpPr>
            <p:grpSpPr>
              <a:xfrm>
                <a:off x="797675" y="1628200"/>
                <a:ext cx="3573903" cy="2419600"/>
                <a:chOff x="765525" y="1619500"/>
                <a:chExt cx="3573903" cy="2419600"/>
              </a:xfrm>
            </p:grpSpPr>
            <p:grpSp>
              <p:nvGrpSpPr>
                <p:cNvPr id="604" name="Google Shape;604;p52"/>
                <p:cNvGrpSpPr/>
                <p:nvPr/>
              </p:nvGrpSpPr>
              <p:grpSpPr>
                <a:xfrm>
                  <a:off x="765525" y="1619500"/>
                  <a:ext cx="3573903" cy="2419600"/>
                  <a:chOff x="841725" y="1619500"/>
                  <a:chExt cx="3573903" cy="2419600"/>
                </a:xfrm>
              </p:grpSpPr>
              <p:pic>
                <p:nvPicPr>
                  <p:cNvPr id="605" name="Google Shape;605;p52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841725" y="1619500"/>
                    <a:ext cx="3573903" cy="24196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606" name="Google Shape;606;p52"/>
                  <p:cNvSpPr/>
                  <p:nvPr/>
                </p:nvSpPr>
                <p:spPr>
                  <a:xfrm>
                    <a:off x="1275150" y="2732475"/>
                    <a:ext cx="385800" cy="975000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rgbClr val="F6B26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07" name="Google Shape;607;p52"/>
                <p:cNvSpPr/>
                <p:nvPr/>
              </p:nvSpPr>
              <p:spPr>
                <a:xfrm>
                  <a:off x="1146575" y="2636050"/>
                  <a:ext cx="1050000" cy="1135800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F6B26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08" name="Google Shape;608;p52"/>
              <p:cNvSpPr/>
              <p:nvPr/>
            </p:nvSpPr>
            <p:spPr>
              <a:xfrm rot="2163772">
                <a:off x="3690604" y="1601140"/>
                <a:ext cx="498409" cy="1254967"/>
              </a:xfrm>
              <a:prstGeom prst="ellipse">
                <a:avLst/>
              </a:prstGeom>
              <a:noFill/>
              <a:ln w="19050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9" name="Google Shape;609;p52"/>
            <p:cNvSpPr/>
            <p:nvPr/>
          </p:nvSpPr>
          <p:spPr>
            <a:xfrm rot="-1583579">
              <a:off x="923384" y="1887397"/>
              <a:ext cx="3663233" cy="1408729"/>
            </a:xfrm>
            <a:prstGeom prst="ellipse">
              <a:avLst/>
            </a:prstGeom>
            <a:noFill/>
            <a:ln w="9525" cap="flat" cmpd="sng">
              <a:solidFill>
                <a:srgbClr val="0F75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0" name="Google Shape;610;p52"/>
          <p:cNvSpPr txBox="1"/>
          <p:nvPr/>
        </p:nvSpPr>
        <p:spPr>
          <a:xfrm>
            <a:off x="422025" y="4094575"/>
            <a:ext cx="829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If we cut the dendrogram at a height of 2.0, then we get two distinct clusters (0,2,4) and (1,3). </a:t>
            </a:r>
            <a:endParaRPr sz="16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11" name="Google Shape;611;p52"/>
          <p:cNvGrpSpPr/>
          <p:nvPr/>
        </p:nvGrpSpPr>
        <p:grpSpPr>
          <a:xfrm>
            <a:off x="4840925" y="1487488"/>
            <a:ext cx="3577764" cy="2473175"/>
            <a:chOff x="4840925" y="1462563"/>
            <a:chExt cx="3577764" cy="2473175"/>
          </a:xfrm>
        </p:grpSpPr>
        <p:pic>
          <p:nvPicPr>
            <p:cNvPr id="612" name="Google Shape;612;p5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40925" y="1462563"/>
              <a:ext cx="3577764" cy="247317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613" name="Google Shape;613;p52"/>
            <p:cNvCxnSpPr/>
            <p:nvPr/>
          </p:nvCxnSpPr>
          <p:spPr>
            <a:xfrm>
              <a:off x="5593550" y="2718275"/>
              <a:ext cx="2400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614" name="Google Shape;614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Case study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6"/>
          <p:cNvSpPr txBox="1"/>
          <p:nvPr/>
        </p:nvSpPr>
        <p:spPr>
          <a:xfrm>
            <a:off x="0" y="2248350"/>
            <a:ext cx="91440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Thank You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422024" y="445025"/>
            <a:ext cx="86566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/>
              <a:t>Agglomerative clustering - procedure</a:t>
            </a:r>
            <a:endParaRPr dirty="0"/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4262" y="1120900"/>
            <a:ext cx="4415474" cy="38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Distance matrix</a:t>
            </a:r>
            <a:endParaRPr/>
          </a:p>
        </p:txBody>
      </p:sp>
      <p:sp>
        <p:nvSpPr>
          <p:cNvPr id="132" name="Google Shape;132;p10"/>
          <p:cNvSpPr txBox="1">
            <a:spLocks noGrp="1"/>
          </p:cNvSpPr>
          <p:nvPr>
            <p:ph type="body" idx="2"/>
          </p:nvPr>
        </p:nvSpPr>
        <p:spPr>
          <a:xfrm>
            <a:off x="345825" y="1581031"/>
            <a:ext cx="82362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In the initial step of clustering, each observation is considered as a cluster</a:t>
            </a:r>
            <a:endParaRPr sz="1800" dirty="0"/>
          </a:p>
          <a:p>
            <a:pPr marL="457200" lvl="0" indent="-3302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The distance matrix returns the pairwise distance between all these observations</a:t>
            </a:r>
            <a:endParaRPr sz="1800" dirty="0"/>
          </a:p>
          <a:p>
            <a:pPr marL="457200" lvl="0" indent="-3302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The pairwise distance can be calculated using various distance measures like Manhattan, Euclidean, </a:t>
            </a:r>
            <a:r>
              <a:rPr lang="en-GB" sz="1800" dirty="0" err="1"/>
              <a:t>Minkowski</a:t>
            </a:r>
            <a:r>
              <a:rPr lang="en-GB" sz="1800" dirty="0"/>
              <a:t> and so on</a:t>
            </a:r>
            <a:endParaRPr sz="1800" dirty="0"/>
          </a:p>
          <a:p>
            <a:pPr marL="457200" lvl="0" indent="-33020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600"/>
              <a:buChar char="●"/>
            </a:pPr>
            <a:r>
              <a:rPr lang="en-GB" sz="1800" dirty="0"/>
              <a:t>This matrix is used to find the two closest clusters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Question:</a:t>
            </a:r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0754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Find the distance matrix for the given data using Euclidean distance.</a:t>
            </a:r>
            <a:endParaRPr/>
          </a:p>
        </p:txBody>
      </p:sp>
      <p:graphicFrame>
        <p:nvGraphicFramePr>
          <p:cNvPr id="150" name="Google Shape;150;p12"/>
          <p:cNvGraphicFramePr/>
          <p:nvPr/>
        </p:nvGraphicFramePr>
        <p:xfrm>
          <a:off x="3355700" y="2472850"/>
          <a:ext cx="2593800" cy="1849800"/>
        </p:xfrm>
        <a:graphic>
          <a:graphicData uri="http://schemas.openxmlformats.org/drawingml/2006/table">
            <a:tbl>
              <a:tblPr>
                <a:noFill/>
                <a:tableStyleId>{A17AB972-3D51-4728-A755-831136675178}</a:tableStyleId>
              </a:tblPr>
              <a:tblGrid>
                <a:gridCol w="864600"/>
                <a:gridCol w="864600"/>
                <a:gridCol w="864600"/>
              </a:tblGrid>
              <a:tr h="462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X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Y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462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A</a:t>
                      </a:r>
                      <a:endParaRPr sz="14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0.1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0.4</a:t>
                      </a:r>
                      <a:endParaRPr sz="14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2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B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0.25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0.32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2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C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0.29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0.19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Answer:</a:t>
            </a:r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9659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To obtain a distance matrix, calculate the Euclidean distance between all the points.</a:t>
            </a:r>
            <a:endParaRPr sz="1600"/>
          </a:p>
        </p:txBody>
      </p:sp>
      <p:sp>
        <p:nvSpPr>
          <p:cNvPr id="164" name="Google Shape;164;p13"/>
          <p:cNvSpPr txBox="1">
            <a:spLocks noGrp="1"/>
          </p:cNvSpPr>
          <p:nvPr>
            <p:ph type="body" idx="4294967295"/>
          </p:nvPr>
        </p:nvSpPr>
        <p:spPr>
          <a:xfrm>
            <a:off x="373224" y="4302125"/>
            <a:ext cx="877077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 sz="2000" dirty="0"/>
              <a:t>The distance between data points A and B is 0.17. Similarly we can calculate the distance between all the points. </a:t>
            </a:r>
            <a:endParaRPr sz="2000" dirty="0"/>
          </a:p>
        </p:txBody>
      </p:sp>
      <p:graphicFrame>
        <p:nvGraphicFramePr>
          <p:cNvPr id="157" name="Google Shape;157;p13"/>
          <p:cNvGraphicFramePr/>
          <p:nvPr/>
        </p:nvGraphicFramePr>
        <p:xfrm>
          <a:off x="6094125" y="2185950"/>
          <a:ext cx="2593800" cy="1849800"/>
        </p:xfrm>
        <a:graphic>
          <a:graphicData uri="http://schemas.openxmlformats.org/drawingml/2006/table">
            <a:tbl>
              <a:tblPr>
                <a:noFill/>
                <a:tableStyleId>{A17AB972-3D51-4728-A755-831136675178}</a:tableStyleId>
              </a:tblPr>
              <a:tblGrid>
                <a:gridCol w="864600"/>
                <a:gridCol w="864600"/>
                <a:gridCol w="864600"/>
              </a:tblGrid>
              <a:tr h="462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X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Y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462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0.1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0.4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2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B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0.25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0.32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2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C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0.29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0.19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158" name="Google Shape;158;p13"/>
          <p:cNvGrpSpPr/>
          <p:nvPr/>
        </p:nvGrpSpPr>
        <p:grpSpPr>
          <a:xfrm>
            <a:off x="650640" y="2127306"/>
            <a:ext cx="4847859" cy="2052929"/>
            <a:chOff x="422025" y="2051200"/>
            <a:chExt cx="5278592" cy="2334200"/>
          </a:xfrm>
        </p:grpSpPr>
        <p:pic>
          <p:nvPicPr>
            <p:cNvPr id="159" name="Google Shape;159;p13" descr="Distance[A, B] = \sqrt[2]{(x-a)^2 + (y-b)^2}" title="MathEquation,#0000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2025" y="2051200"/>
              <a:ext cx="4482352" cy="38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3" descr=" = \sqrt[2]{(0.1-0.25)^2 + (0.4-0.32)^2}" title="MathEquation,#00000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37655" y="2590875"/>
              <a:ext cx="3762962" cy="38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3" descr=" = \sqrt[2]{0.0225 + 0.0064}" title="MathEquation,#00000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37650" y="3144675"/>
              <a:ext cx="2193250" cy="3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3" descr=" = \sqrt[2]{0.0289}" title="MathEquation,#00000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37650" y="3630200"/>
              <a:ext cx="1208608" cy="3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3" descr=" = 0.17" title="MathEquation,#00000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937650" y="4115725"/>
              <a:ext cx="842688" cy="269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Answer:</a:t>
            </a:r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body" idx="2"/>
          </p:nvPr>
        </p:nvSpPr>
        <p:spPr>
          <a:xfrm>
            <a:off x="394033" y="1672782"/>
            <a:ext cx="3607200" cy="13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chemeClr val="dk1"/>
                </a:solidFill>
              </a:rPr>
              <a:t>By calculating all the distances, we obtain the distance matrix. This matrix returns all the pairwise distances.</a:t>
            </a:r>
            <a:endParaRPr sz="1600" dirty="0"/>
          </a:p>
        </p:txBody>
      </p:sp>
      <p:graphicFrame>
        <p:nvGraphicFramePr>
          <p:cNvPr id="171" name="Google Shape;171;p14"/>
          <p:cNvGraphicFramePr/>
          <p:nvPr/>
        </p:nvGraphicFramePr>
        <p:xfrm>
          <a:off x="4913675" y="2020725"/>
          <a:ext cx="3201100" cy="2188400"/>
        </p:xfrm>
        <a:graphic>
          <a:graphicData uri="http://schemas.openxmlformats.org/drawingml/2006/table">
            <a:tbl>
              <a:tblPr>
                <a:noFill/>
                <a:tableStyleId>{A17AB972-3D51-4728-A755-831136675178}</a:tableStyleId>
              </a:tblPr>
              <a:tblGrid>
                <a:gridCol w="800275"/>
                <a:gridCol w="800275"/>
                <a:gridCol w="800275"/>
                <a:gridCol w="800275"/>
              </a:tblGrid>
              <a:tr h="54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B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C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54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strike="noStrike" cap="none"/>
                        <a:t>A</a:t>
                      </a:r>
                      <a:endParaRPr sz="16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0.17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0.28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strike="noStrike" cap="none"/>
                        <a:t>B</a:t>
                      </a:r>
                      <a:endParaRPr sz="16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0.17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0.14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strike="noStrike" cap="none"/>
                        <a:t>C</a:t>
                      </a:r>
                      <a:endParaRPr sz="16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0.28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0.14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1863</Words>
  <Application>Microsoft Office PowerPoint</Application>
  <PresentationFormat>On-screen Show (16:9)</PresentationFormat>
  <Paragraphs>320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 Unsupervised Learning</vt:lpstr>
      <vt:lpstr>In this session...</vt:lpstr>
      <vt:lpstr>Hierarchical clustering</vt:lpstr>
      <vt:lpstr>Agglomerative clustering</vt:lpstr>
      <vt:lpstr>Agglomerative clustering - procedure</vt:lpstr>
      <vt:lpstr>Distance matrix</vt:lpstr>
      <vt:lpstr>PowerPoint Presentation</vt:lpstr>
      <vt:lpstr>PowerPoint Presentation</vt:lpstr>
      <vt:lpstr>PowerPoint Presentation</vt:lpstr>
      <vt:lpstr>Distance matrix</vt:lpstr>
      <vt:lpstr>Distance matrix</vt:lpstr>
      <vt:lpstr>Distance matrix</vt:lpstr>
      <vt:lpstr>Linkage methods</vt:lpstr>
      <vt:lpstr>Single linkage</vt:lpstr>
      <vt:lpstr>Single linkage</vt:lpstr>
      <vt:lpstr>Complete linkage </vt:lpstr>
      <vt:lpstr>Complete linkage </vt:lpstr>
      <vt:lpstr>Average linkage </vt:lpstr>
      <vt:lpstr>Average linkage </vt:lpstr>
      <vt:lpstr>Centroid linkage </vt:lpstr>
      <vt:lpstr>Centroid linkage </vt:lpstr>
      <vt:lpstr>PowerPoint Presentation</vt:lpstr>
      <vt:lpstr>Dendrogram</vt:lpstr>
      <vt:lpstr>Dendrogram</vt:lpstr>
      <vt:lpstr>Dendrogram</vt:lpstr>
      <vt:lpstr>Cutting the dendrogram</vt:lpstr>
      <vt:lpstr>Dendrogram</vt:lpstr>
      <vt:lpstr>Cophenetic correlation coefficient</vt:lpstr>
      <vt:lpstr>Summary</vt:lpstr>
      <vt:lpstr>PowerPoint Presentation</vt:lpstr>
      <vt:lpstr>Case Study</vt:lpstr>
      <vt:lpstr>Case study: group the data 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WINDOWS</dc:creator>
  <cp:lastModifiedBy>WINDOWS</cp:lastModifiedBy>
  <cp:revision>9</cp:revision>
  <dcterms:modified xsi:type="dcterms:W3CDTF">2023-11-01T11:31:17Z</dcterms:modified>
</cp:coreProperties>
</file>