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86" r:id="rId23"/>
    <p:sldId id="287" r:id="rId24"/>
    <p:sldId id="288" r:id="rId25"/>
    <p:sldId id="280" r:id="rId26"/>
    <p:sldId id="277" r:id="rId27"/>
    <p:sldId id="289" r:id="rId28"/>
    <p:sldId id="290" r:id="rId29"/>
    <p:sldId id="291" r:id="rId30"/>
    <p:sldId id="292" r:id="rId31"/>
    <p:sldId id="293" r:id="rId32"/>
    <p:sldId id="294" r:id="rId33"/>
    <p:sldId id="295" r:id="rId34"/>
    <p:sldId id="296" r:id="rId35"/>
    <p:sldId id="298" r:id="rId36"/>
    <p:sldId id="299" r:id="rId37"/>
    <p:sldId id="300" r:id="rId38"/>
    <p:sldId id="301" r:id="rId39"/>
    <p:sldId id="302" r:id="rId40"/>
    <p:sldId id="303" r:id="rId41"/>
    <p:sldId id="304" r:id="rId42"/>
    <p:sldId id="305" r:id="rId43"/>
    <p:sldId id="306" r:id="rId44"/>
    <p:sldId id="297" r:id="rId45"/>
    <p:sldId id="307" r:id="rId46"/>
    <p:sldId id="311" r:id="rId47"/>
    <p:sldId id="312" r:id="rId48"/>
    <p:sldId id="313" r:id="rId49"/>
    <p:sldId id="367" r:id="rId50"/>
    <p:sldId id="314" r:id="rId51"/>
    <p:sldId id="316" r:id="rId52"/>
    <p:sldId id="317" r:id="rId53"/>
    <p:sldId id="318" r:id="rId54"/>
    <p:sldId id="319" r:id="rId55"/>
    <p:sldId id="320" r:id="rId56"/>
    <p:sldId id="324" r:id="rId57"/>
    <p:sldId id="325" r:id="rId58"/>
    <p:sldId id="326" r:id="rId59"/>
    <p:sldId id="327" r:id="rId60"/>
    <p:sldId id="328" r:id="rId61"/>
    <p:sldId id="329" r:id="rId62"/>
    <p:sldId id="330" r:id="rId63"/>
    <p:sldId id="331" r:id="rId64"/>
    <p:sldId id="343" r:id="rId65"/>
    <p:sldId id="346" r:id="rId66"/>
    <p:sldId id="354" r:id="rId67"/>
    <p:sldId id="355" r:id="rId68"/>
    <p:sldId id="315" r:id="rId69"/>
    <p:sldId id="362" r:id="rId70"/>
    <p:sldId id="310" r:id="rId71"/>
    <p:sldId id="363" r:id="rId72"/>
    <p:sldId id="364" r:id="rId73"/>
    <p:sldId id="365" r:id="rId74"/>
    <p:sldId id="36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B6609-0DD6-46A9-BBFE-294D022FF90C}"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0969F-F649-4B55-BD08-B278EA43471F}" type="slidenum">
              <a:rPr lang="en-US" smtClean="0"/>
              <a:t>‹#›</a:t>
            </a:fld>
            <a:endParaRPr lang="en-US"/>
          </a:p>
        </p:txBody>
      </p:sp>
    </p:spTree>
    <p:extLst>
      <p:ext uri="{BB962C8B-B14F-4D97-AF65-F5344CB8AC3E}">
        <p14:creationId xmlns:p14="http://schemas.microsoft.com/office/powerpoint/2010/main" val="106360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08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185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48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175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51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59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030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061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906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513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6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2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254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32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793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512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84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164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p:nvPr/>
        </p:nvSpPr>
        <p:spPr>
          <a:xfrm>
            <a:off x="3971925" y="8831262"/>
            <a:ext cx="3038475" cy="465137"/>
          </a:xfrm>
          <a:prstGeom prst="rect">
            <a:avLst/>
          </a:prstGeom>
          <a:noFill/>
          <a:ln>
            <a:noFill/>
          </a:ln>
        </p:spPr>
        <p:txBody>
          <a:bodyPr spcFirstLastPara="1" wrap="square" lIns="92825" tIns="46400" rIns="92825" bIns="464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64</a:t>
            </a:fld>
            <a:endParaRPr/>
          </a:p>
        </p:txBody>
      </p:sp>
      <p:sp>
        <p:nvSpPr>
          <p:cNvPr id="148" name="Google Shape;148;p2:notes"/>
          <p:cNvSpPr txBox="1">
            <a:spLocks noGrp="1"/>
          </p:cNvSpPr>
          <p:nvPr>
            <p:ph type="body" idx="1"/>
          </p:nvPr>
        </p:nvSpPr>
        <p:spPr>
          <a:xfrm>
            <a:off x="935037" y="4416425"/>
            <a:ext cx="5140325" cy="4181475"/>
          </a:xfrm>
          <a:prstGeom prst="rect">
            <a:avLst/>
          </a:prstGeom>
        </p:spPr>
        <p:txBody>
          <a:bodyPr spcFirstLastPara="1" wrap="square" lIns="92825" tIns="46400" rIns="92825" bIns="464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407988"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892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p:nvPr/>
        </p:nvSpPr>
        <p:spPr>
          <a:xfrm>
            <a:off x="3971925" y="8831262"/>
            <a:ext cx="3038475" cy="465137"/>
          </a:xfrm>
          <a:prstGeom prst="rect">
            <a:avLst/>
          </a:prstGeom>
          <a:noFill/>
          <a:ln>
            <a:noFill/>
          </a:ln>
        </p:spPr>
        <p:txBody>
          <a:bodyPr spcFirstLastPara="1" wrap="square" lIns="92825" tIns="46400" rIns="92825" bIns="464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65</a:t>
            </a:fld>
            <a:endParaRPr/>
          </a:p>
        </p:txBody>
      </p:sp>
      <p:sp>
        <p:nvSpPr>
          <p:cNvPr id="172" name="Google Shape;172;p5:notes"/>
          <p:cNvSpPr txBox="1">
            <a:spLocks noGrp="1"/>
          </p:cNvSpPr>
          <p:nvPr>
            <p:ph type="body" idx="1"/>
          </p:nvPr>
        </p:nvSpPr>
        <p:spPr>
          <a:xfrm>
            <a:off x="935037" y="4416425"/>
            <a:ext cx="5140325" cy="4181475"/>
          </a:xfrm>
          <a:prstGeom prst="rect">
            <a:avLst/>
          </a:prstGeom>
        </p:spPr>
        <p:txBody>
          <a:bodyPr spcFirstLastPara="1" wrap="square" lIns="92825" tIns="46400" rIns="92825" bIns="464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407988"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009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p:nvPr/>
        </p:nvSpPr>
        <p:spPr>
          <a:xfrm>
            <a:off x="3971925" y="8831262"/>
            <a:ext cx="3038475" cy="465137"/>
          </a:xfrm>
          <a:prstGeom prst="rect">
            <a:avLst/>
          </a:prstGeom>
          <a:noFill/>
          <a:ln>
            <a:noFill/>
          </a:ln>
        </p:spPr>
        <p:txBody>
          <a:bodyPr spcFirstLastPara="1" wrap="square" lIns="92825" tIns="46400" rIns="92825" bIns="464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66</a:t>
            </a:fld>
            <a:endParaRPr/>
          </a:p>
        </p:txBody>
      </p:sp>
      <p:sp>
        <p:nvSpPr>
          <p:cNvPr id="237" name="Google Shape;237;p13:notes"/>
          <p:cNvSpPr>
            <a:spLocks noGrp="1" noRot="1" noChangeAspect="1"/>
          </p:cNvSpPr>
          <p:nvPr>
            <p:ph type="sldImg" idx="2"/>
          </p:nvPr>
        </p:nvSpPr>
        <p:spPr>
          <a:xfrm>
            <a:off x="407988"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3:notes"/>
          <p:cNvSpPr txBox="1">
            <a:spLocks noGrp="1"/>
          </p:cNvSpPr>
          <p:nvPr>
            <p:ph type="body" idx="1"/>
          </p:nvPr>
        </p:nvSpPr>
        <p:spPr>
          <a:xfrm>
            <a:off x="935037" y="4416425"/>
            <a:ext cx="5140325" cy="4181475"/>
          </a:xfrm>
          <a:prstGeom prst="rect">
            <a:avLst/>
          </a:prstGeom>
          <a:noFill/>
          <a:ln>
            <a:noFill/>
          </a:ln>
        </p:spPr>
        <p:txBody>
          <a:bodyPr spcFirstLastPara="1" wrap="square" lIns="92825" tIns="46400" rIns="92825" bIns="464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084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p:nvPr/>
        </p:nvSpPr>
        <p:spPr>
          <a:xfrm>
            <a:off x="3971925" y="8831262"/>
            <a:ext cx="3038475" cy="465137"/>
          </a:xfrm>
          <a:prstGeom prst="rect">
            <a:avLst/>
          </a:prstGeom>
          <a:noFill/>
          <a:ln>
            <a:noFill/>
          </a:ln>
        </p:spPr>
        <p:txBody>
          <a:bodyPr spcFirstLastPara="1" wrap="square" lIns="92825" tIns="46400" rIns="92825" bIns="464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67</a:t>
            </a:fld>
            <a:endParaRPr/>
          </a:p>
        </p:txBody>
      </p:sp>
      <p:sp>
        <p:nvSpPr>
          <p:cNvPr id="245" name="Google Shape;245;p14:notes"/>
          <p:cNvSpPr>
            <a:spLocks noGrp="1" noRot="1" noChangeAspect="1"/>
          </p:cNvSpPr>
          <p:nvPr>
            <p:ph type="sldImg" idx="2"/>
          </p:nvPr>
        </p:nvSpPr>
        <p:spPr>
          <a:xfrm>
            <a:off x="407988"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4:notes"/>
          <p:cNvSpPr txBox="1">
            <a:spLocks noGrp="1"/>
          </p:cNvSpPr>
          <p:nvPr>
            <p:ph type="body" idx="1"/>
          </p:nvPr>
        </p:nvSpPr>
        <p:spPr>
          <a:xfrm>
            <a:off x="935037" y="4416425"/>
            <a:ext cx="5140325" cy="4181475"/>
          </a:xfrm>
          <a:prstGeom prst="rect">
            <a:avLst/>
          </a:prstGeom>
          <a:noFill/>
          <a:ln>
            <a:noFill/>
          </a:ln>
        </p:spPr>
        <p:txBody>
          <a:bodyPr spcFirstLastPara="1" wrap="square" lIns="92825" tIns="46400" rIns="92825" bIns="464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47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679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21:notes"/>
          <p:cNvSpPr txBox="1"/>
          <p:nvPr/>
        </p:nvSpPr>
        <p:spPr>
          <a:xfrm>
            <a:off x="3971925" y="8831262"/>
            <a:ext cx="3038475" cy="465137"/>
          </a:xfrm>
          <a:prstGeom prst="rect">
            <a:avLst/>
          </a:prstGeom>
          <a:noFill/>
          <a:ln>
            <a:noFill/>
          </a:ln>
        </p:spPr>
        <p:txBody>
          <a:bodyPr spcFirstLastPara="1" wrap="square" lIns="92825" tIns="46400" rIns="92825" bIns="464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69</a:t>
            </a:fld>
            <a:endParaRPr/>
          </a:p>
        </p:txBody>
      </p:sp>
      <p:sp>
        <p:nvSpPr>
          <p:cNvPr id="752" name="Google Shape;752;p21:notes"/>
          <p:cNvSpPr>
            <a:spLocks noGrp="1" noRot="1" noChangeAspect="1"/>
          </p:cNvSpPr>
          <p:nvPr>
            <p:ph type="sldImg" idx="2"/>
          </p:nvPr>
        </p:nvSpPr>
        <p:spPr>
          <a:xfrm>
            <a:off x="407988" y="698500"/>
            <a:ext cx="61944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3" name="Google Shape;753;p21:notes"/>
          <p:cNvSpPr txBox="1">
            <a:spLocks noGrp="1"/>
          </p:cNvSpPr>
          <p:nvPr>
            <p:ph type="body" idx="1"/>
          </p:nvPr>
        </p:nvSpPr>
        <p:spPr>
          <a:xfrm>
            <a:off x="935037" y="4416425"/>
            <a:ext cx="5140325" cy="4181475"/>
          </a:xfrm>
          <a:prstGeom prst="rect">
            <a:avLst/>
          </a:prstGeom>
          <a:noFill/>
          <a:ln>
            <a:noFill/>
          </a:ln>
        </p:spPr>
        <p:txBody>
          <a:bodyPr spcFirstLastPara="1" wrap="square" lIns="92825" tIns="46400" rIns="92825" bIns="464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51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760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11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103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91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08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98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E08E-D2C2-46AF-8107-871AAC162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81BADF-E245-4028-A63E-7C0B64032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0FE649-5994-4B7B-A4DA-29AFCF4A7E51}"/>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1C36317C-5C4D-434E-84C8-4402D87F7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3F900-C559-464C-BA5A-830A848BB079}"/>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217801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9FAD-70CA-48A4-84E8-761CC9D607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C2455-5E36-41D4-812C-DC5D65561C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DD13F-9627-4EE9-940E-458287E6A3F1}"/>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3B6A6DB3-AF5F-469D-9AE1-F940A9DDA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57EE-848C-49E2-BD1D-D9B0B429ADB8}"/>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51214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618B8-3A9B-4A7B-9F67-55CE85527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6F43A7-6971-4BB2-B5C9-4A06C4C55A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8566C-961A-49F6-BE00-318DAA97838A}"/>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501FE20D-31BB-4CA3-80A2-6EA78ADDB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5A530E-5735-4745-BE83-7639DF3B8B24}"/>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355086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5D6D-F611-4EAF-8F37-0282FDC4F1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B7D48-0E53-465A-804D-8CFDC5B16B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D6E0A-F7A1-4262-BE0A-C0BD8D830E56}"/>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D4DD1A23-7501-452A-87AF-8F35B9EB5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DE80A-FB39-4FDB-BD56-E265B262CA7B}"/>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305181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F517-98FF-4B23-AEBE-BF874DB00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A24AA9-16A7-4F31-B1A7-0C1D5EB1E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EB1AFE-E86A-4E95-B47D-3032BBED57C5}"/>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ECEF1F6D-D6C8-4871-96EB-A99848BD4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3B5E2-1D65-49A5-934C-925AE7915AC9}"/>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359846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10F2-6B52-4B68-BB96-82AE8F07A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CAD32-03F2-4336-9710-1BE1EEF42F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709204-D3AA-4951-9858-0A8E96A88D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ADD7E3-4B75-499B-BD5F-0AD59E3A9785}"/>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6" name="Footer Placeholder 5">
            <a:extLst>
              <a:ext uri="{FF2B5EF4-FFF2-40B4-BE49-F238E27FC236}">
                <a16:creationId xmlns:a16="http://schemas.microsoft.com/office/drawing/2014/main" id="{D0FCE0A4-CD5E-4A36-8950-094EE657B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1C7E6-37D1-429B-A087-6FF317177236}"/>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6932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693C-44E3-4D31-B3AC-660EFD5BFE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99336-F470-4DA9-B34A-F27EE2F07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B0385F-BF93-46ED-9490-A156D8F122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2784DE-1C3E-483B-8BF0-657535AE2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6CF77C-64F2-4AFF-9E1F-4837D8B800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0A0BC0-ABC7-4304-924A-15AFFCB31F24}"/>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8" name="Footer Placeholder 7">
            <a:extLst>
              <a:ext uri="{FF2B5EF4-FFF2-40B4-BE49-F238E27FC236}">
                <a16:creationId xmlns:a16="http://schemas.microsoft.com/office/drawing/2014/main" id="{351CF1EB-117D-4F30-9272-4E09443E2E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CE8A86-E595-47AE-A317-A196EBAE4174}"/>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421858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9447-DEC6-4CBB-B12B-2C5A8CCE18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FEC8F9-BE64-443B-8764-6836FBDAD063}"/>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4" name="Footer Placeholder 3">
            <a:extLst>
              <a:ext uri="{FF2B5EF4-FFF2-40B4-BE49-F238E27FC236}">
                <a16:creationId xmlns:a16="http://schemas.microsoft.com/office/drawing/2014/main" id="{CAD1640A-BE33-48CB-9347-698FDC7A25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D35B9E-EDAB-4B4D-B07B-5D2431AD6330}"/>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84526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2DFD1-1C09-4176-81FA-6549402758AC}"/>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3" name="Footer Placeholder 2">
            <a:extLst>
              <a:ext uri="{FF2B5EF4-FFF2-40B4-BE49-F238E27FC236}">
                <a16:creationId xmlns:a16="http://schemas.microsoft.com/office/drawing/2014/main" id="{1D560D9A-5925-4A4D-9EF9-2FC3DC0BC0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E40F6F-EF4F-48E4-B299-B3003797E534}"/>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214501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C47F-D740-44F3-A633-5B29C0EC0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08ED1-2EEA-439D-B548-B43726863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3DA2B7-40FF-4E45-9B42-3348058CF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6A8E39-E17B-4719-B9E7-E0CEC9FAEF74}"/>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6" name="Footer Placeholder 5">
            <a:extLst>
              <a:ext uri="{FF2B5EF4-FFF2-40B4-BE49-F238E27FC236}">
                <a16:creationId xmlns:a16="http://schemas.microsoft.com/office/drawing/2014/main" id="{8D3492BF-C7D3-4D97-8B68-3ADECB02B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FC69D-BBE0-410D-87B9-D11691411728}"/>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27840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E137-5E1B-4545-941C-B61DFC634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257DB8-8AC0-4231-B23A-E3F5E731F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B2E9AF-2559-40D0-9D7C-D14C6B60E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E475C1-529A-45E6-95CF-F19AEBC6D2E8}"/>
              </a:ext>
            </a:extLst>
          </p:cNvPr>
          <p:cNvSpPr>
            <a:spLocks noGrp="1"/>
          </p:cNvSpPr>
          <p:nvPr>
            <p:ph type="dt" sz="half" idx="10"/>
          </p:nvPr>
        </p:nvSpPr>
        <p:spPr/>
        <p:txBody>
          <a:bodyPr/>
          <a:lstStyle/>
          <a:p>
            <a:fld id="{F34FA298-A265-443B-A502-0D2818DEB46D}" type="datetimeFigureOut">
              <a:rPr lang="en-IN" smtClean="0"/>
              <a:t>21-10-2023</a:t>
            </a:fld>
            <a:endParaRPr lang="en-IN"/>
          </a:p>
        </p:txBody>
      </p:sp>
      <p:sp>
        <p:nvSpPr>
          <p:cNvPr id="6" name="Footer Placeholder 5">
            <a:extLst>
              <a:ext uri="{FF2B5EF4-FFF2-40B4-BE49-F238E27FC236}">
                <a16:creationId xmlns:a16="http://schemas.microsoft.com/office/drawing/2014/main" id="{44979053-281F-4523-A974-BD98EC1DD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A2D56-23B8-4922-AB1E-347B3F2C42C5}"/>
              </a:ext>
            </a:extLst>
          </p:cNvPr>
          <p:cNvSpPr>
            <a:spLocks noGrp="1"/>
          </p:cNvSpPr>
          <p:nvPr>
            <p:ph type="sldNum" sz="quarter" idx="12"/>
          </p:nvPr>
        </p:nvSpPr>
        <p:spPr/>
        <p:txBody>
          <a:bodyPr/>
          <a:lstStyle/>
          <a:p>
            <a:fld id="{EDFA6328-0C53-4490-837C-03024D57859E}" type="slidenum">
              <a:rPr lang="en-IN" smtClean="0"/>
              <a:t>‹#›</a:t>
            </a:fld>
            <a:endParaRPr lang="en-IN"/>
          </a:p>
        </p:txBody>
      </p:sp>
    </p:spTree>
    <p:extLst>
      <p:ext uri="{BB962C8B-B14F-4D97-AF65-F5344CB8AC3E}">
        <p14:creationId xmlns:p14="http://schemas.microsoft.com/office/powerpoint/2010/main" val="49447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BAD8-5F36-452D-9519-D6FACE28A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F4D6E8-8D57-4151-BE9B-2F587BE46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BC4D8-FF2D-4DA6-BE7E-49E37DE1E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FA298-A265-443B-A502-0D2818DEB46D}" type="datetimeFigureOut">
              <a:rPr lang="en-IN" smtClean="0"/>
              <a:t>21-10-2023</a:t>
            </a:fld>
            <a:endParaRPr lang="en-IN"/>
          </a:p>
        </p:txBody>
      </p:sp>
      <p:sp>
        <p:nvSpPr>
          <p:cNvPr id="5" name="Footer Placeholder 4">
            <a:extLst>
              <a:ext uri="{FF2B5EF4-FFF2-40B4-BE49-F238E27FC236}">
                <a16:creationId xmlns:a16="http://schemas.microsoft.com/office/drawing/2014/main" id="{265C0F8F-2131-450B-B814-3B0D7A16A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E6BB1A-E405-4EA3-B9D0-245142EE8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A6328-0C53-4490-837C-03024D57859E}" type="slidenum">
              <a:rPr lang="en-IN" smtClean="0"/>
              <a:t>‹#›</a:t>
            </a:fld>
            <a:endParaRPr lang="en-IN"/>
          </a:p>
        </p:txBody>
      </p:sp>
    </p:spTree>
    <p:extLst>
      <p:ext uri="{BB962C8B-B14F-4D97-AF65-F5344CB8AC3E}">
        <p14:creationId xmlns:p14="http://schemas.microsoft.com/office/powerpoint/2010/main" val="41375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7DFE-5974-4085-8C28-06A34372224F}"/>
              </a:ext>
            </a:extLst>
          </p:cNvPr>
          <p:cNvSpPr>
            <a:spLocks noGrp="1"/>
          </p:cNvSpPr>
          <p:nvPr>
            <p:ph type="ctrTitle"/>
          </p:nvPr>
        </p:nvSpPr>
        <p:spPr>
          <a:xfrm>
            <a:off x="1524000" y="780585"/>
            <a:ext cx="9144000" cy="959005"/>
          </a:xfrm>
        </p:spPr>
        <p:txBody>
          <a:bodyPr>
            <a:normAutofit/>
          </a:bodyPr>
          <a:lstStyle/>
          <a:p>
            <a:r>
              <a:rPr lang="en-IN" dirty="0" err="1"/>
              <a:t>DataMining</a:t>
            </a:r>
            <a:r>
              <a:rPr lang="en-IN" dirty="0"/>
              <a:t> </a:t>
            </a:r>
          </a:p>
        </p:txBody>
      </p:sp>
      <p:sp>
        <p:nvSpPr>
          <p:cNvPr id="3" name="Subtitle 2">
            <a:extLst>
              <a:ext uri="{FF2B5EF4-FFF2-40B4-BE49-F238E27FC236}">
                <a16:creationId xmlns:a16="http://schemas.microsoft.com/office/drawing/2014/main" id="{5280E8D4-1F77-49C8-A3FB-1930E0F2912E}"/>
              </a:ext>
            </a:extLst>
          </p:cNvPr>
          <p:cNvSpPr>
            <a:spLocks noGrp="1"/>
          </p:cNvSpPr>
          <p:nvPr>
            <p:ph type="subTitle" idx="1"/>
          </p:nvPr>
        </p:nvSpPr>
        <p:spPr>
          <a:xfrm>
            <a:off x="1524000" y="1962615"/>
            <a:ext cx="9144000" cy="3295185"/>
          </a:xfrm>
        </p:spPr>
        <p:txBody>
          <a:bodyPr/>
          <a:lstStyle/>
          <a:p>
            <a:pPr algn="just"/>
            <a:r>
              <a:rPr lang="en-US" dirty="0"/>
              <a:t>Data mining is a process of extracting useful information or patterns from large datasets. It involves analyzing and discovering relationships, patterns, anomalies, and trends within the data. This process is commonly used in various fields such as business, finance, healthcare, marketing, and more</a:t>
            </a:r>
            <a:endParaRPr lang="en-IN" dirty="0"/>
          </a:p>
        </p:txBody>
      </p:sp>
    </p:spTree>
    <p:extLst>
      <p:ext uri="{BB962C8B-B14F-4D97-AF65-F5344CB8AC3E}">
        <p14:creationId xmlns:p14="http://schemas.microsoft.com/office/powerpoint/2010/main" val="3518477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C7B-D919-4CB0-B2B0-37729AAA00B6}"/>
              </a:ext>
            </a:extLst>
          </p:cNvPr>
          <p:cNvSpPr>
            <a:spLocks noGrp="1"/>
          </p:cNvSpPr>
          <p:nvPr>
            <p:ph type="title"/>
          </p:nvPr>
        </p:nvSpPr>
        <p:spPr/>
        <p:txBody>
          <a:bodyPr/>
          <a:lstStyle/>
          <a:p>
            <a:r>
              <a:rPr lang="en-US" dirty="0"/>
              <a:t>Data mining task primitives</a:t>
            </a:r>
            <a:endParaRPr lang="en-IN" dirty="0"/>
          </a:p>
        </p:txBody>
      </p:sp>
      <p:sp>
        <p:nvSpPr>
          <p:cNvPr id="3" name="Content Placeholder 2">
            <a:extLst>
              <a:ext uri="{FF2B5EF4-FFF2-40B4-BE49-F238E27FC236}">
                <a16:creationId xmlns:a16="http://schemas.microsoft.com/office/drawing/2014/main" id="{0D52F26B-6F58-4E27-8580-C8633DF63889}"/>
              </a:ext>
            </a:extLst>
          </p:cNvPr>
          <p:cNvSpPr>
            <a:spLocks noGrp="1"/>
          </p:cNvSpPr>
          <p:nvPr>
            <p:ph idx="1"/>
          </p:nvPr>
        </p:nvSpPr>
        <p:spPr/>
        <p:txBody>
          <a:bodyPr>
            <a:normAutofit fontScale="70000" lnSpcReduction="20000"/>
          </a:bodyPr>
          <a:lstStyle/>
          <a:p>
            <a:r>
              <a:rPr lang="en-US" dirty="0"/>
              <a:t>Data mining task primitives refer to the fundamental operations or tasks that are commonly performed in the process of extracting useful information from data. These primitives serve as building blocks for more complex data mining operations. There are typically four main data mining task primitives:</a:t>
            </a:r>
          </a:p>
          <a:p>
            <a:pPr marL="0" indent="0">
              <a:buNone/>
            </a:pPr>
            <a:r>
              <a:rPr lang="en-US" b="1" dirty="0"/>
              <a:t>Descriptive Data Mining</a:t>
            </a:r>
            <a:r>
              <a:rPr lang="en-US" dirty="0"/>
              <a:t>:</a:t>
            </a:r>
          </a:p>
          <a:p>
            <a:pPr marL="457200" lvl="1" indent="0">
              <a:buNone/>
            </a:pPr>
            <a:r>
              <a:rPr lang="en-US" b="1" dirty="0"/>
              <a:t>Concept Description</a:t>
            </a:r>
            <a:r>
              <a:rPr lang="en-US" dirty="0"/>
              <a:t>: This task involves summarizing and characterizing the general properties or characteristics of a dataset. It aims to provide an overview of the data's distribution, trends, and key features. For example, generating summary statistics or visualizations.</a:t>
            </a:r>
          </a:p>
          <a:p>
            <a:pPr marL="457200" lvl="1" indent="0">
              <a:buNone/>
            </a:pPr>
            <a:r>
              <a:rPr lang="en-US" b="1" dirty="0"/>
              <a:t>Data Visualization</a:t>
            </a:r>
            <a:r>
              <a:rPr lang="en-US" dirty="0"/>
              <a:t>: This task focuses on representing data graphically to facilitate understanding and interpretation. It helps in identifying patterns, trends, and outliers in the data.</a:t>
            </a:r>
          </a:p>
          <a:p>
            <a:pPr marL="0" indent="0">
              <a:buNone/>
            </a:pPr>
            <a:r>
              <a:rPr lang="en-US" b="1" dirty="0"/>
              <a:t>Predictive Data Mining</a:t>
            </a:r>
            <a:r>
              <a:rPr lang="en-US" dirty="0"/>
              <a:t>:</a:t>
            </a:r>
          </a:p>
          <a:p>
            <a:pPr marL="457200" lvl="1" indent="0">
              <a:buNone/>
            </a:pPr>
            <a:r>
              <a:rPr lang="en-US" b="1" dirty="0"/>
              <a:t>Classification</a:t>
            </a:r>
            <a:r>
              <a:rPr lang="en-US" dirty="0"/>
              <a:t>: Classification involves assigning predefined categories or labels to new, unseen data points based on the patterns learned from a labeled training dataset. It is used for tasks like spam filtering, sentiment analysis, and medical diagnosis.</a:t>
            </a:r>
          </a:p>
          <a:p>
            <a:pPr marL="457200" lvl="1" indent="0">
              <a:buNone/>
            </a:pPr>
            <a:r>
              <a:rPr lang="en-US" b="1" dirty="0"/>
              <a:t>Regression</a:t>
            </a:r>
            <a:r>
              <a:rPr lang="en-US" dirty="0"/>
              <a:t>: Regression predicts a numerical value or a continuous variable based on the relationships learned from the training data. It is used for tasks like sales forecasting, price prediction, and demand estimation.</a:t>
            </a:r>
          </a:p>
          <a:p>
            <a:pPr marL="0" indent="0">
              <a:buNone/>
            </a:pPr>
            <a:r>
              <a:rPr lang="en-US" dirty="0"/>
              <a:t/>
            </a:r>
            <a:br>
              <a:rPr lang="en-US" dirty="0"/>
            </a:br>
            <a:endParaRPr lang="en-IN" dirty="0"/>
          </a:p>
        </p:txBody>
      </p:sp>
    </p:spTree>
    <p:extLst>
      <p:ext uri="{BB962C8B-B14F-4D97-AF65-F5344CB8AC3E}">
        <p14:creationId xmlns:p14="http://schemas.microsoft.com/office/powerpoint/2010/main" val="416732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AC2B-6C7C-4B0C-900B-B1DBD973B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013A43-E267-4824-8F43-739A91DA6880}"/>
              </a:ext>
            </a:extLst>
          </p:cNvPr>
          <p:cNvSpPr>
            <a:spLocks noGrp="1"/>
          </p:cNvSpPr>
          <p:nvPr>
            <p:ph idx="1"/>
          </p:nvPr>
        </p:nvSpPr>
        <p:spPr/>
        <p:txBody>
          <a:bodyPr/>
          <a:lstStyle/>
          <a:p>
            <a:pPr marL="0" indent="0">
              <a:buNone/>
            </a:pPr>
            <a:r>
              <a:rPr lang="en-US" b="1" dirty="0"/>
              <a:t>Clustering</a:t>
            </a:r>
            <a:r>
              <a:rPr lang="en-US" dirty="0"/>
              <a:t>:</a:t>
            </a:r>
          </a:p>
          <a:p>
            <a:pPr marL="457200" lvl="1" indent="0">
              <a:buNone/>
            </a:pPr>
            <a:r>
              <a:rPr lang="en-US" b="1" dirty="0"/>
              <a:t>Clustering or Cluster Analysis</a:t>
            </a:r>
            <a:r>
              <a:rPr lang="en-US" dirty="0"/>
              <a:t>: Clustering groups similar data points together based on their features or characteristics. It is an unsupervised learning task, meaning that the algorithm does not use predefined labels. Clustering is used for tasks like customer segmentation, anomaly detection, and image segmentation.</a:t>
            </a:r>
          </a:p>
          <a:p>
            <a:pPr marL="0" indent="0">
              <a:buNone/>
            </a:pPr>
            <a:r>
              <a:rPr lang="en-US" b="1" dirty="0"/>
              <a:t>Association Rule Discovery</a:t>
            </a:r>
            <a:r>
              <a:rPr lang="en-US" dirty="0"/>
              <a:t>:</a:t>
            </a:r>
          </a:p>
          <a:p>
            <a:pPr marL="457200" lvl="1" indent="0">
              <a:buNone/>
            </a:pPr>
            <a:r>
              <a:rPr lang="en-US" b="1" dirty="0"/>
              <a:t>Association Rules</a:t>
            </a:r>
            <a:r>
              <a:rPr lang="en-US" dirty="0"/>
              <a:t>: This task involves discovering interesting relationships or associations between different attributes or items in a dataset. It is commonly used in market basket analysis, where the goal is to find patterns in consumer behavior, such as which items are frequently purchased together.</a:t>
            </a:r>
            <a:endParaRPr lang="en-IN" dirty="0"/>
          </a:p>
        </p:txBody>
      </p:sp>
    </p:spTree>
    <p:extLst>
      <p:ext uri="{BB962C8B-B14F-4D97-AF65-F5344CB8AC3E}">
        <p14:creationId xmlns:p14="http://schemas.microsoft.com/office/powerpoint/2010/main" val="189830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232D-FA65-4BA6-8E79-98B21F857A13}"/>
              </a:ext>
            </a:extLst>
          </p:cNvPr>
          <p:cNvSpPr>
            <a:spLocks noGrp="1"/>
          </p:cNvSpPr>
          <p:nvPr>
            <p:ph type="title"/>
          </p:nvPr>
        </p:nvSpPr>
        <p:spPr/>
        <p:txBody>
          <a:bodyPr>
            <a:normAutofit/>
          </a:bodyPr>
          <a:lstStyle/>
          <a:p>
            <a:r>
              <a:rPr lang="en-US" dirty="0"/>
              <a:t>The data mining primitives specify the following, </a:t>
            </a:r>
            <a:endParaRPr lang="en-IN" dirty="0"/>
          </a:p>
        </p:txBody>
      </p:sp>
      <p:sp>
        <p:nvSpPr>
          <p:cNvPr id="3" name="Content Placeholder 2">
            <a:extLst>
              <a:ext uri="{FF2B5EF4-FFF2-40B4-BE49-F238E27FC236}">
                <a16:creationId xmlns:a16="http://schemas.microsoft.com/office/drawing/2014/main" id="{B6297B1F-6A32-4154-A959-221D2A6847EE}"/>
              </a:ext>
            </a:extLst>
          </p:cNvPr>
          <p:cNvSpPr>
            <a:spLocks noGrp="1"/>
          </p:cNvSpPr>
          <p:nvPr>
            <p:ph idx="1"/>
          </p:nvPr>
        </p:nvSpPr>
        <p:spPr/>
        <p:txBody>
          <a:bodyPr>
            <a:normAutofit lnSpcReduction="10000"/>
          </a:bodyPr>
          <a:lstStyle/>
          <a:p>
            <a:pPr marL="0" indent="0">
              <a:buNone/>
            </a:pPr>
            <a:r>
              <a:rPr lang="en-US" dirty="0"/>
              <a:t>1. Set of task-relevant data to be mined. (Data)</a:t>
            </a:r>
            <a:endParaRPr lang="en-US" b="0" dirty="0">
              <a:effectLst/>
            </a:endParaRPr>
          </a:p>
          <a:p>
            <a:pPr marL="0" indent="0">
              <a:buNone/>
            </a:pPr>
            <a:r>
              <a:rPr lang="en-US" dirty="0"/>
              <a:t>2. Kind of knowledge to be mined. (</a:t>
            </a:r>
            <a:r>
              <a:rPr lang="en-US" dirty="0" smtClean="0"/>
              <a:t>Knowledge or problem)</a:t>
            </a:r>
            <a:endParaRPr lang="en-US" b="0" dirty="0">
              <a:effectLst/>
            </a:endParaRPr>
          </a:p>
          <a:p>
            <a:pPr marL="0" indent="0">
              <a:buNone/>
            </a:pPr>
            <a:r>
              <a:rPr lang="en-US" dirty="0"/>
              <a:t>3. Background knowledge to be used in the discovery process. (</a:t>
            </a:r>
            <a:r>
              <a:rPr lang="en-US" dirty="0" smtClean="0"/>
              <a:t>Basic needs)</a:t>
            </a:r>
            <a:endParaRPr lang="en-US" b="0" dirty="0">
              <a:effectLst/>
            </a:endParaRPr>
          </a:p>
          <a:p>
            <a:pPr marL="0" indent="0">
              <a:buNone/>
            </a:pPr>
            <a:r>
              <a:rPr lang="en-US" dirty="0"/>
              <a:t>4. </a:t>
            </a:r>
            <a:r>
              <a:rPr lang="en-US" dirty="0" smtClean="0"/>
              <a:t>Techniques and Interestingness </a:t>
            </a:r>
            <a:r>
              <a:rPr lang="en-US" dirty="0"/>
              <a:t>measures and thresholds for pattern evaluation. (Metric)</a:t>
            </a:r>
            <a:endParaRPr lang="en-US" b="0" dirty="0">
              <a:effectLst/>
            </a:endParaRPr>
          </a:p>
          <a:p>
            <a:pPr marL="0" indent="0">
              <a:buNone/>
            </a:pPr>
            <a:r>
              <a:rPr lang="en-US" dirty="0"/>
              <a:t>5. Representation for visualizing the discovered patterns. (Representation)</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308309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7F6E-B6F6-4DCC-BE0F-906315F40193}"/>
              </a:ext>
            </a:extLst>
          </p:cNvPr>
          <p:cNvSpPr>
            <a:spLocks noGrp="1"/>
          </p:cNvSpPr>
          <p:nvPr>
            <p:ph type="title"/>
          </p:nvPr>
        </p:nvSpPr>
        <p:spPr/>
        <p:txBody>
          <a:bodyPr/>
          <a:lstStyle/>
          <a:p>
            <a:r>
              <a:rPr lang="en-US" b="1" u="sng" dirty="0"/>
              <a:t>Data Preprocessing</a:t>
            </a:r>
            <a:r>
              <a:rPr lang="en-US" b="1" dirty="0"/>
              <a:t> </a:t>
            </a:r>
            <a:endParaRPr lang="en-IN" dirty="0"/>
          </a:p>
        </p:txBody>
      </p:sp>
      <p:sp>
        <p:nvSpPr>
          <p:cNvPr id="3" name="Content Placeholder 2">
            <a:extLst>
              <a:ext uri="{FF2B5EF4-FFF2-40B4-BE49-F238E27FC236}">
                <a16:creationId xmlns:a16="http://schemas.microsoft.com/office/drawing/2014/main" id="{8883DC1B-6711-4372-B64C-441AA70B9A7F}"/>
              </a:ext>
            </a:extLst>
          </p:cNvPr>
          <p:cNvSpPr>
            <a:spLocks noGrp="1"/>
          </p:cNvSpPr>
          <p:nvPr>
            <p:ph idx="1"/>
          </p:nvPr>
        </p:nvSpPr>
        <p:spPr/>
        <p:txBody>
          <a:bodyPr/>
          <a:lstStyle/>
          <a:p>
            <a:r>
              <a:rPr lang="en-US" dirty="0"/>
              <a:t>Data preprocessing is the process of transforming raw data into an understandable format. It  is also an important step in data mining as we cannot work with raw data. The quality of the data  should be checked before applying machine learning or data mining algorithms. The data  preprocessing phase is perhaps the most crucial one in the data mining process.</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391524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B0F4-1AEA-4668-A0CA-92D8BE9878C7}"/>
              </a:ext>
            </a:extLst>
          </p:cNvPr>
          <p:cNvSpPr>
            <a:spLocks noGrp="1"/>
          </p:cNvSpPr>
          <p:nvPr>
            <p:ph type="title"/>
          </p:nvPr>
        </p:nvSpPr>
        <p:spPr/>
        <p:txBody>
          <a:bodyPr>
            <a:normAutofit/>
          </a:bodyPr>
          <a:lstStyle/>
          <a:p>
            <a:r>
              <a:rPr lang="en-US" b="1" dirty="0"/>
              <a:t>Steps Involved in Data Preprocessing: </a:t>
            </a:r>
            <a:endParaRPr lang="en-IN" dirty="0"/>
          </a:p>
        </p:txBody>
      </p:sp>
      <p:sp>
        <p:nvSpPr>
          <p:cNvPr id="3" name="Content Placeholder 2">
            <a:extLst>
              <a:ext uri="{FF2B5EF4-FFF2-40B4-BE49-F238E27FC236}">
                <a16:creationId xmlns:a16="http://schemas.microsoft.com/office/drawing/2014/main" id="{C8867DF1-6BAA-4685-B73F-566551C4E12C}"/>
              </a:ext>
            </a:extLst>
          </p:cNvPr>
          <p:cNvSpPr>
            <a:spLocks noGrp="1"/>
          </p:cNvSpPr>
          <p:nvPr>
            <p:ph idx="1"/>
          </p:nvPr>
        </p:nvSpPr>
        <p:spPr/>
        <p:txBody>
          <a:bodyPr>
            <a:normAutofit fontScale="70000" lnSpcReduction="20000"/>
          </a:bodyPr>
          <a:lstStyle/>
          <a:p>
            <a:pPr marL="0" indent="0">
              <a:buNone/>
            </a:pPr>
            <a:r>
              <a:rPr lang="en-US" b="1" dirty="0"/>
              <a:t> Data Cleaning: </a:t>
            </a:r>
            <a:r>
              <a:rPr lang="en-US" dirty="0"/>
              <a:t>The data can have many irrelevant and missing parts. To handle this part, data  cleaning is done. It involves handling of missing data, noisy data etc.  </a:t>
            </a:r>
            <a:endParaRPr lang="en-US" b="0" dirty="0">
              <a:effectLst/>
            </a:endParaRPr>
          </a:p>
          <a:p>
            <a:pPr marL="0" indent="0">
              <a:buNone/>
            </a:pPr>
            <a:r>
              <a:rPr lang="en-US" b="1" dirty="0"/>
              <a:t> a) Missing Data: </a:t>
            </a:r>
            <a:r>
              <a:rPr lang="en-US" dirty="0"/>
              <a:t>This situation arises when some data is missing in the data. It can be  handled in various ways. Some of them are: </a:t>
            </a:r>
            <a:endParaRPr lang="en-US" b="0" dirty="0">
              <a:effectLst/>
            </a:endParaRPr>
          </a:p>
          <a:p>
            <a:pPr marL="457200" lvl="1" indent="0">
              <a:buNone/>
            </a:pPr>
            <a:r>
              <a:rPr lang="en-US" dirty="0"/>
              <a:t>1. </a:t>
            </a:r>
            <a:r>
              <a:rPr lang="en-US" b="1" dirty="0"/>
              <a:t>Ignore the tuples: </a:t>
            </a:r>
            <a:r>
              <a:rPr lang="en-US" dirty="0"/>
              <a:t>This approach is suitable only when the dataset we have is  quite large and multiple values are missing within a tuple. </a:t>
            </a:r>
            <a:endParaRPr lang="en-US" b="0" dirty="0">
              <a:effectLst/>
            </a:endParaRPr>
          </a:p>
          <a:p>
            <a:pPr marL="457200" lvl="1" indent="0">
              <a:buNone/>
            </a:pPr>
            <a:r>
              <a:rPr lang="en-US" dirty="0"/>
              <a:t>2. </a:t>
            </a:r>
            <a:r>
              <a:rPr lang="en-US" b="1" dirty="0"/>
              <a:t>Fill the Missing values: </a:t>
            </a:r>
            <a:r>
              <a:rPr lang="en-US" dirty="0"/>
              <a:t>There are various ways to do this task. You can choose  to fill the missing values manually, by attribute mean or the most probable value. </a:t>
            </a:r>
            <a:endParaRPr lang="en-US" b="0" dirty="0">
              <a:effectLst/>
            </a:endParaRPr>
          </a:p>
          <a:p>
            <a:pPr marL="0" indent="0">
              <a:buNone/>
            </a:pPr>
            <a:r>
              <a:rPr lang="en-US" b="1" dirty="0"/>
              <a:t>b) Noisy Data: </a:t>
            </a:r>
            <a:r>
              <a:rPr lang="en-US" dirty="0"/>
              <a:t>Noisy data is a meaningless data that can’t be interpreted by </a:t>
            </a:r>
            <a:r>
              <a:rPr lang="en-US" dirty="0" err="1"/>
              <a:t>machines.It</a:t>
            </a:r>
            <a:r>
              <a:rPr lang="en-US" dirty="0"/>
              <a:t>  can be generated due to faulty data collection, data entry errors etc. It can be handled in  following ways : </a:t>
            </a:r>
            <a:endParaRPr lang="en-US" b="0" dirty="0">
              <a:effectLst/>
            </a:endParaRPr>
          </a:p>
          <a:p>
            <a:pPr marL="457200" lvl="1" indent="0">
              <a:buNone/>
            </a:pPr>
            <a:r>
              <a:rPr lang="en-US" dirty="0"/>
              <a:t>• </a:t>
            </a:r>
            <a:r>
              <a:rPr lang="en-US" b="1" dirty="0"/>
              <a:t>Binning Method: </a:t>
            </a:r>
            <a:r>
              <a:rPr lang="en-US" dirty="0"/>
              <a:t>This method works on sorted data in order to smooth it. The  whole data is divided into segments of equal size and then various methods are  performed to complete the task. Each segmented is handled separately. One can  replace all data in a segment by its mean or boundary values can be used to complete the task.</a:t>
            </a:r>
          </a:p>
          <a:p>
            <a:pPr marL="457200" lvl="1" indent="0">
              <a:buNone/>
            </a:pPr>
            <a:r>
              <a:rPr lang="en-US" b="1" dirty="0"/>
              <a:t>Regression: </a:t>
            </a:r>
            <a:r>
              <a:rPr lang="en-US" dirty="0"/>
              <a:t>Here data can be made smooth by fitting it to a regression  </a:t>
            </a:r>
            <a:r>
              <a:rPr lang="en-US" dirty="0" err="1"/>
              <a:t>function.The</a:t>
            </a:r>
            <a:r>
              <a:rPr lang="en-US" dirty="0"/>
              <a:t> regression used may be linear (having one independent variable) or  multiple (having multiple independent variables). </a:t>
            </a:r>
            <a:endParaRPr lang="en-US" b="0" dirty="0">
              <a:effectLst/>
            </a:endParaRPr>
          </a:p>
          <a:p>
            <a:pPr marL="457200" lvl="1" indent="0">
              <a:buNone/>
            </a:pPr>
            <a:r>
              <a:rPr lang="en-US" dirty="0"/>
              <a:t>• </a:t>
            </a:r>
            <a:r>
              <a:rPr lang="en-US" b="1" dirty="0"/>
              <a:t>Clustering: </a:t>
            </a:r>
            <a:r>
              <a:rPr lang="en-US" dirty="0"/>
              <a:t>This approach groups the similar data in a cluster. The outliers may  be undetected, or it will fall outside the clusters. </a:t>
            </a:r>
            <a:endParaRPr lang="en-US" b="0" dirty="0">
              <a:effectLst/>
            </a:endParaRPr>
          </a:p>
          <a:p>
            <a:pPr marL="457200" lvl="1" indent="0">
              <a:buNone/>
            </a:pPr>
            <a:endParaRPr lang="en-US" b="0" dirty="0">
              <a:effectLst/>
            </a:endParaRPr>
          </a:p>
        </p:txBody>
      </p:sp>
    </p:spTree>
    <p:extLst>
      <p:ext uri="{BB962C8B-B14F-4D97-AF65-F5344CB8AC3E}">
        <p14:creationId xmlns:p14="http://schemas.microsoft.com/office/powerpoint/2010/main" val="9061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229C-7D62-46A0-8430-7A5B84DCDC39}"/>
              </a:ext>
            </a:extLst>
          </p:cNvPr>
          <p:cNvSpPr>
            <a:spLocks noGrp="1"/>
          </p:cNvSpPr>
          <p:nvPr>
            <p:ph type="title"/>
          </p:nvPr>
        </p:nvSpPr>
        <p:spPr/>
        <p:txBody>
          <a:bodyPr/>
          <a:lstStyle/>
          <a:p>
            <a:r>
              <a:rPr lang="en-US" b="1" dirty="0"/>
              <a:t>Data Transformation</a:t>
            </a:r>
            <a:endParaRPr lang="en-IN" dirty="0"/>
          </a:p>
        </p:txBody>
      </p:sp>
      <p:sp>
        <p:nvSpPr>
          <p:cNvPr id="3" name="Content Placeholder 2">
            <a:extLst>
              <a:ext uri="{FF2B5EF4-FFF2-40B4-BE49-F238E27FC236}">
                <a16:creationId xmlns:a16="http://schemas.microsoft.com/office/drawing/2014/main" id="{BEE7A74E-A843-4615-B5F7-226D671CC7DB}"/>
              </a:ext>
            </a:extLst>
          </p:cNvPr>
          <p:cNvSpPr>
            <a:spLocks noGrp="1"/>
          </p:cNvSpPr>
          <p:nvPr>
            <p:ph idx="1"/>
          </p:nvPr>
        </p:nvSpPr>
        <p:spPr/>
        <p:txBody>
          <a:bodyPr>
            <a:normAutofit fontScale="92500" lnSpcReduction="20000"/>
          </a:bodyPr>
          <a:lstStyle/>
          <a:p>
            <a:r>
              <a:rPr lang="en-US" b="1" dirty="0"/>
              <a:t>Data Transformation: </a:t>
            </a:r>
            <a:r>
              <a:rPr lang="en-US" dirty="0"/>
              <a:t>This step is taken in order to transform the data in appropriate forms  suitable for mining process. This involves following ways: </a:t>
            </a:r>
            <a:endParaRPr lang="en-US" b="0" dirty="0">
              <a:effectLst/>
            </a:endParaRPr>
          </a:p>
          <a:p>
            <a:pPr marL="0" indent="0">
              <a:buNone/>
            </a:pPr>
            <a:r>
              <a:rPr lang="en-US" dirty="0"/>
              <a:t>• </a:t>
            </a:r>
            <a:r>
              <a:rPr lang="en-US" b="1" dirty="0"/>
              <a:t>Normalization: </a:t>
            </a:r>
            <a:r>
              <a:rPr lang="en-US" dirty="0"/>
              <a:t>It is done in order to scale the data values in a specified range (-1.0 to  1.0 or 0.0 to 1.0) </a:t>
            </a:r>
            <a:endParaRPr lang="en-US" b="0" dirty="0">
              <a:effectLst/>
            </a:endParaRPr>
          </a:p>
          <a:p>
            <a:pPr marL="0" indent="0">
              <a:buNone/>
            </a:pPr>
            <a:r>
              <a:rPr lang="en-US" dirty="0"/>
              <a:t>• </a:t>
            </a:r>
            <a:r>
              <a:rPr lang="en-US" b="1" dirty="0"/>
              <a:t>Attribute Selection: </a:t>
            </a:r>
            <a:r>
              <a:rPr lang="en-US" dirty="0"/>
              <a:t>In this strategy, new attributes are constructed from the given set of  attributes to help the mining process. </a:t>
            </a:r>
            <a:endParaRPr lang="en-US" b="0" dirty="0">
              <a:effectLst/>
            </a:endParaRPr>
          </a:p>
          <a:p>
            <a:pPr marL="0" indent="0">
              <a:buNone/>
            </a:pPr>
            <a:r>
              <a:rPr lang="en-US" dirty="0"/>
              <a:t>• </a:t>
            </a:r>
            <a:r>
              <a:rPr lang="en-US" b="1" dirty="0"/>
              <a:t>Discretization: </a:t>
            </a:r>
            <a:r>
              <a:rPr lang="en-US" dirty="0"/>
              <a:t>This is done to replace the raw values of numeric attribute by interval  levels or conceptual levels. </a:t>
            </a:r>
            <a:endParaRPr lang="en-US" b="0" dirty="0">
              <a:effectLst/>
            </a:endParaRPr>
          </a:p>
          <a:p>
            <a:pPr marL="0" indent="0">
              <a:buNone/>
            </a:pPr>
            <a:r>
              <a:rPr lang="en-US" dirty="0"/>
              <a:t>• </a:t>
            </a:r>
            <a:r>
              <a:rPr lang="en-US" b="1" dirty="0"/>
              <a:t>Concept Hierarchy Generation: </a:t>
            </a:r>
            <a:r>
              <a:rPr lang="en-US" dirty="0"/>
              <a:t>Here attributes are converted from lower level to  higher level in hierarchy. For Example-The attribute “city” can be converted to  “country”</a:t>
            </a:r>
            <a:endParaRPr lang="en-IN" dirty="0"/>
          </a:p>
        </p:txBody>
      </p:sp>
    </p:spTree>
    <p:extLst>
      <p:ext uri="{BB962C8B-B14F-4D97-AF65-F5344CB8AC3E}">
        <p14:creationId xmlns:p14="http://schemas.microsoft.com/office/powerpoint/2010/main" val="232654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5175-0CD9-4FFF-B7B6-D1B84B05C54C}"/>
              </a:ext>
            </a:extLst>
          </p:cNvPr>
          <p:cNvSpPr>
            <a:spLocks noGrp="1"/>
          </p:cNvSpPr>
          <p:nvPr>
            <p:ph type="title"/>
          </p:nvPr>
        </p:nvSpPr>
        <p:spPr/>
        <p:txBody>
          <a:bodyPr/>
          <a:lstStyle/>
          <a:p>
            <a:r>
              <a:rPr lang="en-US" b="1" dirty="0"/>
              <a:t>Data Reduction</a:t>
            </a:r>
            <a:endParaRPr lang="en-IN" dirty="0"/>
          </a:p>
        </p:txBody>
      </p:sp>
      <p:sp>
        <p:nvSpPr>
          <p:cNvPr id="3" name="Content Placeholder 2">
            <a:extLst>
              <a:ext uri="{FF2B5EF4-FFF2-40B4-BE49-F238E27FC236}">
                <a16:creationId xmlns:a16="http://schemas.microsoft.com/office/drawing/2014/main" id="{C0DFFA17-0682-4F6E-AF10-F512487553CF}"/>
              </a:ext>
            </a:extLst>
          </p:cNvPr>
          <p:cNvSpPr>
            <a:spLocks noGrp="1"/>
          </p:cNvSpPr>
          <p:nvPr>
            <p:ph idx="1"/>
          </p:nvPr>
        </p:nvSpPr>
        <p:spPr/>
        <p:txBody>
          <a:bodyPr>
            <a:normAutofit fontScale="85000" lnSpcReduction="20000"/>
          </a:bodyPr>
          <a:lstStyle/>
          <a:p>
            <a:r>
              <a:rPr lang="en-US" b="1" dirty="0"/>
              <a:t> Data Reduction: </a:t>
            </a:r>
            <a:r>
              <a:rPr lang="en-US" dirty="0"/>
              <a:t>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 The various steps to data reduction are: </a:t>
            </a:r>
            <a:endParaRPr lang="en-US" b="0" dirty="0">
              <a:effectLst/>
            </a:endParaRPr>
          </a:p>
          <a:p>
            <a:pPr marL="0" indent="0">
              <a:buNone/>
            </a:pPr>
            <a:r>
              <a:rPr lang="en-US" dirty="0"/>
              <a:t>• </a:t>
            </a:r>
            <a:r>
              <a:rPr lang="en-US" b="1" dirty="0"/>
              <a:t>Data Cube Aggregation: </a:t>
            </a:r>
            <a:r>
              <a:rPr lang="en-US" dirty="0"/>
              <a:t>Aggregation operation is applied to data for the construction of  the data cube. </a:t>
            </a:r>
            <a:endParaRPr lang="en-US" b="0" dirty="0">
              <a:effectLst/>
            </a:endParaRPr>
          </a:p>
          <a:p>
            <a:pPr marL="0" indent="0">
              <a:buNone/>
            </a:pPr>
            <a:r>
              <a:rPr lang="en-US" dirty="0"/>
              <a:t>• </a:t>
            </a:r>
            <a:r>
              <a:rPr lang="en-US" b="1" dirty="0"/>
              <a:t>Attribute Subset Selection: </a:t>
            </a:r>
            <a:r>
              <a:rPr lang="en-US" dirty="0"/>
              <a:t>The highly relevant attributes should be used, rest all can be  discarded. </a:t>
            </a:r>
          </a:p>
          <a:p>
            <a:pPr marL="0" indent="0">
              <a:buNone/>
            </a:pPr>
            <a:r>
              <a:rPr lang="en-US" dirty="0"/>
              <a:t>• </a:t>
            </a:r>
            <a:r>
              <a:rPr lang="en-US" b="1" dirty="0"/>
              <a:t>Dimensionality Reduction: </a:t>
            </a:r>
            <a:r>
              <a:rPr lang="en-US" dirty="0"/>
              <a:t>This reduce the size of data by encoding mechanisms. It can  be lossy or lossless. If after reconstruction from compressed data, original data can be  retrieved, such reduction are called lossless reduction else it is called lossy reduction. The  two effective methods of dimensionality reduction are: Wavelet transforms and PCA  (Principal Component Analysis). </a:t>
            </a:r>
            <a:endParaRPr lang="en-US" b="0" dirty="0">
              <a:effectLst/>
            </a:endParaRPr>
          </a:p>
          <a:p>
            <a:pPr marL="0" indent="0">
              <a:buNone/>
            </a:pPr>
            <a:endParaRPr lang="en-IN" dirty="0"/>
          </a:p>
        </p:txBody>
      </p:sp>
    </p:spTree>
    <p:extLst>
      <p:ext uri="{BB962C8B-B14F-4D97-AF65-F5344CB8AC3E}">
        <p14:creationId xmlns:p14="http://schemas.microsoft.com/office/powerpoint/2010/main" val="368967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E1E1-4720-4C9B-AD72-CFA892CD3B46}"/>
              </a:ext>
            </a:extLst>
          </p:cNvPr>
          <p:cNvSpPr>
            <a:spLocks noGrp="1"/>
          </p:cNvSpPr>
          <p:nvPr>
            <p:ph type="title"/>
          </p:nvPr>
        </p:nvSpPr>
        <p:spPr/>
        <p:txBody>
          <a:bodyPr/>
          <a:lstStyle/>
          <a:p>
            <a:r>
              <a:rPr lang="en-US" b="1" dirty="0"/>
              <a:t>Data integration</a:t>
            </a:r>
            <a:endParaRPr lang="en-IN" dirty="0"/>
          </a:p>
        </p:txBody>
      </p:sp>
      <p:sp>
        <p:nvSpPr>
          <p:cNvPr id="3" name="Content Placeholder 2">
            <a:extLst>
              <a:ext uri="{FF2B5EF4-FFF2-40B4-BE49-F238E27FC236}">
                <a16:creationId xmlns:a16="http://schemas.microsoft.com/office/drawing/2014/main" id="{00E9F2A5-82AB-4B8B-A750-8B9951245B54}"/>
              </a:ext>
            </a:extLst>
          </p:cNvPr>
          <p:cNvSpPr>
            <a:spLocks noGrp="1"/>
          </p:cNvSpPr>
          <p:nvPr>
            <p:ph idx="1"/>
          </p:nvPr>
        </p:nvSpPr>
        <p:spPr/>
        <p:txBody>
          <a:bodyPr>
            <a:normAutofit fontScale="92500" lnSpcReduction="20000"/>
          </a:bodyPr>
          <a:lstStyle/>
          <a:p>
            <a:r>
              <a:rPr lang="en-US" b="1" dirty="0"/>
              <a:t>Data integration: </a:t>
            </a:r>
            <a:r>
              <a:rPr lang="en-US" dirty="0"/>
              <a:t>The process of combining multiple sources into a single dataset. The Data  integration process is one of the main components in data management. There are some  problems to be considered during data integration. </a:t>
            </a:r>
            <a:endParaRPr lang="en-US" b="0" dirty="0">
              <a:effectLst/>
            </a:endParaRPr>
          </a:p>
          <a:p>
            <a:pPr marL="457200" lvl="1" indent="0">
              <a:buNone/>
            </a:pPr>
            <a:r>
              <a:rPr lang="en-US" dirty="0"/>
              <a:t>• </a:t>
            </a:r>
            <a:r>
              <a:rPr lang="en-US" b="1" dirty="0"/>
              <a:t>Schema integration</a:t>
            </a:r>
            <a:r>
              <a:rPr lang="en-US" dirty="0"/>
              <a:t>: Integrates metadata (a set of data that describes other data) from  different sources.</a:t>
            </a:r>
            <a:endParaRPr lang="en-US" b="0" dirty="0">
              <a:effectLst/>
            </a:endParaRPr>
          </a:p>
          <a:p>
            <a:pPr marL="457200" lvl="1" indent="0">
              <a:buNone/>
            </a:pPr>
            <a:r>
              <a:rPr lang="en-US" dirty="0"/>
              <a:t>• </a:t>
            </a:r>
            <a:r>
              <a:rPr lang="en-US" b="1" dirty="0"/>
              <a:t>Entity identification problem: </a:t>
            </a:r>
            <a:r>
              <a:rPr lang="en-US" dirty="0"/>
              <a:t>Identifying entities from multiple databases. For  example, the system should know Employee of one database and  worker of another database belongs to the same entity. </a:t>
            </a:r>
            <a:endParaRPr lang="en-US" b="0" dirty="0">
              <a:effectLst/>
            </a:endParaRPr>
          </a:p>
          <a:p>
            <a:pPr marL="457200" lvl="1" indent="0">
              <a:buNone/>
            </a:pPr>
            <a:r>
              <a:rPr lang="en-US" dirty="0"/>
              <a:t>• </a:t>
            </a:r>
            <a:r>
              <a:rPr lang="en-US" b="1" dirty="0"/>
              <a:t>Detecting and resolving data value concepts</a:t>
            </a:r>
            <a:r>
              <a:rPr lang="en-US" dirty="0"/>
              <a:t>: The data taken from different databases  while merging may differ. Like the attribute values from one database may differ from  another database. For example, the date format may differ like “MM/DD/YYYY” or  “DD/MM/YYYY”. </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29603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37CC-2582-40A7-90BE-806FF1F64EAA}"/>
              </a:ext>
            </a:extLst>
          </p:cNvPr>
          <p:cNvSpPr>
            <a:spLocks noGrp="1"/>
          </p:cNvSpPr>
          <p:nvPr>
            <p:ph type="title"/>
          </p:nvPr>
        </p:nvSpPr>
        <p:spPr/>
        <p:txBody>
          <a:bodyPr/>
          <a:lstStyle/>
          <a:p>
            <a:r>
              <a:rPr lang="en-US" dirty="0"/>
              <a:t>Association rule mining and classification</a:t>
            </a:r>
            <a:endParaRPr lang="en-IN" dirty="0"/>
          </a:p>
        </p:txBody>
      </p:sp>
      <p:sp>
        <p:nvSpPr>
          <p:cNvPr id="3" name="Content Placeholder 2">
            <a:extLst>
              <a:ext uri="{FF2B5EF4-FFF2-40B4-BE49-F238E27FC236}">
                <a16:creationId xmlns:a16="http://schemas.microsoft.com/office/drawing/2014/main" id="{4B1AA5AE-4E41-4D05-9B90-C1CCE3A00C87}"/>
              </a:ext>
            </a:extLst>
          </p:cNvPr>
          <p:cNvSpPr>
            <a:spLocks noGrp="1"/>
          </p:cNvSpPr>
          <p:nvPr>
            <p:ph idx="1"/>
          </p:nvPr>
        </p:nvSpPr>
        <p:spPr/>
        <p:txBody>
          <a:bodyPr>
            <a:normAutofit fontScale="92500"/>
          </a:bodyPr>
          <a:lstStyle/>
          <a:p>
            <a:r>
              <a:rPr lang="en-US" dirty="0"/>
              <a:t>Association rule mining is a data mining technique used to discover interesting relationships, patterns, or associations between different attributes or items in a dataset. It is particularly useful in market basket analysis, where the goal is to find patterns in consumer behavior, such as which items are frequently purchased together.</a:t>
            </a:r>
          </a:p>
          <a:p>
            <a:r>
              <a:rPr lang="en-US" dirty="0"/>
              <a:t>For  example, with the weather data, we can form this rule: </a:t>
            </a:r>
            <a:endParaRPr lang="en-US" b="0" dirty="0">
              <a:effectLst/>
            </a:endParaRPr>
          </a:p>
          <a:p>
            <a:r>
              <a:rPr lang="en-US" dirty="0"/>
              <a:t>If windy = false and play = no then outlook = sunny and humidity = high </a:t>
            </a:r>
          </a:p>
          <a:p>
            <a:r>
              <a:rPr lang="en-US" dirty="0"/>
              <a:t>With the exam database, we can form the association rules</a:t>
            </a:r>
          </a:p>
          <a:p>
            <a:r>
              <a:rPr lang="en-US" dirty="0"/>
              <a:t>If </a:t>
            </a:r>
            <a:r>
              <a:rPr lang="en-US" dirty="0" err="1"/>
              <a:t>prod_placed_together</a:t>
            </a:r>
            <a:r>
              <a:rPr lang="en-US" dirty="0"/>
              <a:t> = “bread and butter” then sales=high</a:t>
            </a:r>
          </a:p>
          <a:p>
            <a:r>
              <a:rPr lang="en-US" dirty="0"/>
              <a:t>If </a:t>
            </a:r>
            <a:r>
              <a:rPr lang="en-US" dirty="0" err="1"/>
              <a:t>prod_placed_together</a:t>
            </a:r>
            <a:r>
              <a:rPr lang="en-US" dirty="0"/>
              <a:t> =“bread and pencil” then sales=low</a:t>
            </a:r>
          </a:p>
          <a:p>
            <a:endParaRPr lang="en-IN" dirty="0"/>
          </a:p>
        </p:txBody>
      </p:sp>
    </p:spTree>
    <p:extLst>
      <p:ext uri="{BB962C8B-B14F-4D97-AF65-F5344CB8AC3E}">
        <p14:creationId xmlns:p14="http://schemas.microsoft.com/office/powerpoint/2010/main" val="417438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2498-C1B4-4D8B-AA41-AAC55F056742}"/>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383BDB93-4187-4CC4-9929-1B001DC53B70}"/>
              </a:ext>
            </a:extLst>
          </p:cNvPr>
          <p:cNvSpPr>
            <a:spLocks noGrp="1"/>
          </p:cNvSpPr>
          <p:nvPr>
            <p:ph idx="1"/>
          </p:nvPr>
        </p:nvSpPr>
        <p:spPr/>
        <p:txBody>
          <a:bodyPr>
            <a:normAutofit fontScale="77500" lnSpcReduction="20000"/>
          </a:bodyPr>
          <a:lstStyle/>
          <a:p>
            <a:r>
              <a:rPr lang="en-US" dirty="0"/>
              <a:t>Classification is a data mining technique used to predict the categorical class labels of new, unseen data points based on the patterns learned from a labeled training dataset</a:t>
            </a:r>
            <a:r>
              <a:rPr lang="en-US" dirty="0" smtClean="0"/>
              <a:t>.</a:t>
            </a:r>
          </a:p>
          <a:p>
            <a:r>
              <a:rPr lang="en-US" dirty="0" smtClean="0"/>
              <a:t>Reading the Input and spilt the Inputs</a:t>
            </a:r>
            <a:endParaRPr lang="en-US" dirty="0"/>
          </a:p>
          <a:p>
            <a:r>
              <a:rPr lang="en-US" b="1" dirty="0"/>
              <a:t>Training Phase</a:t>
            </a:r>
            <a:r>
              <a:rPr lang="en-US" dirty="0"/>
              <a:t>:</a:t>
            </a:r>
          </a:p>
          <a:p>
            <a:pPr lvl="1"/>
            <a:r>
              <a:rPr lang="en-US" dirty="0"/>
              <a:t>Use a labeled training dataset to build a classification model. The model learns to map input features to their corresponding class labels.</a:t>
            </a:r>
          </a:p>
          <a:p>
            <a:r>
              <a:rPr lang="en-US" b="1" dirty="0"/>
              <a:t>Model Evaluation</a:t>
            </a:r>
            <a:r>
              <a:rPr lang="en-US" dirty="0"/>
              <a:t>:</a:t>
            </a:r>
          </a:p>
          <a:p>
            <a:pPr lvl="1"/>
            <a:r>
              <a:rPr lang="en-US" dirty="0"/>
              <a:t>Assess the performance of the classification model using metrics like accuracy, precision, recall, and F1-score on a validation set or through cross-validation.</a:t>
            </a:r>
          </a:p>
          <a:p>
            <a:r>
              <a:rPr lang="en-US" b="1" dirty="0"/>
              <a:t>Testing Phase</a:t>
            </a:r>
            <a:r>
              <a:rPr lang="en-US" dirty="0"/>
              <a:t>:</a:t>
            </a:r>
          </a:p>
          <a:p>
            <a:pPr lvl="1"/>
            <a:r>
              <a:rPr lang="en-US" dirty="0"/>
              <a:t>Apply the trained model to new, unseen data points to predict their class labels.</a:t>
            </a:r>
          </a:p>
          <a:p>
            <a:r>
              <a:rPr lang="en-US" b="1" dirty="0"/>
              <a:t>Model </a:t>
            </a:r>
            <a:r>
              <a:rPr lang="en-US" b="1" dirty="0" smtClean="0"/>
              <a:t>Fine-Tuning</a:t>
            </a:r>
            <a:r>
              <a:rPr lang="en-US" dirty="0"/>
              <a:t> </a:t>
            </a:r>
            <a:r>
              <a:rPr lang="en-US" dirty="0" smtClean="0"/>
              <a:t>: Compare all models results</a:t>
            </a:r>
            <a:endParaRPr lang="en-US" dirty="0"/>
          </a:p>
          <a:p>
            <a:pPr lvl="1"/>
            <a:r>
              <a:rPr lang="en-US" dirty="0"/>
              <a:t>Optionally, fine-tune the model based on feedback from the testing phase or adjust hyperparameters to improve performance.</a:t>
            </a:r>
          </a:p>
          <a:p>
            <a:endParaRPr lang="en-IN" dirty="0"/>
          </a:p>
        </p:txBody>
      </p:sp>
    </p:spTree>
    <p:extLst>
      <p:ext uri="{BB962C8B-B14F-4D97-AF65-F5344CB8AC3E}">
        <p14:creationId xmlns:p14="http://schemas.microsoft.com/office/powerpoint/2010/main" val="2373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23C2-2BCC-48A8-AF48-4498EBCE79BC}"/>
              </a:ext>
            </a:extLst>
          </p:cNvPr>
          <p:cNvSpPr>
            <a:spLocks noGrp="1"/>
          </p:cNvSpPr>
          <p:nvPr>
            <p:ph type="title"/>
          </p:nvPr>
        </p:nvSpPr>
        <p:spPr/>
        <p:txBody>
          <a:bodyPr/>
          <a:lstStyle/>
          <a:p>
            <a:r>
              <a:rPr lang="en-US" b="1" dirty="0"/>
              <a:t>Steps involved in Data Mining or Data mining </a:t>
            </a:r>
            <a:r>
              <a:rPr lang="en-US" b="1" dirty="0" err="1"/>
              <a:t>Funtionalities</a:t>
            </a:r>
            <a:r>
              <a:rPr lang="en-US" b="1" dirty="0"/>
              <a:t> </a:t>
            </a:r>
            <a:endParaRPr lang="en-IN" dirty="0"/>
          </a:p>
        </p:txBody>
      </p:sp>
      <p:sp>
        <p:nvSpPr>
          <p:cNvPr id="3" name="Content Placeholder 2">
            <a:extLst>
              <a:ext uri="{FF2B5EF4-FFF2-40B4-BE49-F238E27FC236}">
                <a16:creationId xmlns:a16="http://schemas.microsoft.com/office/drawing/2014/main" id="{09DD8D0B-8908-4480-9919-9D99A505EE0A}"/>
              </a:ext>
            </a:extLst>
          </p:cNvPr>
          <p:cNvSpPr>
            <a:spLocks noGrp="1"/>
          </p:cNvSpPr>
          <p:nvPr>
            <p:ph idx="1"/>
          </p:nvPr>
        </p:nvSpPr>
        <p:spPr/>
        <p:txBody>
          <a:bodyPr>
            <a:normAutofit/>
          </a:bodyPr>
          <a:lstStyle/>
          <a:p>
            <a:pPr marL="0" indent="0">
              <a:buNone/>
            </a:pPr>
            <a:r>
              <a:rPr lang="en-US" dirty="0"/>
              <a:t>• Business Understanding, </a:t>
            </a:r>
            <a:endParaRPr lang="en-US" b="0" dirty="0">
              <a:effectLst/>
            </a:endParaRPr>
          </a:p>
          <a:p>
            <a:pPr marL="0" indent="0">
              <a:buNone/>
            </a:pPr>
            <a:r>
              <a:rPr lang="en-US" dirty="0"/>
              <a:t>• Data Understanding,  </a:t>
            </a:r>
            <a:endParaRPr lang="en-US" b="0" dirty="0">
              <a:effectLst/>
            </a:endParaRPr>
          </a:p>
          <a:p>
            <a:pPr marL="0" indent="0">
              <a:buNone/>
            </a:pPr>
            <a:r>
              <a:rPr lang="en-US" dirty="0"/>
              <a:t>• Data Preparation,  </a:t>
            </a:r>
            <a:endParaRPr lang="en-US" b="0" dirty="0">
              <a:effectLst/>
            </a:endParaRPr>
          </a:p>
          <a:p>
            <a:pPr marL="0" indent="0">
              <a:buNone/>
            </a:pPr>
            <a:r>
              <a:rPr lang="en-US" dirty="0"/>
              <a:t>• Data </a:t>
            </a:r>
            <a:r>
              <a:rPr lang="en-US" dirty="0" smtClean="0"/>
              <a:t>Modeling and data mining techniques,</a:t>
            </a:r>
            <a:r>
              <a:rPr lang="en-US" dirty="0"/>
              <a:t>  </a:t>
            </a:r>
            <a:endParaRPr lang="en-US" b="0" dirty="0">
              <a:effectLst/>
            </a:endParaRPr>
          </a:p>
          <a:p>
            <a:pPr marL="0" indent="0">
              <a:buNone/>
            </a:pPr>
            <a:r>
              <a:rPr lang="en-US" dirty="0"/>
              <a:t>• Evaluation and  </a:t>
            </a:r>
            <a:endParaRPr lang="en-US" b="0" dirty="0">
              <a:effectLst/>
            </a:endParaRPr>
          </a:p>
          <a:p>
            <a:pPr marL="0" indent="0">
              <a:buNone/>
            </a:pPr>
            <a:r>
              <a:rPr lang="en-US" dirty="0"/>
              <a:t>• Deployment  </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272596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9E48-272A-4587-82FE-E756FA7DCCAF}"/>
              </a:ext>
            </a:extLst>
          </p:cNvPr>
          <p:cNvSpPr>
            <a:spLocks noGrp="1"/>
          </p:cNvSpPr>
          <p:nvPr>
            <p:ph type="title"/>
          </p:nvPr>
        </p:nvSpPr>
        <p:spPr/>
        <p:txBody>
          <a:bodyPr>
            <a:normAutofit/>
          </a:bodyPr>
          <a:lstStyle/>
          <a:p>
            <a:r>
              <a:rPr lang="en-IN" b="1" u="sng" dirty="0"/>
              <a:t>Frequent pattern Mining</a:t>
            </a:r>
            <a:r>
              <a:rPr lang="en-IN" b="1" dirty="0"/>
              <a:t> </a:t>
            </a:r>
            <a:endParaRPr lang="en-IN" dirty="0"/>
          </a:p>
        </p:txBody>
      </p:sp>
      <p:sp>
        <p:nvSpPr>
          <p:cNvPr id="3" name="Content Placeholder 2">
            <a:extLst>
              <a:ext uri="{FF2B5EF4-FFF2-40B4-BE49-F238E27FC236}">
                <a16:creationId xmlns:a16="http://schemas.microsoft.com/office/drawing/2014/main" id="{35D55158-3A77-4C5F-872D-577ABBF8ABFB}"/>
              </a:ext>
            </a:extLst>
          </p:cNvPr>
          <p:cNvSpPr>
            <a:spLocks noGrp="1"/>
          </p:cNvSpPr>
          <p:nvPr>
            <p:ph idx="1"/>
          </p:nvPr>
        </p:nvSpPr>
        <p:spPr/>
        <p:txBody>
          <a:bodyPr>
            <a:normAutofit/>
          </a:bodyPr>
          <a:lstStyle/>
          <a:p>
            <a:r>
              <a:rPr lang="en-US" dirty="0"/>
              <a:t>Frequent pattern mining is a data mining technique used to discover sets of items or attributes that frequently occur together in a dataset. These sets are known as frequent </a:t>
            </a:r>
            <a:r>
              <a:rPr lang="en-US" dirty="0" err="1"/>
              <a:t>itemsets</a:t>
            </a:r>
            <a:r>
              <a:rPr lang="en-US" dirty="0"/>
              <a:t>, and they represent patterns of co-occurrence or association in the data.</a:t>
            </a:r>
          </a:p>
          <a:p>
            <a:pPr marL="0" indent="0">
              <a:buNone/>
            </a:pPr>
            <a:endParaRPr lang="en-IN" dirty="0"/>
          </a:p>
          <a:p>
            <a:endParaRPr lang="en-IN" dirty="0"/>
          </a:p>
        </p:txBody>
      </p:sp>
    </p:spTree>
    <p:extLst>
      <p:ext uri="{BB962C8B-B14F-4D97-AF65-F5344CB8AC3E}">
        <p14:creationId xmlns:p14="http://schemas.microsoft.com/office/powerpoint/2010/main" val="3444080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Consider the following dataset and we will find frequent </a:t>
            </a:r>
            <a:r>
              <a:rPr lang="en-US" sz="2800" b="1" dirty="0" err="1"/>
              <a:t>itemsets</a:t>
            </a:r>
            <a:r>
              <a:rPr lang="en-US" sz="2800" b="1" dirty="0"/>
              <a:t> and generate association rules for </a:t>
            </a:r>
            <a:r>
              <a:rPr lang="en-US" sz="2800" b="1" dirty="0" smtClean="0"/>
              <a:t>them using </a:t>
            </a:r>
            <a:r>
              <a:rPr lang="en-US" sz="2800" b="1" dirty="0" err="1" smtClean="0"/>
              <a:t>apriori</a:t>
            </a:r>
            <a:r>
              <a:rPr lang="en-US" sz="2800" b="1" dirty="0" smtClean="0"/>
              <a:t> algorithm. When k=3 and </a:t>
            </a:r>
            <a:r>
              <a:rPr lang="en-US" sz="2800" b="1" dirty="0" err="1" smtClean="0"/>
              <a:t>min_support</a:t>
            </a:r>
            <a:r>
              <a:rPr lang="en-US" sz="2800" b="1" dirty="0" smtClean="0"/>
              <a:t>=2</a:t>
            </a:r>
            <a:endParaRPr lang="en-US" sz="2800" b="1" dirty="0"/>
          </a:p>
        </p:txBody>
      </p:sp>
      <p:sp>
        <p:nvSpPr>
          <p:cNvPr id="3" name="Content Placeholder 2"/>
          <p:cNvSpPr>
            <a:spLocks noGrp="1"/>
          </p:cNvSpPr>
          <p:nvPr>
            <p:ph idx="1"/>
          </p:nvPr>
        </p:nvSpPr>
        <p:spPr/>
        <p:txBody>
          <a:bodyPr/>
          <a:lstStyle/>
          <a:p>
            <a:endParaRPr lang="en-US"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050" y="2292752"/>
            <a:ext cx="1946180" cy="291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03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49300" y="1975751"/>
            <a:ext cx="10515600" cy="4351338"/>
          </a:xfrm>
        </p:spPr>
        <p:txBody>
          <a:bodyPr/>
          <a:lstStyle/>
          <a:p>
            <a:r>
              <a:rPr lang="en-US" b="1" dirty="0"/>
              <a:t>Step-1: </a:t>
            </a:r>
            <a:r>
              <a:rPr lang="en-US" dirty="0" smtClean="0"/>
              <a:t>K=1</a:t>
            </a:r>
          </a:p>
          <a:p>
            <a:endParaRPr lang="en-US" dirty="0"/>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808" y="3165096"/>
            <a:ext cx="2047907" cy="187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74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Step-2: </a:t>
            </a:r>
            <a:r>
              <a:rPr lang="en-US" dirty="0" smtClean="0"/>
              <a:t>K=2</a:t>
            </a:r>
          </a:p>
          <a:p>
            <a:endParaRPr lang="en-US"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300" y="2157507"/>
            <a:ext cx="2410204" cy="39293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364" y="2704484"/>
            <a:ext cx="2267692" cy="275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4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3:  K=3</a:t>
            </a:r>
            <a:endParaRPr lang="en-US" dirty="0"/>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399" y="3238765"/>
            <a:ext cx="3278498" cy="14161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292554893"/>
              </p:ext>
            </p:extLst>
          </p:nvPr>
        </p:nvGraphicFramePr>
        <p:xfrm>
          <a:off x="1112434" y="3238765"/>
          <a:ext cx="4203512" cy="1483360"/>
        </p:xfrm>
        <a:graphic>
          <a:graphicData uri="http://schemas.openxmlformats.org/drawingml/2006/table">
            <a:tbl>
              <a:tblPr firstRow="1" bandRow="1">
                <a:tableStyleId>{5C22544A-7EE6-4342-B048-85BDC9FD1C3A}</a:tableStyleId>
              </a:tblPr>
              <a:tblGrid>
                <a:gridCol w="2101756">
                  <a:extLst>
                    <a:ext uri="{9D8B030D-6E8A-4147-A177-3AD203B41FA5}">
                      <a16:colId xmlns:a16="http://schemas.microsoft.com/office/drawing/2014/main" val="109841778"/>
                    </a:ext>
                  </a:extLst>
                </a:gridCol>
                <a:gridCol w="2101756">
                  <a:extLst>
                    <a:ext uri="{9D8B030D-6E8A-4147-A177-3AD203B41FA5}">
                      <a16:colId xmlns:a16="http://schemas.microsoft.com/office/drawing/2014/main" val="252967386"/>
                    </a:ext>
                  </a:extLst>
                </a:gridCol>
              </a:tblGrid>
              <a:tr h="370840">
                <a:tc>
                  <a:txBody>
                    <a:bodyPr/>
                    <a:lstStyle/>
                    <a:p>
                      <a:r>
                        <a:rPr lang="en-US" dirty="0" err="1" smtClean="0">
                          <a:solidFill>
                            <a:schemeClr val="tx1"/>
                          </a:solidFill>
                        </a:rPr>
                        <a:t>Itemset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dirty="0" err="1" smtClean="0">
                          <a:solidFill>
                            <a:schemeClr val="tx1"/>
                          </a:solidFill>
                        </a:rPr>
                        <a:t>Sup+Count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31918855"/>
                  </a:ext>
                </a:extLst>
              </a:tr>
              <a:tr h="370840">
                <a:tc>
                  <a:txBody>
                    <a:bodyPr/>
                    <a:lstStyle/>
                    <a:p>
                      <a:r>
                        <a:rPr lang="en-US" dirty="0" smtClean="0">
                          <a:solidFill>
                            <a:schemeClr val="tx1"/>
                          </a:solidFill>
                        </a:rPr>
                        <a:t>I1 I2 I3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6101620"/>
                  </a:ext>
                </a:extLst>
              </a:tr>
              <a:tr h="370840">
                <a:tc>
                  <a:txBody>
                    <a:bodyPr/>
                    <a:lstStyle/>
                    <a:p>
                      <a:r>
                        <a:rPr lang="en-US" dirty="0" smtClean="0">
                          <a:solidFill>
                            <a:schemeClr val="tx1"/>
                          </a:solidFill>
                        </a:rPr>
                        <a:t>I1 I2 I4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3938355"/>
                  </a:ext>
                </a:extLst>
              </a:tr>
              <a:tr h="370840">
                <a:tc>
                  <a:txBody>
                    <a:bodyPr/>
                    <a:lstStyle/>
                    <a:p>
                      <a:r>
                        <a:rPr lang="en-US" dirty="0" smtClean="0">
                          <a:solidFill>
                            <a:schemeClr val="tx1"/>
                          </a:solidFill>
                        </a:rPr>
                        <a:t>I1 I2 I5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7401450"/>
                  </a:ext>
                </a:extLst>
              </a:tr>
            </a:tbl>
          </a:graphicData>
        </a:graphic>
      </p:graphicFrame>
    </p:spTree>
    <p:extLst>
      <p:ext uri="{BB962C8B-B14F-4D97-AF65-F5344CB8AC3E}">
        <p14:creationId xmlns:p14="http://schemas.microsoft.com/office/powerpoint/2010/main" val="211446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AutoShape 4" descr="Flow chart of Apriori-algorithm "/>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6" descr="Flow chart of Apriori-algorithm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862666" y="518614"/>
            <a:ext cx="4739137" cy="5418161"/>
          </a:xfrm>
          <a:prstGeom prst="rect">
            <a:avLst/>
          </a:prstGeom>
        </p:spPr>
      </p:pic>
    </p:spTree>
    <p:extLst>
      <p:ext uri="{BB962C8B-B14F-4D97-AF65-F5344CB8AC3E}">
        <p14:creationId xmlns:p14="http://schemas.microsoft.com/office/powerpoint/2010/main" val="195617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A7F9-3CEA-47E0-AA68-3D303EBE7B0B}"/>
              </a:ext>
            </a:extLst>
          </p:cNvPr>
          <p:cNvSpPr>
            <a:spLocks noGrp="1"/>
          </p:cNvSpPr>
          <p:nvPr>
            <p:ph type="title"/>
          </p:nvPr>
        </p:nvSpPr>
        <p:spPr/>
        <p:txBody>
          <a:bodyPr/>
          <a:lstStyle/>
          <a:p>
            <a:endParaRPr lang="en-IN"/>
          </a:p>
        </p:txBody>
      </p:sp>
      <p:pic>
        <p:nvPicPr>
          <p:cNvPr id="2050" name="Picture 2" descr="https://lh6.googleusercontent.com/2sdMbFvkGXG15TsTYbYyH2ivRxiGzrVi-dUrPmOL6CUmU6M1tf-DSkIlHC435ZkbbgHezfnz0TFFlq_KsoNG35jqpjhmzcg52T8t6ZUg9C_oKR_SS-yhgDRzKSKzMKKoqFVs8ZRfMNkaRn1U6h9xtNs">
            <a:extLst>
              <a:ext uri="{FF2B5EF4-FFF2-40B4-BE49-F238E27FC236}">
                <a16:creationId xmlns:a16="http://schemas.microsoft.com/office/drawing/2014/main" id="{9F2D45FF-D642-45D1-A232-5A996CD795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2645" y="1884557"/>
            <a:ext cx="5728318" cy="294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192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t>
            </a:r>
            <a:r>
              <a:rPr lang="en-US" dirty="0"/>
              <a:t>association rules </a:t>
            </a:r>
            <a:endParaRPr lang="en-US" dirty="0"/>
          </a:p>
        </p:txBody>
      </p:sp>
      <p:sp>
        <p:nvSpPr>
          <p:cNvPr id="3" name="Content Placeholder 2"/>
          <p:cNvSpPr>
            <a:spLocks noGrp="1"/>
          </p:cNvSpPr>
          <p:nvPr>
            <p:ph idx="1"/>
          </p:nvPr>
        </p:nvSpPr>
        <p:spPr/>
        <p:txBody>
          <a:bodyPr/>
          <a:lstStyle/>
          <a:p>
            <a:r>
              <a:rPr lang="en-US" dirty="0"/>
              <a:t>Mining multilevel association rules involves discovering patterns in data that involve multiple levels of abstraction or granularity. This can be particularly useful when you have data organized in a hierarchical or structured manner, and you want to find associations at different levels of detail. </a:t>
            </a:r>
            <a:endParaRPr lang="en-US" dirty="0" smtClean="0"/>
          </a:p>
          <a:p>
            <a:r>
              <a:rPr lang="en-US" dirty="0" smtClean="0"/>
              <a:t>One </a:t>
            </a:r>
            <a:r>
              <a:rPr lang="en-US" dirty="0"/>
              <a:t>common approach for mining multilevel association rules is to use techniques like Generalized Association Rules (GAR) or Multilevel Association Rules (MAR). These techniques extend traditional association rule mining to handle hierarchically organized data.</a:t>
            </a:r>
          </a:p>
          <a:p>
            <a:endParaRPr lang="en-US" dirty="0"/>
          </a:p>
        </p:txBody>
      </p:sp>
    </p:spTree>
    <p:extLst>
      <p:ext uri="{BB962C8B-B14F-4D97-AF65-F5344CB8AC3E}">
        <p14:creationId xmlns:p14="http://schemas.microsoft.com/office/powerpoint/2010/main" val="344191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t>
            </a:r>
            <a:r>
              <a:rPr lang="en-US" dirty="0"/>
              <a:t>outline of </a:t>
            </a:r>
            <a:r>
              <a:rPr lang="en-US" dirty="0" smtClean="0"/>
              <a:t>mining </a:t>
            </a:r>
            <a:r>
              <a:rPr lang="en-US" dirty="0"/>
              <a:t>multilevel association rules:</a:t>
            </a:r>
          </a:p>
        </p:txBody>
      </p:sp>
      <p:sp>
        <p:nvSpPr>
          <p:cNvPr id="3" name="Content Placeholder 2"/>
          <p:cNvSpPr>
            <a:spLocks noGrp="1"/>
          </p:cNvSpPr>
          <p:nvPr>
            <p:ph idx="1"/>
          </p:nvPr>
        </p:nvSpPr>
        <p:spPr/>
        <p:txBody>
          <a:bodyPr>
            <a:normAutofit fontScale="85000" lnSpcReduction="10000"/>
          </a:bodyPr>
          <a:lstStyle/>
          <a:p>
            <a:r>
              <a:rPr lang="en-US" dirty="0" smtClean="0"/>
              <a:t>Data </a:t>
            </a:r>
            <a:r>
              <a:rPr lang="en-US" dirty="0"/>
              <a:t>Preprocessing: Organize your data in a hierarchical or structured format. This could be represented as a tree, graph, or some other form of hierarchy.</a:t>
            </a:r>
          </a:p>
          <a:p>
            <a:r>
              <a:rPr lang="en-US" dirty="0"/>
              <a:t>Define Levels of Abstraction:  Identify the different levels of detail or abstraction in your data. For example, if you're analyzing sales data, different levels could be product categories, subcategories, and individual products.</a:t>
            </a:r>
          </a:p>
          <a:p>
            <a:r>
              <a:rPr lang="en-US" dirty="0"/>
              <a:t>Generate Association Rules: Apply a multilevel association rule mining algorithm to your data. This algorithm should be designed to handle hierarchical relationships.</a:t>
            </a:r>
          </a:p>
          <a:p>
            <a:r>
              <a:rPr lang="en-US" dirty="0"/>
              <a:t>Extract Multilevel Rules: The output of the mining process will be a set of association rules that span multiple levels of abstraction. These rules will provide insights into how items or attributes at different levels relate to each other.</a:t>
            </a:r>
          </a:p>
          <a:p>
            <a:endParaRPr lang="en-US" dirty="0"/>
          </a:p>
        </p:txBody>
      </p:sp>
    </p:spTree>
    <p:extLst>
      <p:ext uri="{BB962C8B-B14F-4D97-AF65-F5344CB8AC3E}">
        <p14:creationId xmlns:p14="http://schemas.microsoft.com/office/powerpoint/2010/main" val="3724500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Suppose we have the following transaction data</a:t>
            </a:r>
            <a:r>
              <a:rPr lang="en-US" dirty="0" smtClean="0"/>
              <a:t>:</a:t>
            </a:r>
            <a:endParaRPr lang="en-US" b="1" dirty="0" smtClean="0"/>
          </a:p>
          <a:p>
            <a:r>
              <a:rPr lang="en-US" b="1" dirty="0" smtClean="0"/>
              <a:t>Transaction </a:t>
            </a:r>
            <a:r>
              <a:rPr lang="en-US" b="1" dirty="0"/>
              <a:t>1: {Bread, Milk, Lotion}</a:t>
            </a:r>
            <a:endParaRPr lang="en-US" dirty="0"/>
          </a:p>
          <a:p>
            <a:r>
              <a:rPr lang="en-US" b="1" dirty="0"/>
              <a:t>Transaction 2: {Bread, Eggs}</a:t>
            </a:r>
            <a:endParaRPr lang="en-US" dirty="0"/>
          </a:p>
          <a:p>
            <a:r>
              <a:rPr lang="en-US" b="1" dirty="0"/>
              <a:t>Transaction 3: {Lotion, Milk, Diapers}</a:t>
            </a:r>
            <a:endParaRPr lang="en-US" dirty="0"/>
          </a:p>
          <a:p>
            <a:r>
              <a:rPr lang="en-US" b="1" dirty="0"/>
              <a:t>Transaction 4: {Bread, Milk, Diapers}</a:t>
            </a:r>
            <a:endParaRPr lang="en-US" dirty="0"/>
          </a:p>
          <a:p>
            <a:r>
              <a:rPr lang="en-US" b="1" dirty="0"/>
              <a:t>Transaction 5: {Eggs, Diapers</a:t>
            </a:r>
            <a:r>
              <a:rPr lang="en-US" b="1" dirty="0" smtClean="0"/>
              <a:t>}</a:t>
            </a:r>
          </a:p>
          <a:p>
            <a:pPr marL="0" indent="0">
              <a:buNone/>
            </a:pPr>
            <a:endParaRPr lang="en-US" b="1" dirty="0" smtClean="0"/>
          </a:p>
          <a:p>
            <a:pPr marL="0" indent="0">
              <a:buNone/>
            </a:pPr>
            <a:r>
              <a:rPr lang="en-US" dirty="0"/>
              <a:t>And we have the following hierarchy:</a:t>
            </a:r>
          </a:p>
          <a:p>
            <a:pPr marL="0" indent="0">
              <a:buNone/>
            </a:pPr>
            <a:endParaRPr lang="en-US" dirty="0"/>
          </a:p>
          <a:p>
            <a:r>
              <a:rPr lang="en-US" b="1" dirty="0"/>
              <a:t>Category: {Food, Non-Food}</a:t>
            </a:r>
            <a:endParaRPr lang="en-US" dirty="0"/>
          </a:p>
          <a:p>
            <a:r>
              <a:rPr lang="en-US" b="1" dirty="0"/>
              <a:t>Subcategories: </a:t>
            </a:r>
            <a:endParaRPr lang="en-US" dirty="0"/>
          </a:p>
          <a:p>
            <a:r>
              <a:rPr lang="en-US" b="1" dirty="0"/>
              <a:t>  - Food: {Bakery}</a:t>
            </a:r>
            <a:endParaRPr lang="en-US" dirty="0"/>
          </a:p>
          <a:p>
            <a:r>
              <a:rPr lang="en-US" b="1" dirty="0"/>
              <a:t>  - Non-Food: {Baby Care}</a:t>
            </a:r>
            <a:endParaRPr lang="en-US" dirty="0"/>
          </a:p>
          <a:p>
            <a:endParaRPr lang="en-US" dirty="0"/>
          </a:p>
          <a:p>
            <a:endParaRPr lang="en-US" dirty="0"/>
          </a:p>
        </p:txBody>
      </p:sp>
    </p:spTree>
    <p:extLst>
      <p:ext uri="{BB962C8B-B14F-4D97-AF65-F5344CB8AC3E}">
        <p14:creationId xmlns:p14="http://schemas.microsoft.com/office/powerpoint/2010/main" val="212320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F9F7-9A99-4337-8AAE-3D6DF0675EE3}"/>
              </a:ext>
            </a:extLst>
          </p:cNvPr>
          <p:cNvSpPr>
            <a:spLocks noGrp="1"/>
          </p:cNvSpPr>
          <p:nvPr>
            <p:ph type="title"/>
          </p:nvPr>
        </p:nvSpPr>
        <p:spPr/>
        <p:txBody>
          <a:bodyPr/>
          <a:lstStyle/>
          <a:p>
            <a:r>
              <a:rPr lang="en-US" b="1" dirty="0"/>
              <a:t>Techniques used in Data Mining </a:t>
            </a:r>
            <a:r>
              <a:rPr lang="en-US" b="0" dirty="0">
                <a:effectLst/>
              </a:rPr>
              <a:t/>
            </a:r>
            <a:br>
              <a:rPr lang="en-US" b="0" dirty="0">
                <a:effectLst/>
              </a:rPr>
            </a:br>
            <a:endParaRPr lang="en-IN" dirty="0"/>
          </a:p>
        </p:txBody>
      </p:sp>
      <p:sp>
        <p:nvSpPr>
          <p:cNvPr id="3" name="Content Placeholder 2">
            <a:extLst>
              <a:ext uri="{FF2B5EF4-FFF2-40B4-BE49-F238E27FC236}">
                <a16:creationId xmlns:a16="http://schemas.microsoft.com/office/drawing/2014/main" id="{9715092C-3004-4946-8116-0066F7A1A62E}"/>
              </a:ext>
            </a:extLst>
          </p:cNvPr>
          <p:cNvSpPr>
            <a:spLocks noGrp="1"/>
          </p:cNvSpPr>
          <p:nvPr>
            <p:ph idx="1"/>
          </p:nvPr>
        </p:nvSpPr>
        <p:spPr/>
        <p:txBody>
          <a:bodyPr>
            <a:normAutofit fontScale="77500" lnSpcReduction="20000"/>
          </a:bodyPr>
          <a:lstStyle/>
          <a:p>
            <a:pPr marL="0" indent="0">
              <a:buNone/>
            </a:pPr>
            <a:r>
              <a:rPr lang="en-US" b="1" dirty="0"/>
              <a:t>Cluster Analysis: </a:t>
            </a:r>
            <a:r>
              <a:rPr lang="en-US" dirty="0"/>
              <a:t>It enables to identification a given user group according to common  features in a database. These features could include age, location, education level . Ex: </a:t>
            </a:r>
            <a:r>
              <a:rPr lang="en-IN" b="1" dirty="0"/>
              <a:t>K-Means Clustering, Hierarchical Clustering</a:t>
            </a:r>
            <a:endParaRPr lang="en-US" dirty="0"/>
          </a:p>
          <a:p>
            <a:pPr marL="0" indent="0">
              <a:buNone/>
            </a:pPr>
            <a:r>
              <a:rPr lang="en-US" b="1" dirty="0"/>
              <a:t>Anomaly Detection:</a:t>
            </a:r>
            <a:r>
              <a:rPr lang="en-US" dirty="0"/>
              <a:t> It is used to determine when something is noticeably different   from the regular pattern. It is used to eliminate any database inconsistencies or  anomalies at the source.  Ex: </a:t>
            </a:r>
            <a:r>
              <a:rPr lang="en-IN" b="1" dirty="0"/>
              <a:t>Z-Score or Standard Score, K-Nearest </a:t>
            </a:r>
            <a:r>
              <a:rPr lang="en-IN" b="1" dirty="0" err="1"/>
              <a:t>Neighbors</a:t>
            </a:r>
            <a:endParaRPr lang="en-US" b="0" dirty="0">
              <a:effectLst/>
            </a:endParaRPr>
          </a:p>
          <a:p>
            <a:pPr marL="0" indent="0">
              <a:buNone/>
            </a:pPr>
            <a:r>
              <a:rPr lang="en-US" b="1" dirty="0"/>
              <a:t>Regression Analysis </a:t>
            </a:r>
            <a:r>
              <a:rPr lang="en-US" dirty="0"/>
              <a:t>This technique is used to make predictions based on relationships  within the data set. For example, one can predict the stock rate of a particular product by  analyzing the past rate and by taking into account the different factors that determine the  stock rate. Ex: Linear Regression, Decision tree etc.,</a:t>
            </a:r>
            <a:endParaRPr lang="en-US" b="0" dirty="0">
              <a:effectLst/>
            </a:endParaRPr>
          </a:p>
          <a:p>
            <a:pPr marL="0" indent="0">
              <a:buNone/>
            </a:pPr>
            <a:r>
              <a:rPr lang="en-US" b="1" dirty="0"/>
              <a:t>Classification </a:t>
            </a:r>
            <a:r>
              <a:rPr lang="en-US" dirty="0"/>
              <a:t>This deals with the things which have labels on it. Note in cluster  detection, the things did not have a label in it and by using data mining we had to label  and form into clusters, but in classification, there is information existing that can be easily classified using an algorithm. Ex: Logistic regression, Decision tree, SVM etc.,</a:t>
            </a:r>
            <a:endParaRPr lang="en-IN" dirty="0"/>
          </a:p>
        </p:txBody>
      </p:sp>
    </p:spTree>
    <p:extLst>
      <p:ext uri="{BB962C8B-B14F-4D97-AF65-F5344CB8AC3E}">
        <p14:creationId xmlns:p14="http://schemas.microsoft.com/office/powerpoint/2010/main" val="3282182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association rule for each items</a:t>
            </a:r>
            <a:endParaRPr lang="en-US" dirty="0"/>
          </a:p>
        </p:txBody>
      </p:sp>
      <p:sp>
        <p:nvSpPr>
          <p:cNvPr id="3" name="Content Placeholder 2"/>
          <p:cNvSpPr>
            <a:spLocks noGrp="1"/>
          </p:cNvSpPr>
          <p:nvPr>
            <p:ph idx="1"/>
          </p:nvPr>
        </p:nvSpPr>
        <p:spPr/>
        <p:txBody>
          <a:bodyPr/>
          <a:lstStyle/>
          <a:p>
            <a:r>
              <a:rPr lang="en-US" dirty="0"/>
              <a:t>One example of a multilevel association rule </a:t>
            </a:r>
            <a:r>
              <a:rPr lang="en-US" dirty="0" smtClean="0"/>
              <a:t>for Bread could </a:t>
            </a:r>
            <a:r>
              <a:rPr lang="en-US" dirty="0"/>
              <a:t>be</a:t>
            </a:r>
            <a:r>
              <a:rPr lang="en-US" dirty="0" smtClean="0"/>
              <a:t>:</a:t>
            </a:r>
            <a:endParaRPr lang="en-US" dirty="0"/>
          </a:p>
          <a:p>
            <a:pPr marL="0" indent="0" algn="ctr">
              <a:buNone/>
            </a:pPr>
            <a:r>
              <a:rPr lang="en-US" dirty="0"/>
              <a:t>{</a:t>
            </a:r>
            <a:r>
              <a:rPr lang="en-US" dirty="0" smtClean="0"/>
              <a:t>Food, Bakery} </a:t>
            </a:r>
            <a:r>
              <a:rPr lang="en-US" dirty="0"/>
              <a:t>=&gt; {Bread}</a:t>
            </a:r>
          </a:p>
          <a:p>
            <a:r>
              <a:rPr lang="en-US" dirty="0"/>
              <a:t>Another example </a:t>
            </a:r>
            <a:r>
              <a:rPr lang="en-US" dirty="0"/>
              <a:t>of a multilevel association rule for </a:t>
            </a:r>
            <a:r>
              <a:rPr lang="en-US" dirty="0" smtClean="0"/>
              <a:t>Diaper </a:t>
            </a:r>
            <a:r>
              <a:rPr lang="en-US" dirty="0"/>
              <a:t>could be </a:t>
            </a:r>
            <a:r>
              <a:rPr lang="en-US" dirty="0" smtClean="0"/>
              <a:t>could </a:t>
            </a:r>
            <a:r>
              <a:rPr lang="en-US" dirty="0"/>
              <a:t>be</a:t>
            </a:r>
            <a:r>
              <a:rPr lang="en-US" dirty="0" smtClean="0"/>
              <a:t>:</a:t>
            </a:r>
            <a:endParaRPr lang="en-US" dirty="0"/>
          </a:p>
          <a:p>
            <a:pPr marL="0" indent="0" algn="ctr">
              <a:buNone/>
            </a:pPr>
            <a:r>
              <a:rPr lang="en-US" dirty="0"/>
              <a:t>{Non-Food, Baby Care} =&gt; {Diapers}</a:t>
            </a:r>
          </a:p>
          <a:p>
            <a:endParaRPr lang="en-US" dirty="0"/>
          </a:p>
        </p:txBody>
      </p:sp>
    </p:spTree>
    <p:extLst>
      <p:ext uri="{BB962C8B-B14F-4D97-AF65-F5344CB8AC3E}">
        <p14:creationId xmlns:p14="http://schemas.microsoft.com/office/powerpoint/2010/main" val="4154690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dimensional Association rules</a:t>
            </a:r>
            <a:endParaRPr lang="en-US" dirty="0"/>
          </a:p>
        </p:txBody>
      </p:sp>
      <p:sp>
        <p:nvSpPr>
          <p:cNvPr id="3" name="Content Placeholder 2"/>
          <p:cNvSpPr>
            <a:spLocks noGrp="1"/>
          </p:cNvSpPr>
          <p:nvPr>
            <p:ph idx="1"/>
          </p:nvPr>
        </p:nvSpPr>
        <p:spPr/>
        <p:txBody>
          <a:bodyPr/>
          <a:lstStyle/>
          <a:p>
            <a:r>
              <a:rPr lang="en-US" dirty="0"/>
              <a:t>Multidimensional association rules refer to patterns or relationships discovered in multi-dimensional datasets, where the data is organized along multiple attributes or dimensions. These rules extend the concept of association rules, which are typically found in transactional data, to scenarios where there are multiple characteristics or factors at play.</a:t>
            </a:r>
            <a:endParaRPr lang="en-US" dirty="0"/>
          </a:p>
        </p:txBody>
      </p:sp>
    </p:spTree>
    <p:extLst>
      <p:ext uri="{BB962C8B-B14F-4D97-AF65-F5344CB8AC3E}">
        <p14:creationId xmlns:p14="http://schemas.microsoft.com/office/powerpoint/2010/main" val="231213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a:t>Suppose we have sales data in a retail store organized along </a:t>
            </a:r>
            <a:r>
              <a:rPr lang="en-US" dirty="0" smtClean="0"/>
              <a:t>given </a:t>
            </a:r>
            <a:r>
              <a:rPr lang="en-US" dirty="0"/>
              <a:t>dimensions:</a:t>
            </a:r>
          </a:p>
          <a:p>
            <a:r>
              <a:rPr lang="en-US" b="1" dirty="0"/>
              <a:t>Product Categories</a:t>
            </a:r>
            <a:r>
              <a:rPr lang="en-US" dirty="0"/>
              <a:t>: {Electronics, Clothing, Home Appliances}</a:t>
            </a:r>
          </a:p>
          <a:p>
            <a:r>
              <a:rPr lang="en-US" b="1" dirty="0"/>
              <a:t>Customer Segments</a:t>
            </a:r>
            <a:r>
              <a:rPr lang="en-US" dirty="0"/>
              <a:t>: {Regular, VIP</a:t>
            </a:r>
            <a:r>
              <a:rPr lang="en-US" dirty="0" smtClean="0"/>
              <a:t>}</a:t>
            </a:r>
          </a:p>
          <a:p>
            <a:r>
              <a:rPr lang="en-US" dirty="0" smtClean="0"/>
              <a:t>Then the association rule can formed as</a:t>
            </a:r>
          </a:p>
          <a:p>
            <a:r>
              <a:rPr lang="en-US" dirty="0"/>
              <a:t>{Product Category: Electronics, Customer Segment: VIP} =&gt; {Revenue: High}</a:t>
            </a:r>
          </a:p>
          <a:p>
            <a:endParaRPr lang="en-US" dirty="0"/>
          </a:p>
        </p:txBody>
      </p:sp>
    </p:spTree>
    <p:extLst>
      <p:ext uri="{BB962C8B-B14F-4D97-AF65-F5344CB8AC3E}">
        <p14:creationId xmlns:p14="http://schemas.microsoft.com/office/powerpoint/2010/main" val="3675775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a:t>Suppose we have sales data </a:t>
            </a:r>
            <a:r>
              <a:rPr lang="en-US" dirty="0" smtClean="0"/>
              <a:t>organized </a:t>
            </a:r>
            <a:r>
              <a:rPr lang="en-US" dirty="0"/>
              <a:t>along </a:t>
            </a:r>
            <a:r>
              <a:rPr lang="en-US" dirty="0" smtClean="0"/>
              <a:t>given </a:t>
            </a:r>
            <a:r>
              <a:rPr lang="en-US" dirty="0"/>
              <a:t>dimensions:</a:t>
            </a:r>
          </a:p>
          <a:p>
            <a:r>
              <a:rPr lang="en-US" b="1" dirty="0" smtClean="0"/>
              <a:t>Age</a:t>
            </a:r>
            <a:r>
              <a:rPr lang="en-US" dirty="0" smtClean="0"/>
              <a:t>: {20-29, 30-39, 40-50}</a:t>
            </a:r>
            <a:endParaRPr lang="en-US" dirty="0"/>
          </a:p>
          <a:p>
            <a:r>
              <a:rPr lang="en-US" b="1" dirty="0" smtClean="0"/>
              <a:t>Occupation</a:t>
            </a:r>
            <a:r>
              <a:rPr lang="en-US" dirty="0" smtClean="0"/>
              <a:t>: {Student, Electrician, </a:t>
            </a:r>
            <a:r>
              <a:rPr lang="en-US" dirty="0" err="1" smtClean="0"/>
              <a:t>Plumebr</a:t>
            </a:r>
            <a:r>
              <a:rPr lang="en-US" dirty="0" smtClean="0"/>
              <a:t>}</a:t>
            </a:r>
          </a:p>
          <a:p>
            <a:r>
              <a:rPr lang="en-US" dirty="0" smtClean="0"/>
              <a:t>Then the association rule can formed as</a:t>
            </a:r>
          </a:p>
          <a:p>
            <a:r>
              <a:rPr lang="en-US" dirty="0"/>
              <a:t>age(X, “20...29”) ∧ occupation(X, “student”)⇒buys(X, “laptop”).  </a:t>
            </a:r>
          </a:p>
          <a:p>
            <a:endParaRPr lang="en-US" dirty="0"/>
          </a:p>
        </p:txBody>
      </p:sp>
    </p:spTree>
    <p:extLst>
      <p:ext uri="{BB962C8B-B14F-4D97-AF65-F5344CB8AC3E}">
        <p14:creationId xmlns:p14="http://schemas.microsoft.com/office/powerpoint/2010/main" val="4001542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General </a:t>
            </a:r>
            <a:r>
              <a:rPr lang="en-US" dirty="0"/>
              <a:t>outline of mining multi-dimensional association rules:</a:t>
            </a:r>
            <a:br>
              <a:rPr lang="en-US" dirty="0"/>
            </a:br>
            <a:r>
              <a:rPr lang="en-US" dirty="0"/>
              <a:t>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a:t>
            </a:r>
            <a:r>
              <a:rPr lang="en-US" dirty="0"/>
              <a:t>Preprocessing: Organize your data in a structured format with multiple attributes or dimensions.</a:t>
            </a:r>
          </a:p>
          <a:p>
            <a:r>
              <a:rPr lang="en-US" dirty="0"/>
              <a:t>Define Dimensions and Measures: Identify the different dimensions in your data. For example, in sales data, dimensions could be products, customers, time, etc. Measures are the numerical values associated with these dimensions, like quantity sold or revenue.</a:t>
            </a:r>
          </a:p>
          <a:p>
            <a:r>
              <a:rPr lang="en-US" dirty="0"/>
              <a:t>Build Data </a:t>
            </a:r>
            <a:r>
              <a:rPr lang="en-US" dirty="0" smtClean="0"/>
              <a:t>Cube or represent the data: </a:t>
            </a:r>
            <a:r>
              <a:rPr lang="en-US" dirty="0"/>
              <a:t>Construct a data cube by aggregating and summarizing the data along different combinations of dimensions. This forms a multi-dimensional view of the data.</a:t>
            </a:r>
          </a:p>
          <a:p>
            <a:r>
              <a:rPr lang="en-US" dirty="0"/>
              <a:t>Generate Association Rules: Apply a multi-dimensional association rule mining algorithm to your data cube. This algorithm should be designed to handle multiple dimensions.</a:t>
            </a:r>
          </a:p>
          <a:p>
            <a:r>
              <a:rPr lang="en-US" dirty="0"/>
              <a:t>Extract Multi-Dimensional Rules: The output of the mining process will be a set of association rules that span multiple dimensions. These rules will provide insights into how different combinations of attributes relate to each other.</a:t>
            </a:r>
          </a:p>
          <a:p>
            <a:endParaRPr lang="en-US" dirty="0"/>
          </a:p>
        </p:txBody>
      </p:sp>
    </p:spTree>
    <p:extLst>
      <p:ext uri="{BB962C8B-B14F-4D97-AF65-F5344CB8AC3E}">
        <p14:creationId xmlns:p14="http://schemas.microsoft.com/office/powerpoint/2010/main" val="1037690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Decision Tree Classification</a:t>
            </a:r>
            <a:endParaRPr b="1"/>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360699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Decision Tree</a:t>
            </a:r>
            <a:endParaRPr b="1"/>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Decision Tree is a simple representation for classifying examples.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 It is a Supervised Machine Learning where the data is continuously split according to a certain parameter.</a:t>
            </a:r>
            <a:endParaRPr/>
          </a:p>
        </p:txBody>
      </p:sp>
    </p:spTree>
    <p:extLst>
      <p:ext uri="{BB962C8B-B14F-4D97-AF65-F5344CB8AC3E}">
        <p14:creationId xmlns:p14="http://schemas.microsoft.com/office/powerpoint/2010/main" val="342021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body" idx="1"/>
          </p:nvPr>
        </p:nvSpPr>
        <p:spPr>
          <a:xfrm>
            <a:off x="529107" y="524858"/>
            <a:ext cx="10515600" cy="49872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t>Decision Tree consists of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Nodes</a:t>
            </a:r>
            <a:r>
              <a:rPr lang="en-US"/>
              <a:t> : Test for the value of a certain attribute.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Edges/ Branch</a:t>
            </a:r>
            <a:r>
              <a:rPr lang="en-US"/>
              <a:t> : Correspond to the outcome of a test and connect to the next node or leaf.</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b="1"/>
              <a:t>Leaf nodes</a:t>
            </a:r>
            <a:r>
              <a:rPr lang="en-US"/>
              <a:t> : Terminal nodes that predict the outcome (represent class labels or class distribution).</a:t>
            </a:r>
            <a:endParaRPr/>
          </a:p>
          <a:p>
            <a:pPr marL="0" lvl="0" indent="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2675610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02" name="Google Shape;102;p16" descr="Image for post"/>
          <p:cNvPicPr preferRelativeResize="0">
            <a:picLocks noGrp="1"/>
          </p:cNvPicPr>
          <p:nvPr>
            <p:ph type="body" idx="1"/>
          </p:nvPr>
        </p:nvPicPr>
        <p:blipFill rotWithShape="1">
          <a:blip r:embed="rId3">
            <a:alphaModFix/>
          </a:blip>
          <a:srcRect/>
          <a:stretch/>
        </p:blipFill>
        <p:spPr>
          <a:xfrm>
            <a:off x="3168203" y="1822313"/>
            <a:ext cx="4807850" cy="3870149"/>
          </a:xfrm>
          <a:prstGeom prst="rect">
            <a:avLst/>
          </a:prstGeom>
          <a:noFill/>
          <a:ln>
            <a:noFill/>
          </a:ln>
        </p:spPr>
      </p:pic>
    </p:spTree>
    <p:extLst>
      <p:ext uri="{BB962C8B-B14F-4D97-AF65-F5344CB8AC3E}">
        <p14:creationId xmlns:p14="http://schemas.microsoft.com/office/powerpoint/2010/main" val="2575116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Types of Decision Tree</a:t>
            </a:r>
            <a:endParaRPr b="1"/>
          </a:p>
        </p:txBody>
      </p:sp>
      <p:sp>
        <p:nvSpPr>
          <p:cNvPr id="108" name="Google Shape;108;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US"/>
              <a:t>Classification Trees</a:t>
            </a:r>
            <a:endParaRPr/>
          </a:p>
          <a:p>
            <a:pPr marL="514350" lvl="0" indent="-33655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AutoNum type="arabicPeriod"/>
            </a:pPr>
            <a:r>
              <a:rPr lang="en-US"/>
              <a:t>Regression Trees</a:t>
            </a:r>
            <a:endParaRPr/>
          </a:p>
        </p:txBody>
      </p:sp>
    </p:spTree>
    <p:extLst>
      <p:ext uri="{BB962C8B-B14F-4D97-AF65-F5344CB8AC3E}">
        <p14:creationId xmlns:p14="http://schemas.microsoft.com/office/powerpoint/2010/main" val="69568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601A-C574-45A1-9616-ACC00A0E218F}"/>
              </a:ext>
            </a:extLst>
          </p:cNvPr>
          <p:cNvSpPr>
            <a:spLocks noGrp="1"/>
          </p:cNvSpPr>
          <p:nvPr>
            <p:ph type="title"/>
          </p:nvPr>
        </p:nvSpPr>
        <p:spPr/>
        <p:txBody>
          <a:bodyPr/>
          <a:lstStyle/>
          <a:p>
            <a:r>
              <a:rPr lang="en-IN" b="1" dirty="0"/>
              <a:t>Data mining Algorithms: K-Means</a:t>
            </a:r>
          </a:p>
        </p:txBody>
      </p:sp>
      <p:sp>
        <p:nvSpPr>
          <p:cNvPr id="3" name="Content Placeholder 2">
            <a:extLst>
              <a:ext uri="{FF2B5EF4-FFF2-40B4-BE49-F238E27FC236}">
                <a16:creationId xmlns:a16="http://schemas.microsoft.com/office/drawing/2014/main" id="{5264D1DD-6352-46D6-A677-FC89C8DC8963}"/>
              </a:ext>
            </a:extLst>
          </p:cNvPr>
          <p:cNvSpPr>
            <a:spLocks noGrp="1"/>
          </p:cNvSpPr>
          <p:nvPr>
            <p:ph idx="1"/>
          </p:nvPr>
        </p:nvSpPr>
        <p:spPr/>
        <p:txBody>
          <a:bodyPr/>
          <a:lstStyle/>
          <a:p>
            <a:r>
              <a:rPr lang="en-US" dirty="0"/>
              <a:t>K-Means is one of the most widely used clustering algorithms. It partitions the data into 'K' clusters, where 'K' is a user-defined parameter.</a:t>
            </a:r>
          </a:p>
          <a:p>
            <a:r>
              <a:rPr lang="en-US" b="1" dirty="0"/>
              <a:t>Process</a:t>
            </a:r>
            <a:r>
              <a:rPr lang="en-US" dirty="0"/>
              <a:t>: It starts by randomly selecting 'K' centroids (initial cluster centers), assigns each data point to the nearest centroid, recalculates the centroids based on the assigned data points, and repeats this process until convergence.</a:t>
            </a:r>
          </a:p>
          <a:p>
            <a:r>
              <a:rPr lang="en-US" b="1" dirty="0"/>
              <a:t>Advantages</a:t>
            </a:r>
            <a:r>
              <a:rPr lang="en-US" dirty="0"/>
              <a:t>: Fast and efficient for large datasets, easy to implement.</a:t>
            </a:r>
          </a:p>
          <a:p>
            <a:r>
              <a:rPr lang="en-US" b="1" dirty="0"/>
              <a:t>Disadvantages</a:t>
            </a:r>
            <a:r>
              <a:rPr lang="en-US" dirty="0"/>
              <a:t>: Sensitive to the initial placement of centroids, may converge to a local minimum.</a:t>
            </a:r>
          </a:p>
          <a:p>
            <a:endParaRPr lang="en-IN" dirty="0"/>
          </a:p>
        </p:txBody>
      </p:sp>
    </p:spTree>
    <p:extLst>
      <p:ext uri="{BB962C8B-B14F-4D97-AF65-F5344CB8AC3E}">
        <p14:creationId xmlns:p14="http://schemas.microsoft.com/office/powerpoint/2010/main" val="2730167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Classification Trees(Yes/No Types)</a:t>
            </a:r>
            <a:endParaRPr b="1"/>
          </a:p>
        </p:txBody>
      </p:sp>
      <p:sp>
        <p:nvSpPr>
          <p:cNvPr id="114" name="Google Shape;11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decision variable is </a:t>
            </a:r>
            <a:r>
              <a:rPr lang="en-US" b="1"/>
              <a:t>Categorical/ discrete</a:t>
            </a:r>
            <a:r>
              <a:rPr lang="en-US"/>
              <a:t>.</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Tree is built through a process known as </a:t>
            </a:r>
            <a:r>
              <a:rPr lang="en-US" b="1"/>
              <a:t>binary recursive partitioning</a:t>
            </a:r>
            <a:r>
              <a:rPr lang="en-US"/>
              <a:t>.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This is an iterative process of </a:t>
            </a:r>
            <a:r>
              <a:rPr lang="en-US" b="1"/>
              <a:t>splitting the data into partitions</a:t>
            </a:r>
            <a:r>
              <a:rPr lang="en-US"/>
              <a:t>, and then splitting it up further on each of the branches.</a:t>
            </a:r>
            <a:endParaRPr/>
          </a:p>
          <a:p>
            <a:pPr marL="228600" lvl="0" indent="-5080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1909378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Classification Tree</a:t>
            </a:r>
            <a:endParaRPr b="1"/>
          </a:p>
        </p:txBody>
      </p:sp>
      <p:pic>
        <p:nvPicPr>
          <p:cNvPr id="120" name="Google Shape;120;p19" descr="Image for post"/>
          <p:cNvPicPr preferRelativeResize="0">
            <a:picLocks noGrp="1"/>
          </p:cNvPicPr>
          <p:nvPr>
            <p:ph type="body" idx="1"/>
          </p:nvPr>
        </p:nvPicPr>
        <p:blipFill rotWithShape="1">
          <a:blip r:embed="rId3">
            <a:alphaModFix/>
          </a:blip>
          <a:srcRect/>
          <a:stretch/>
        </p:blipFill>
        <p:spPr>
          <a:xfrm>
            <a:off x="3422401" y="1986901"/>
            <a:ext cx="5688395" cy="3901281"/>
          </a:xfrm>
          <a:prstGeom prst="rect">
            <a:avLst/>
          </a:prstGeom>
          <a:noFill/>
          <a:ln>
            <a:noFill/>
          </a:ln>
        </p:spPr>
      </p:pic>
    </p:spTree>
    <p:extLst>
      <p:ext uri="{BB962C8B-B14F-4D97-AF65-F5344CB8AC3E}">
        <p14:creationId xmlns:p14="http://schemas.microsoft.com/office/powerpoint/2010/main" val="2645283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t/>
            </a:r>
            <a:br>
              <a:rPr lang="en-US" b="1"/>
            </a:br>
            <a:r>
              <a:rPr lang="en-US" b="1"/>
              <a:t>Regression trees</a:t>
            </a:r>
            <a:r>
              <a:rPr lang="en-US"/>
              <a:t> (Continuous data types)</a:t>
            </a:r>
            <a:br>
              <a:rPr lang="en-US"/>
            </a:br>
            <a:endParaRPr/>
          </a:p>
        </p:txBody>
      </p:sp>
      <p:sp>
        <p:nvSpPr>
          <p:cNvPr id="126" name="Google Shape;12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Decision trees where the target variable can take </a:t>
            </a:r>
            <a:r>
              <a:rPr lang="en-US" b="1"/>
              <a:t>continuous values</a:t>
            </a:r>
            <a:r>
              <a:rPr lang="en-US"/>
              <a:t> (typically real numbers) are called </a:t>
            </a:r>
            <a:r>
              <a:rPr lang="en-US" b="1"/>
              <a:t>regression trees</a:t>
            </a:r>
            <a:r>
              <a:rPr lang="en-US"/>
              <a:t>.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Example:</a:t>
            </a:r>
            <a:endParaRPr/>
          </a:p>
          <a:p>
            <a:pPr marL="0" lvl="0" indent="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400"/>
              <a:buChar char="•"/>
            </a:pPr>
            <a:r>
              <a:rPr lang="en-US"/>
              <a:t>The price of a house, or </a:t>
            </a: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US"/>
              <a:t>A patient’s length of stay in a hospital</a:t>
            </a:r>
            <a:endParaRPr/>
          </a:p>
        </p:txBody>
      </p:sp>
    </p:spTree>
    <p:extLst>
      <p:ext uri="{BB962C8B-B14F-4D97-AF65-F5344CB8AC3E}">
        <p14:creationId xmlns:p14="http://schemas.microsoft.com/office/powerpoint/2010/main" val="4261186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Regression Tree</a:t>
            </a:r>
            <a:endParaRPr b="1"/>
          </a:p>
        </p:txBody>
      </p:sp>
      <p:pic>
        <p:nvPicPr>
          <p:cNvPr id="132" name="Google Shape;132;p21" descr="Image for post"/>
          <p:cNvPicPr preferRelativeResize="0">
            <a:picLocks noGrp="1"/>
          </p:cNvPicPr>
          <p:nvPr>
            <p:ph type="body" idx="1"/>
          </p:nvPr>
        </p:nvPicPr>
        <p:blipFill rotWithShape="1">
          <a:blip r:embed="rId3">
            <a:alphaModFix/>
          </a:blip>
          <a:srcRect/>
          <a:stretch/>
        </p:blipFill>
        <p:spPr>
          <a:xfrm>
            <a:off x="2914650" y="2096294"/>
            <a:ext cx="6362700" cy="3810000"/>
          </a:xfrm>
          <a:prstGeom prst="rect">
            <a:avLst/>
          </a:prstGeom>
          <a:noFill/>
          <a:ln>
            <a:noFill/>
          </a:ln>
        </p:spPr>
      </p:pic>
    </p:spTree>
    <p:extLst>
      <p:ext uri="{BB962C8B-B14F-4D97-AF65-F5344CB8AC3E}">
        <p14:creationId xmlns:p14="http://schemas.microsoft.com/office/powerpoint/2010/main" val="3723105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decision tree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from </a:t>
            </a:r>
            <a:r>
              <a:rPr lang="en-US" dirty="0" err="1"/>
              <a:t>sklearn.tree</a:t>
            </a:r>
            <a:r>
              <a:rPr lang="en-US" dirty="0"/>
              <a:t> import </a:t>
            </a:r>
            <a:r>
              <a:rPr lang="en-US" dirty="0" err="1"/>
              <a:t>DecisionTreeClassifier</a:t>
            </a:r>
            <a:endParaRPr lang="en-US" dirty="0"/>
          </a:p>
          <a:p>
            <a:pPr marL="0" indent="0">
              <a:buNone/>
            </a:pPr>
            <a:r>
              <a:rPr lang="en-US" dirty="0"/>
              <a:t># Define the dataset</a:t>
            </a:r>
          </a:p>
          <a:p>
            <a:pPr marL="0" indent="0">
              <a:buNone/>
            </a:pPr>
            <a:r>
              <a:rPr lang="en-US" dirty="0"/>
              <a:t>age = [20, 32, 42, 15]</a:t>
            </a:r>
          </a:p>
          <a:p>
            <a:pPr marL="0" indent="0">
              <a:buNone/>
            </a:pPr>
            <a:r>
              <a:rPr lang="en-US" dirty="0" err="1"/>
              <a:t>eat_pizza</a:t>
            </a:r>
            <a:r>
              <a:rPr lang="en-US" dirty="0"/>
              <a:t> = [1, 0, 0, 1]</a:t>
            </a:r>
          </a:p>
          <a:p>
            <a:pPr marL="0" indent="0">
              <a:buNone/>
            </a:pPr>
            <a:r>
              <a:rPr lang="en-US" dirty="0"/>
              <a:t>exercise = [1, 1, 0, 1]</a:t>
            </a:r>
          </a:p>
          <a:p>
            <a:pPr marL="0" indent="0">
              <a:buNone/>
            </a:pPr>
            <a:r>
              <a:rPr lang="en-US" dirty="0"/>
              <a:t>health = </a:t>
            </a:r>
            <a:r>
              <a:rPr lang="en-US" dirty="0" smtClean="0"/>
              <a:t>[1, </a:t>
            </a:r>
            <a:r>
              <a:rPr lang="en-US" dirty="0"/>
              <a:t>1, 0, 1]</a:t>
            </a:r>
          </a:p>
          <a:p>
            <a:pPr marL="0" indent="0">
              <a:buNone/>
            </a:pPr>
            <a:r>
              <a:rPr lang="en-US" dirty="0"/>
              <a:t># Combine features into a 2D array</a:t>
            </a:r>
          </a:p>
          <a:p>
            <a:pPr marL="0" indent="0">
              <a:buNone/>
            </a:pPr>
            <a:r>
              <a:rPr lang="en-US" dirty="0"/>
              <a:t>X = list(zip(age, </a:t>
            </a:r>
            <a:r>
              <a:rPr lang="en-US" dirty="0" err="1"/>
              <a:t>eat_pizza</a:t>
            </a:r>
            <a:r>
              <a:rPr lang="en-US" dirty="0"/>
              <a:t>, exercise))</a:t>
            </a:r>
          </a:p>
          <a:p>
            <a:pPr marL="0" indent="0">
              <a:buNone/>
            </a:pPr>
            <a:r>
              <a:rPr lang="en-US" dirty="0"/>
              <a:t># Define the target variable (health)</a:t>
            </a:r>
          </a:p>
          <a:p>
            <a:pPr marL="0" indent="0">
              <a:buNone/>
            </a:pPr>
            <a:r>
              <a:rPr lang="en-US" dirty="0"/>
              <a:t>y = health</a:t>
            </a:r>
          </a:p>
          <a:p>
            <a:pPr marL="0" indent="0">
              <a:buNone/>
            </a:pPr>
            <a:r>
              <a:rPr lang="en-US" dirty="0"/>
              <a:t># Create a Decision Tree Classifier</a:t>
            </a:r>
          </a:p>
          <a:p>
            <a:pPr marL="0" indent="0">
              <a:buNone/>
            </a:pPr>
            <a:r>
              <a:rPr lang="en-US" dirty="0" err="1"/>
              <a:t>clf</a:t>
            </a:r>
            <a:r>
              <a:rPr lang="en-US" dirty="0"/>
              <a:t> = </a:t>
            </a:r>
            <a:r>
              <a:rPr lang="en-US" dirty="0" err="1"/>
              <a:t>DecisionTreeClassifier</a:t>
            </a:r>
            <a:r>
              <a:rPr lang="en-US" dirty="0" smtClean="0"/>
              <a:t>()</a:t>
            </a:r>
            <a:endParaRPr lang="en-US" dirty="0"/>
          </a:p>
        </p:txBody>
      </p:sp>
    </p:spTree>
    <p:extLst>
      <p:ext uri="{BB962C8B-B14F-4D97-AF65-F5344CB8AC3E}">
        <p14:creationId xmlns:p14="http://schemas.microsoft.com/office/powerpoint/2010/main" val="2349789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Train the classifier</a:t>
            </a:r>
          </a:p>
          <a:p>
            <a:pPr marL="0" indent="0">
              <a:buNone/>
            </a:pPr>
            <a:r>
              <a:rPr lang="en-US" dirty="0" err="1"/>
              <a:t>clf</a:t>
            </a:r>
            <a:r>
              <a:rPr lang="en-US" dirty="0"/>
              <a:t> = </a:t>
            </a:r>
            <a:r>
              <a:rPr lang="en-US" dirty="0" err="1"/>
              <a:t>clf.fit</a:t>
            </a:r>
            <a:r>
              <a:rPr lang="en-US" dirty="0"/>
              <a:t>(X, y)</a:t>
            </a:r>
          </a:p>
          <a:p>
            <a:pPr marL="0" indent="0">
              <a:buNone/>
            </a:pPr>
            <a:r>
              <a:rPr lang="en-US" dirty="0"/>
              <a:t># Predict health for a new instance</a:t>
            </a:r>
          </a:p>
          <a:p>
            <a:pPr marL="0" indent="0">
              <a:buNone/>
            </a:pPr>
            <a:r>
              <a:rPr lang="en-US" dirty="0" err="1"/>
              <a:t>new_instance</a:t>
            </a:r>
            <a:r>
              <a:rPr lang="en-US" dirty="0"/>
              <a:t> = [[25, 1, 1]]  # age=25, </a:t>
            </a:r>
            <a:r>
              <a:rPr lang="en-US" dirty="0" err="1"/>
              <a:t>eat_pizza</a:t>
            </a:r>
            <a:r>
              <a:rPr lang="en-US" dirty="0"/>
              <a:t>=1, </a:t>
            </a:r>
            <a:r>
              <a:rPr lang="en-US" dirty="0" err="1"/>
              <a:t>excercise</a:t>
            </a:r>
            <a:r>
              <a:rPr lang="en-US" dirty="0"/>
              <a:t>=1</a:t>
            </a:r>
          </a:p>
          <a:p>
            <a:pPr marL="0" indent="0">
              <a:buNone/>
            </a:pPr>
            <a:r>
              <a:rPr lang="en-US" dirty="0" err="1"/>
              <a:t>predicted_health</a:t>
            </a:r>
            <a:r>
              <a:rPr lang="en-US" dirty="0"/>
              <a:t> = </a:t>
            </a:r>
            <a:r>
              <a:rPr lang="en-US" dirty="0" err="1"/>
              <a:t>clf.predict</a:t>
            </a:r>
            <a:r>
              <a:rPr lang="en-US" dirty="0"/>
              <a:t>(</a:t>
            </a:r>
            <a:r>
              <a:rPr lang="en-US" dirty="0" err="1"/>
              <a:t>new_instance</a:t>
            </a:r>
            <a:r>
              <a:rPr lang="en-US" dirty="0"/>
              <a:t>)</a:t>
            </a:r>
          </a:p>
          <a:p>
            <a:pPr marL="0" indent="0">
              <a:buNone/>
            </a:pPr>
            <a:r>
              <a:rPr lang="en-US" dirty="0"/>
              <a:t>print(</a:t>
            </a:r>
            <a:r>
              <a:rPr lang="en-US" dirty="0" err="1"/>
              <a:t>f"Predicted</a:t>
            </a:r>
            <a:r>
              <a:rPr lang="en-US" dirty="0"/>
              <a:t> health: {</a:t>
            </a:r>
            <a:r>
              <a:rPr lang="en-US" dirty="0" err="1"/>
              <a:t>predicted_health</a:t>
            </a:r>
            <a:r>
              <a:rPr lang="en-US" dirty="0"/>
              <a:t>[0]}")</a:t>
            </a:r>
          </a:p>
          <a:p>
            <a:pPr marL="0" indent="0">
              <a:lnSpc>
                <a:spcPct val="120000"/>
              </a:lnSpc>
              <a:buNone/>
            </a:pPr>
            <a:endParaRPr lang="en-US" dirty="0"/>
          </a:p>
          <a:p>
            <a:endParaRPr lang="en-US" dirty="0"/>
          </a:p>
        </p:txBody>
      </p:sp>
    </p:spTree>
    <p:extLst>
      <p:ext uri="{BB962C8B-B14F-4D97-AF65-F5344CB8AC3E}">
        <p14:creationId xmlns:p14="http://schemas.microsoft.com/office/powerpoint/2010/main" val="3259413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6553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3048000" y="1419066"/>
            <a:ext cx="5791200" cy="10464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Naive Bayes</a:t>
            </a:r>
            <a:endParaRPr sz="44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86" name="Google Shape;8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318549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7823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Introduction</a:t>
            </a:r>
            <a:endParaRPr b="1"/>
          </a:p>
        </p:txBody>
      </p:sp>
      <p:sp>
        <p:nvSpPr>
          <p:cNvPr id="92" name="Google Shape;92;p14"/>
          <p:cNvSpPr txBox="1">
            <a:spLocks noGrp="1"/>
          </p:cNvSpPr>
          <p:nvPr>
            <p:ph type="body" idx="1"/>
          </p:nvPr>
        </p:nvSpPr>
        <p:spPr>
          <a:xfrm>
            <a:off x="838200" y="1403797"/>
            <a:ext cx="10515600" cy="4773166"/>
          </a:xfrm>
          <a:prstGeom prst="rect">
            <a:avLst/>
          </a:prstGeom>
          <a:noFill/>
          <a:ln>
            <a:noFill/>
          </a:ln>
        </p:spPr>
        <p:txBody>
          <a:bodyPr spcFirstLastPara="1" wrap="square" lIns="91425" tIns="45700" rIns="91425" bIns="45700" anchor="t" anchorCtr="0">
            <a:normAutofit fontScale="85000" lnSpcReduction="20000"/>
          </a:bodyPr>
          <a:lstStyle/>
          <a:p>
            <a:pPr lvl="0">
              <a:spcBef>
                <a:spcPts val="0"/>
              </a:spcBef>
              <a:buClr>
                <a:schemeClr val="dk1"/>
              </a:buClr>
              <a:buSzPct val="100000"/>
            </a:pPr>
            <a:r>
              <a:rPr lang="en-US" dirty="0" smtClean="0"/>
              <a:t>It </a:t>
            </a:r>
            <a:r>
              <a:rPr lang="en-US" dirty="0"/>
              <a:t>is based on Bayes' theorem and the assumption of independence among features. It calculates the probability of a class given the input features</a:t>
            </a:r>
            <a:r>
              <a:rPr lang="en-US" dirty="0" smtClean="0"/>
              <a:t>.</a:t>
            </a:r>
          </a:p>
          <a:p>
            <a:pPr marL="0" lvl="0" indent="0">
              <a:spcBef>
                <a:spcPts val="0"/>
              </a:spcBef>
              <a:buClr>
                <a:schemeClr val="dk1"/>
              </a:buClr>
              <a:buSzPct val="100000"/>
              <a:buNone/>
            </a:pPr>
            <a:endParaRPr lang="en-US" dirty="0" smtClean="0"/>
          </a:p>
          <a:p>
            <a:pPr marL="228600" lvl="0" indent="-228600" algn="l" rtl="0">
              <a:lnSpc>
                <a:spcPct val="90000"/>
              </a:lnSpc>
              <a:spcBef>
                <a:spcPts val="0"/>
              </a:spcBef>
              <a:spcAft>
                <a:spcPts val="0"/>
              </a:spcAft>
              <a:buClr>
                <a:schemeClr val="dk1"/>
              </a:buClr>
              <a:buSzPct val="100000"/>
              <a:buChar char="•"/>
            </a:pPr>
            <a:r>
              <a:rPr lang="en-US" dirty="0" smtClean="0"/>
              <a:t>It </a:t>
            </a:r>
            <a:r>
              <a:rPr lang="en-US" dirty="0"/>
              <a:t>is a classification technique based on Bayes Theorem with an assumption of independence among predictors. </a:t>
            </a:r>
            <a:endParaRPr dirty="0"/>
          </a:p>
          <a:p>
            <a:pPr marL="0" lvl="0" indent="0"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US" dirty="0"/>
              <a:t>In simple terms, a Naive Bayes classifier assumes that the presence of a particular feature in a class is unrelated to the presence of any other feature.</a:t>
            </a:r>
            <a:endParaRPr dirty="0"/>
          </a:p>
          <a:p>
            <a:pPr marL="228600" lvl="0" indent="-64135"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US" dirty="0"/>
              <a:t>For example, a loan applicant is desirable or not depending on his/her income, previous loan and transaction history, age, and location. </a:t>
            </a:r>
            <a:endParaRPr dirty="0"/>
          </a:p>
          <a:p>
            <a:pPr marL="0" lvl="0" indent="0"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US" dirty="0"/>
              <a:t>Even if these features are interdependent, these features are still considered independently. This assumption simplifies computation, and that's why it is considered as naive. </a:t>
            </a:r>
            <a:endParaRPr dirty="0"/>
          </a:p>
        </p:txBody>
      </p:sp>
    </p:spTree>
    <p:extLst>
      <p:ext uri="{BB962C8B-B14F-4D97-AF65-F5344CB8AC3E}">
        <p14:creationId xmlns:p14="http://schemas.microsoft.com/office/powerpoint/2010/main" val="2542225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Bayes Theorem</a:t>
            </a:r>
            <a:endParaRPr b="1"/>
          </a:p>
        </p:txBody>
      </p:sp>
      <p:pic>
        <p:nvPicPr>
          <p:cNvPr id="5" name="image23.png"/>
          <p:cNvPicPr>
            <a:picLocks noGrp="1"/>
          </p:cNvPicPr>
          <p:nvPr>
            <p:ph idx="1"/>
          </p:nvPr>
        </p:nvPicPr>
        <p:blipFill>
          <a:blip r:embed="rId3"/>
          <a:srcRect/>
          <a:stretch>
            <a:fillRect/>
          </a:stretch>
        </p:blipFill>
        <p:spPr>
          <a:xfrm>
            <a:off x="3111690" y="1556944"/>
            <a:ext cx="3294086" cy="757084"/>
          </a:xfrm>
          <a:prstGeom prst="rect">
            <a:avLst/>
          </a:prstGeom>
          <a:ln/>
        </p:spPr>
      </p:pic>
      <p:sp>
        <p:nvSpPr>
          <p:cNvPr id="3" name="Rectangle 2"/>
          <p:cNvSpPr/>
          <p:nvPr/>
        </p:nvSpPr>
        <p:spPr>
          <a:xfrm>
            <a:off x="1860644" y="2937368"/>
            <a:ext cx="8880143" cy="2030299"/>
          </a:xfrm>
          <a:prstGeom prst="rect">
            <a:avLst/>
          </a:prstGeom>
        </p:spPr>
        <p:txBody>
          <a:bodyPr wrap="square">
            <a:spAutoFit/>
          </a:bodyPr>
          <a:lstStyle/>
          <a:p>
            <a:pPr marL="73025" marR="27305">
              <a:lnSpc>
                <a:spcPct val="95000"/>
              </a:lnSpc>
              <a:spcBef>
                <a:spcPts val="1370"/>
              </a:spcBef>
              <a:spcAft>
                <a:spcPts val="0"/>
              </a:spcAft>
            </a:pPr>
            <a:r>
              <a:rPr lang="en-US" dirty="0">
                <a:solidFill>
                  <a:srgbClr val="000000"/>
                </a:solidFill>
                <a:latin typeface="Times New Roman" panose="02020603050405020304" pitchFamily="18" charset="0"/>
                <a:ea typeface="Times New Roman" panose="02020603050405020304" pitchFamily="18" charset="0"/>
              </a:rPr>
              <a:t>P(X/Y) is a </a:t>
            </a:r>
            <a:r>
              <a:rPr lang="en-US" b="1" dirty="0">
                <a:solidFill>
                  <a:srgbClr val="000000"/>
                </a:solidFill>
                <a:latin typeface="Times New Roman" panose="02020603050405020304" pitchFamily="18" charset="0"/>
                <a:ea typeface="Times New Roman" panose="02020603050405020304" pitchFamily="18" charset="0"/>
              </a:rPr>
              <a:t>conditional probability </a:t>
            </a:r>
            <a:r>
              <a:rPr lang="en-US" dirty="0">
                <a:solidFill>
                  <a:srgbClr val="000000"/>
                </a:solidFill>
                <a:latin typeface="Times New Roman" panose="02020603050405020304" pitchFamily="18" charset="0"/>
                <a:ea typeface="Times New Roman" panose="02020603050405020304" pitchFamily="18" charset="0"/>
              </a:rPr>
              <a:t>that describes the occurrence of event </a:t>
            </a:r>
            <a:r>
              <a:rPr lang="en-US" b="1" dirty="0">
                <a:solidFill>
                  <a:srgbClr val="000000"/>
                </a:solidFill>
                <a:latin typeface="Times New Roman" panose="02020603050405020304" pitchFamily="18" charset="0"/>
                <a:ea typeface="Times New Roman" panose="02020603050405020304" pitchFamily="18" charset="0"/>
              </a:rPr>
              <a:t>X </a:t>
            </a:r>
            <a:r>
              <a:rPr lang="en-US" dirty="0">
                <a:solidFill>
                  <a:srgbClr val="000000"/>
                </a:solidFill>
                <a:latin typeface="Times New Roman" panose="02020603050405020304" pitchFamily="18" charset="0"/>
                <a:ea typeface="Times New Roman" panose="02020603050405020304" pitchFamily="18" charset="0"/>
              </a:rPr>
              <a:t>is given that </a:t>
            </a:r>
            <a:r>
              <a:rPr lang="en-US" b="1" dirty="0">
                <a:solidFill>
                  <a:srgbClr val="000000"/>
                </a:solidFill>
                <a:latin typeface="Times New Roman" panose="02020603050405020304" pitchFamily="18" charset="0"/>
                <a:ea typeface="Times New Roman" panose="02020603050405020304" pitchFamily="18" charset="0"/>
              </a:rPr>
              <a:t>Y </a:t>
            </a:r>
            <a:r>
              <a:rPr lang="en-US" dirty="0">
                <a:solidFill>
                  <a:srgbClr val="000000"/>
                </a:solidFill>
                <a:latin typeface="Times New Roman" panose="02020603050405020304" pitchFamily="18" charset="0"/>
                <a:ea typeface="Times New Roman" panose="02020603050405020304" pitchFamily="18" charset="0"/>
              </a:rPr>
              <a:t>is  true. </a:t>
            </a:r>
            <a:endParaRPr lang="en-US" sz="1600" dirty="0">
              <a:latin typeface="Arial" panose="020B0604020202020204" pitchFamily="34" charset="0"/>
              <a:ea typeface="Arial" panose="020B0604020202020204" pitchFamily="34" charset="0"/>
            </a:endParaRPr>
          </a:p>
          <a:p>
            <a:pPr marL="73025" marR="27305">
              <a:lnSpc>
                <a:spcPct val="95000"/>
              </a:lnSpc>
              <a:spcBef>
                <a:spcPts val="1435"/>
              </a:spcBef>
              <a:spcAft>
                <a:spcPts val="0"/>
              </a:spcAft>
            </a:pPr>
            <a:r>
              <a:rPr lang="en-US" dirty="0">
                <a:solidFill>
                  <a:srgbClr val="000000"/>
                </a:solidFill>
                <a:latin typeface="Times New Roman" panose="02020603050405020304" pitchFamily="18" charset="0"/>
                <a:ea typeface="Times New Roman" panose="02020603050405020304" pitchFamily="18" charset="0"/>
              </a:rPr>
              <a:t>P(Y/X) is a </a:t>
            </a:r>
            <a:r>
              <a:rPr lang="en-US" b="1" dirty="0">
                <a:solidFill>
                  <a:srgbClr val="000000"/>
                </a:solidFill>
                <a:latin typeface="Times New Roman" panose="02020603050405020304" pitchFamily="18" charset="0"/>
                <a:ea typeface="Times New Roman" panose="02020603050405020304" pitchFamily="18" charset="0"/>
              </a:rPr>
              <a:t>conditional probability </a:t>
            </a:r>
            <a:r>
              <a:rPr lang="en-US" dirty="0">
                <a:solidFill>
                  <a:srgbClr val="000000"/>
                </a:solidFill>
                <a:latin typeface="Times New Roman" panose="02020603050405020304" pitchFamily="18" charset="0"/>
                <a:ea typeface="Times New Roman" panose="02020603050405020304" pitchFamily="18" charset="0"/>
              </a:rPr>
              <a:t>that describes the occurrence of event </a:t>
            </a:r>
            <a:r>
              <a:rPr lang="en-US" b="1" dirty="0">
                <a:solidFill>
                  <a:srgbClr val="000000"/>
                </a:solidFill>
                <a:latin typeface="Times New Roman" panose="02020603050405020304" pitchFamily="18" charset="0"/>
                <a:ea typeface="Times New Roman" panose="02020603050405020304" pitchFamily="18" charset="0"/>
              </a:rPr>
              <a:t>Y </a:t>
            </a:r>
            <a:r>
              <a:rPr lang="en-US" dirty="0">
                <a:solidFill>
                  <a:srgbClr val="000000"/>
                </a:solidFill>
                <a:latin typeface="Times New Roman" panose="02020603050405020304" pitchFamily="18" charset="0"/>
                <a:ea typeface="Times New Roman" panose="02020603050405020304" pitchFamily="18" charset="0"/>
              </a:rPr>
              <a:t>is given that </a:t>
            </a:r>
            <a:r>
              <a:rPr lang="en-US" b="1" dirty="0">
                <a:solidFill>
                  <a:srgbClr val="000000"/>
                </a:solidFill>
                <a:latin typeface="Times New Roman" panose="02020603050405020304" pitchFamily="18" charset="0"/>
                <a:ea typeface="Times New Roman" panose="02020603050405020304" pitchFamily="18" charset="0"/>
              </a:rPr>
              <a:t>X </a:t>
            </a:r>
            <a:r>
              <a:rPr lang="en-US" dirty="0">
                <a:solidFill>
                  <a:srgbClr val="000000"/>
                </a:solidFill>
                <a:latin typeface="Times New Roman" panose="02020603050405020304" pitchFamily="18" charset="0"/>
                <a:ea typeface="Times New Roman" panose="02020603050405020304" pitchFamily="18" charset="0"/>
              </a:rPr>
              <a:t>is  true. </a:t>
            </a:r>
            <a:endParaRPr lang="en-US" sz="1600" dirty="0">
              <a:latin typeface="Arial" panose="020B0604020202020204" pitchFamily="34" charset="0"/>
              <a:ea typeface="Arial" panose="020B0604020202020204" pitchFamily="34" charset="0"/>
            </a:endParaRPr>
          </a:p>
          <a:p>
            <a:pPr marL="72390" marR="32385" indent="1270">
              <a:lnSpc>
                <a:spcPct val="95000"/>
              </a:lnSpc>
              <a:spcBef>
                <a:spcPts val="1430"/>
              </a:spcBef>
              <a:spcAft>
                <a:spcPts val="0"/>
              </a:spcAft>
            </a:pPr>
            <a:r>
              <a:rPr lang="en-US" dirty="0">
                <a:solidFill>
                  <a:srgbClr val="000000"/>
                </a:solidFill>
                <a:latin typeface="Times New Roman" panose="02020603050405020304" pitchFamily="18" charset="0"/>
                <a:ea typeface="Times New Roman" panose="02020603050405020304" pitchFamily="18" charset="0"/>
              </a:rPr>
              <a:t>P(X) and P(Y) are the probabilities of observing X and Y independently of each other. This is  known as the </a:t>
            </a:r>
            <a:r>
              <a:rPr lang="en-US" b="1" dirty="0">
                <a:solidFill>
                  <a:srgbClr val="000000"/>
                </a:solidFill>
                <a:latin typeface="Times New Roman" panose="02020603050405020304" pitchFamily="18" charset="0"/>
                <a:ea typeface="Times New Roman" panose="02020603050405020304" pitchFamily="18" charset="0"/>
              </a:rPr>
              <a:t>marginal probability</a:t>
            </a:r>
            <a:r>
              <a:rPr lang="en-US"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2843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Bayes Theorem</a:t>
            </a:r>
            <a:endParaRPr b="1"/>
          </a:p>
        </p:txBody>
      </p:sp>
      <p:pic>
        <p:nvPicPr>
          <p:cNvPr id="98" name="Google Shape;98;p15"/>
          <p:cNvPicPr preferRelativeResize="0">
            <a:picLocks noGrp="1"/>
          </p:cNvPicPr>
          <p:nvPr>
            <p:ph type="body" idx="1"/>
          </p:nvPr>
        </p:nvPicPr>
        <p:blipFill rotWithShape="1">
          <a:blip r:embed="rId3">
            <a:alphaModFix/>
          </a:blip>
          <a:srcRect/>
          <a:stretch/>
        </p:blipFill>
        <p:spPr>
          <a:xfrm>
            <a:off x="2753932" y="1690688"/>
            <a:ext cx="6684135" cy="4029113"/>
          </a:xfrm>
          <a:prstGeom prst="rect">
            <a:avLst/>
          </a:prstGeom>
          <a:noFill/>
          <a:ln>
            <a:noFill/>
          </a:ln>
        </p:spPr>
      </p:pic>
    </p:spTree>
    <p:extLst>
      <p:ext uri="{BB962C8B-B14F-4D97-AF65-F5344CB8AC3E}">
        <p14:creationId xmlns:p14="http://schemas.microsoft.com/office/powerpoint/2010/main" val="347980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2A54-FC4F-40D3-AF7C-FC022EECFA02}"/>
              </a:ext>
            </a:extLst>
          </p:cNvPr>
          <p:cNvSpPr>
            <a:spLocks noGrp="1"/>
          </p:cNvSpPr>
          <p:nvPr>
            <p:ph type="title"/>
          </p:nvPr>
        </p:nvSpPr>
        <p:spPr/>
        <p:txBody>
          <a:bodyPr/>
          <a:lstStyle/>
          <a:p>
            <a:r>
              <a:rPr lang="en-IN" b="1" dirty="0"/>
              <a:t>Naive Bayes Algorithm</a:t>
            </a:r>
            <a:endParaRPr lang="en-IN" dirty="0"/>
          </a:p>
        </p:txBody>
      </p:sp>
      <p:sp>
        <p:nvSpPr>
          <p:cNvPr id="3" name="Content Placeholder 2">
            <a:extLst>
              <a:ext uri="{FF2B5EF4-FFF2-40B4-BE49-F238E27FC236}">
                <a16:creationId xmlns:a16="http://schemas.microsoft.com/office/drawing/2014/main" id="{76F7C22F-D7EA-43EE-A354-4C2BE69713BA}"/>
              </a:ext>
            </a:extLst>
          </p:cNvPr>
          <p:cNvSpPr>
            <a:spLocks noGrp="1"/>
          </p:cNvSpPr>
          <p:nvPr>
            <p:ph idx="1"/>
          </p:nvPr>
        </p:nvSpPr>
        <p:spPr/>
        <p:txBody>
          <a:bodyPr>
            <a:normAutofit fontScale="85000" lnSpcReduction="20000"/>
          </a:bodyPr>
          <a:lstStyle/>
          <a:p>
            <a:r>
              <a:rPr lang="en-US" dirty="0"/>
              <a:t>The Naive Bayes algorithm is a probabilistic machine learning algorithm that is used for classification tasks. It's based on Bayes' theorem and the assumption of independence between features, which is why it's called "naive.“</a:t>
            </a:r>
          </a:p>
          <a:p>
            <a:r>
              <a:rPr lang="en-US" dirty="0"/>
              <a:t>Bayes' theorem is a fundamental principle in probability theory that relates conditional probabilities. For a classification problem, it's used to calculate the probability of a certain class given the features of a data point:</a:t>
            </a:r>
          </a:p>
          <a:p>
            <a:r>
              <a:rPr lang="en-IN" dirty="0"/>
              <a:t>P(</a:t>
            </a:r>
            <a:r>
              <a:rPr lang="en-IN" dirty="0" err="1"/>
              <a:t>C|x</a:t>
            </a:r>
            <a:r>
              <a:rPr lang="en-IN" dirty="0"/>
              <a:t>) = (P(</a:t>
            </a:r>
            <a:r>
              <a:rPr lang="en-IN" dirty="0" err="1"/>
              <a:t>x|C</a:t>
            </a:r>
            <a:r>
              <a:rPr lang="en-IN" dirty="0"/>
              <a:t>) * P(C)) / P(x)</a:t>
            </a:r>
          </a:p>
          <a:p>
            <a:r>
              <a:rPr lang="en-US" dirty="0"/>
              <a:t>Where:</a:t>
            </a:r>
          </a:p>
          <a:p>
            <a:r>
              <a:rPr lang="en-US" dirty="0"/>
              <a:t>P(</a:t>
            </a:r>
            <a:r>
              <a:rPr lang="en-US" dirty="0" err="1"/>
              <a:t>C|x</a:t>
            </a:r>
            <a:r>
              <a:rPr lang="en-US" dirty="0"/>
              <a:t>) is the probability of class C given the features x.</a:t>
            </a:r>
          </a:p>
          <a:p>
            <a:r>
              <a:rPr lang="en-US" dirty="0"/>
              <a:t>P(</a:t>
            </a:r>
            <a:r>
              <a:rPr lang="en-US" dirty="0" err="1"/>
              <a:t>x|C</a:t>
            </a:r>
            <a:r>
              <a:rPr lang="en-US" dirty="0"/>
              <a:t>) is the probability of observing the features x given class C.</a:t>
            </a:r>
          </a:p>
          <a:p>
            <a:r>
              <a:rPr lang="en-US" dirty="0"/>
              <a:t>P(C) is the prior probability of class C.</a:t>
            </a:r>
          </a:p>
          <a:p>
            <a:r>
              <a:rPr lang="en-US" dirty="0"/>
              <a:t>P(x) is the probability of observing the features x.</a:t>
            </a:r>
          </a:p>
          <a:p>
            <a:endParaRPr lang="en-IN" dirty="0"/>
          </a:p>
        </p:txBody>
      </p:sp>
    </p:spTree>
    <p:extLst>
      <p:ext uri="{BB962C8B-B14F-4D97-AF65-F5344CB8AC3E}">
        <p14:creationId xmlns:p14="http://schemas.microsoft.com/office/powerpoint/2010/main" val="63860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Bayes Theorem</a:t>
            </a:r>
            <a:endParaRPr b="1"/>
          </a:p>
        </p:txBody>
      </p:sp>
      <p:sp>
        <p:nvSpPr>
          <p:cNvPr id="104" name="Google Shape;10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i="1"/>
              <a:t>P</a:t>
            </a:r>
            <a:r>
              <a:rPr lang="en-US"/>
              <a:t>(</a:t>
            </a:r>
            <a:r>
              <a:rPr lang="en-US" i="1"/>
              <a:t>c|x</a:t>
            </a:r>
            <a:r>
              <a:rPr lang="en-US"/>
              <a:t>) is the posterior probability of </a:t>
            </a:r>
            <a:r>
              <a:rPr lang="en-US" i="1"/>
              <a:t>class</a:t>
            </a:r>
            <a:r>
              <a:rPr lang="en-US"/>
              <a:t> (c, </a:t>
            </a:r>
            <a:r>
              <a:rPr lang="en-US" i="1"/>
              <a:t>target</a:t>
            </a:r>
            <a:r>
              <a:rPr lang="en-US"/>
              <a:t>) given </a:t>
            </a:r>
            <a:r>
              <a:rPr lang="en-US" i="1"/>
              <a:t>predictor</a:t>
            </a:r>
            <a:r>
              <a:rPr lang="en-US"/>
              <a:t> (x, </a:t>
            </a:r>
            <a:r>
              <a:rPr lang="en-US" i="1"/>
              <a:t>attributes</a:t>
            </a:r>
            <a:r>
              <a:rPr lang="en-US"/>
              <a: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i="1"/>
              <a:t>P</a:t>
            </a:r>
            <a:r>
              <a:rPr lang="en-US"/>
              <a:t>(</a:t>
            </a:r>
            <a:r>
              <a:rPr lang="en-US" i="1"/>
              <a:t>c</a:t>
            </a:r>
            <a:r>
              <a:rPr lang="en-US"/>
              <a:t>) is the prior probability of </a:t>
            </a:r>
            <a:r>
              <a:rPr lang="en-US" i="1"/>
              <a:t>class</a:t>
            </a:r>
            <a:r>
              <a:rPr lang="en-US"/>
              <a: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i="1"/>
              <a:t>P</a:t>
            </a:r>
            <a:r>
              <a:rPr lang="en-US"/>
              <a:t>(</a:t>
            </a:r>
            <a:r>
              <a:rPr lang="en-US" i="1"/>
              <a:t>x|c</a:t>
            </a:r>
            <a:r>
              <a:rPr lang="en-US"/>
              <a:t>) is the likelihood which is the probability of </a:t>
            </a:r>
            <a:r>
              <a:rPr lang="en-US" i="1"/>
              <a:t>predictor</a:t>
            </a:r>
            <a:r>
              <a:rPr lang="en-US"/>
              <a:t> given </a:t>
            </a:r>
            <a:r>
              <a:rPr lang="en-US" i="1"/>
              <a:t>class</a:t>
            </a:r>
            <a:r>
              <a:rPr lang="en-US"/>
              <a: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i="1"/>
              <a:t>P</a:t>
            </a:r>
            <a:r>
              <a:rPr lang="en-US"/>
              <a:t>(</a:t>
            </a:r>
            <a:r>
              <a:rPr lang="en-US" i="1"/>
              <a:t>x</a:t>
            </a:r>
            <a:r>
              <a:rPr lang="en-US"/>
              <a:t>) is the prior probability of </a:t>
            </a:r>
            <a:r>
              <a:rPr lang="en-US" i="1"/>
              <a:t>predictor</a:t>
            </a:r>
            <a:r>
              <a:rPr lang="en-US"/>
              <a:t>.</a:t>
            </a:r>
            <a:endParaRPr/>
          </a:p>
          <a:p>
            <a:pPr marL="0" lvl="0" indent="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11342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206"/>
            <a:ext cx="10515600" cy="941695"/>
          </a:xfrm>
        </p:spPr>
        <p:txBody>
          <a:bodyPr>
            <a:normAutofit fontScale="90000"/>
          </a:bodyPr>
          <a:lstStyle/>
          <a:p>
            <a:r>
              <a:rPr lang="en-US" dirty="0" smtClean="0"/>
              <a:t/>
            </a:r>
            <a:br>
              <a:rPr lang="en-US" dirty="0" smtClean="0"/>
            </a:br>
            <a:r>
              <a:rPr lang="en-US" dirty="0" smtClean="0"/>
              <a:t>Example: </a:t>
            </a:r>
            <a:r>
              <a:rPr lang="en-US" b="1" dirty="0"/>
              <a:t>Classifying the healthy status using Naïve </a:t>
            </a:r>
            <a:r>
              <a:rPr lang="en-US" b="1" dirty="0" err="1"/>
              <a:t>bayes</a:t>
            </a:r>
            <a:r>
              <a:rPr lang="en-US" b="1" dirty="0"/>
              <a:t> classification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from </a:t>
            </a:r>
            <a:r>
              <a:rPr lang="en-US" dirty="0" err="1"/>
              <a:t>sklearn.naive_bayes</a:t>
            </a:r>
            <a:r>
              <a:rPr lang="en-US" dirty="0"/>
              <a:t> import </a:t>
            </a:r>
            <a:r>
              <a:rPr lang="en-US" dirty="0" err="1"/>
              <a:t>GaussianNB</a:t>
            </a:r>
            <a:endParaRPr lang="en-US" dirty="0"/>
          </a:p>
          <a:p>
            <a:r>
              <a:rPr lang="en-US" dirty="0"/>
              <a:t># Define the dataset</a:t>
            </a:r>
          </a:p>
          <a:p>
            <a:r>
              <a:rPr lang="en-US" dirty="0"/>
              <a:t>age = [20, 32, 42, 15]</a:t>
            </a:r>
          </a:p>
          <a:p>
            <a:r>
              <a:rPr lang="en-US" dirty="0" err="1"/>
              <a:t>eat_pizza</a:t>
            </a:r>
            <a:r>
              <a:rPr lang="en-US" dirty="0"/>
              <a:t> = [1, 0, 0, 1]</a:t>
            </a:r>
          </a:p>
          <a:p>
            <a:r>
              <a:rPr lang="en-US" dirty="0"/>
              <a:t>exercise = [1, 1, 0, 1]</a:t>
            </a:r>
          </a:p>
          <a:p>
            <a:r>
              <a:rPr lang="en-US" dirty="0"/>
              <a:t>health = </a:t>
            </a:r>
            <a:r>
              <a:rPr lang="en-US" dirty="0" smtClean="0"/>
              <a:t>[1, </a:t>
            </a:r>
            <a:r>
              <a:rPr lang="en-US" dirty="0"/>
              <a:t>1, 0, 1]</a:t>
            </a:r>
          </a:p>
          <a:p>
            <a:r>
              <a:rPr lang="en-US" dirty="0"/>
              <a:t># Combine features into a 2D array</a:t>
            </a:r>
          </a:p>
          <a:p>
            <a:r>
              <a:rPr lang="en-US" dirty="0"/>
              <a:t>X = list(zip(age, </a:t>
            </a:r>
            <a:r>
              <a:rPr lang="en-US" dirty="0" err="1"/>
              <a:t>eat_pizza</a:t>
            </a:r>
            <a:r>
              <a:rPr lang="en-US" dirty="0"/>
              <a:t>, exercise))</a:t>
            </a:r>
          </a:p>
          <a:p>
            <a:r>
              <a:rPr lang="en-US" dirty="0"/>
              <a:t># Define the target variable (health)</a:t>
            </a:r>
          </a:p>
          <a:p>
            <a:r>
              <a:rPr lang="en-US" dirty="0"/>
              <a:t>y = health</a:t>
            </a:r>
          </a:p>
          <a:p>
            <a:r>
              <a:rPr lang="en-US" dirty="0"/>
              <a:t># Create a Gaussian Naive Bayes Classifier</a:t>
            </a:r>
          </a:p>
          <a:p>
            <a:r>
              <a:rPr lang="en-US" dirty="0" err="1"/>
              <a:t>clf</a:t>
            </a:r>
            <a:r>
              <a:rPr lang="en-US" dirty="0"/>
              <a:t> = </a:t>
            </a:r>
            <a:r>
              <a:rPr lang="en-US" dirty="0" err="1"/>
              <a:t>GaussianNB</a:t>
            </a:r>
            <a:r>
              <a:rPr lang="en-US" dirty="0"/>
              <a:t>()</a:t>
            </a:r>
          </a:p>
          <a:p>
            <a:endParaRPr lang="en-US" dirty="0"/>
          </a:p>
        </p:txBody>
      </p:sp>
    </p:spTree>
    <p:extLst>
      <p:ext uri="{BB962C8B-B14F-4D97-AF65-F5344CB8AC3E}">
        <p14:creationId xmlns:p14="http://schemas.microsoft.com/office/powerpoint/2010/main" val="3806511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Train the classifier</a:t>
            </a:r>
          </a:p>
          <a:p>
            <a:r>
              <a:rPr lang="en-US" dirty="0" err="1"/>
              <a:t>clf</a:t>
            </a:r>
            <a:r>
              <a:rPr lang="en-US" dirty="0"/>
              <a:t> = </a:t>
            </a:r>
            <a:r>
              <a:rPr lang="en-US" dirty="0" err="1"/>
              <a:t>clf.fit</a:t>
            </a:r>
            <a:r>
              <a:rPr lang="en-US" dirty="0"/>
              <a:t>(X, y)</a:t>
            </a:r>
          </a:p>
          <a:p>
            <a:r>
              <a:rPr lang="en-US" dirty="0"/>
              <a:t># Predict health for a new instance</a:t>
            </a:r>
          </a:p>
          <a:p>
            <a:r>
              <a:rPr lang="en-US" dirty="0" err="1"/>
              <a:t>new_instance</a:t>
            </a:r>
            <a:r>
              <a:rPr lang="en-US" dirty="0"/>
              <a:t> = [[25, 1, 1]]  # age=25, </a:t>
            </a:r>
            <a:r>
              <a:rPr lang="en-US" dirty="0" err="1"/>
              <a:t>eat_pizza</a:t>
            </a:r>
            <a:r>
              <a:rPr lang="en-US" dirty="0"/>
              <a:t>=1, </a:t>
            </a:r>
            <a:r>
              <a:rPr lang="en-US" dirty="0" err="1"/>
              <a:t>excercise</a:t>
            </a:r>
            <a:r>
              <a:rPr lang="en-US" dirty="0"/>
              <a:t>=1</a:t>
            </a:r>
          </a:p>
          <a:p>
            <a:r>
              <a:rPr lang="en-US" dirty="0" err="1"/>
              <a:t>predicted_health</a:t>
            </a:r>
            <a:r>
              <a:rPr lang="en-US" dirty="0"/>
              <a:t> = </a:t>
            </a:r>
            <a:r>
              <a:rPr lang="en-US" dirty="0" err="1"/>
              <a:t>clf.predict</a:t>
            </a:r>
            <a:r>
              <a:rPr lang="en-US" dirty="0"/>
              <a:t>(</a:t>
            </a:r>
            <a:r>
              <a:rPr lang="en-US" dirty="0" err="1"/>
              <a:t>new_instance</a:t>
            </a:r>
            <a:r>
              <a:rPr lang="en-US" dirty="0"/>
              <a:t>)</a:t>
            </a:r>
          </a:p>
          <a:p>
            <a:r>
              <a:rPr lang="en-US" dirty="0"/>
              <a:t>print(</a:t>
            </a:r>
            <a:r>
              <a:rPr lang="en-US" dirty="0" err="1"/>
              <a:t>f"Predicted</a:t>
            </a:r>
            <a:r>
              <a:rPr lang="en-US" dirty="0"/>
              <a:t> health: {</a:t>
            </a:r>
            <a:r>
              <a:rPr lang="en-US" dirty="0" err="1"/>
              <a:t>predicted_health</a:t>
            </a:r>
            <a:r>
              <a:rPr lang="en-US" dirty="0"/>
              <a:t>[0]}")</a:t>
            </a:r>
          </a:p>
          <a:p>
            <a:endParaRPr lang="en-US" dirty="0"/>
          </a:p>
        </p:txBody>
      </p:sp>
    </p:spTree>
    <p:extLst>
      <p:ext uri="{BB962C8B-B14F-4D97-AF65-F5344CB8AC3E}">
        <p14:creationId xmlns:p14="http://schemas.microsoft.com/office/powerpoint/2010/main" val="3756704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Support Vector Machine</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2059111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Support Vector Machines</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Support Vector Machines is considered to be a classification approach, it but can be employed in both types of classification and regression problems.</a:t>
            </a:r>
            <a:endParaRPr/>
          </a:p>
          <a:p>
            <a:pPr marL="228600" lvl="0" indent="-228600" algn="just" rtl="0">
              <a:lnSpc>
                <a:spcPct val="90000"/>
              </a:lnSpc>
              <a:spcBef>
                <a:spcPts val="1000"/>
              </a:spcBef>
              <a:spcAft>
                <a:spcPts val="0"/>
              </a:spcAft>
              <a:buClr>
                <a:schemeClr val="dk1"/>
              </a:buClr>
              <a:buSzPts val="2800"/>
              <a:buChar char="•"/>
            </a:pPr>
            <a:r>
              <a:rPr lang="en-US"/>
              <a:t>It can easily handle multiple continuous and categorical variables. </a:t>
            </a:r>
            <a:endParaRPr/>
          </a:p>
          <a:p>
            <a:pPr marL="228600" lvl="0" indent="-228600" algn="just" rtl="0">
              <a:lnSpc>
                <a:spcPct val="90000"/>
              </a:lnSpc>
              <a:spcBef>
                <a:spcPts val="1000"/>
              </a:spcBef>
              <a:spcAft>
                <a:spcPts val="0"/>
              </a:spcAft>
              <a:buClr>
                <a:schemeClr val="dk1"/>
              </a:buClr>
              <a:buSzPts val="2800"/>
              <a:buChar char="•"/>
            </a:pPr>
            <a:r>
              <a:rPr lang="en-US"/>
              <a:t>SVM constructs a hyper plane in multidimensional space to separate different classes.</a:t>
            </a:r>
            <a:endParaRPr/>
          </a:p>
          <a:p>
            <a:pPr marL="228600" lvl="0" indent="-228600" algn="just" rtl="0">
              <a:lnSpc>
                <a:spcPct val="90000"/>
              </a:lnSpc>
              <a:spcBef>
                <a:spcPts val="1000"/>
              </a:spcBef>
              <a:spcAft>
                <a:spcPts val="0"/>
              </a:spcAft>
              <a:buClr>
                <a:schemeClr val="dk1"/>
              </a:buClr>
              <a:buSzPts val="2800"/>
              <a:buChar char="•"/>
            </a:pPr>
            <a:r>
              <a:rPr lang="en-US"/>
              <a:t>SVM generates optimal hyper plane in an iterative manner, which is used to minimize an error.</a:t>
            </a:r>
            <a:endParaRPr/>
          </a:p>
          <a:p>
            <a:pPr marL="228600" lvl="0" indent="-228600" algn="just" rtl="0">
              <a:lnSpc>
                <a:spcPct val="90000"/>
              </a:lnSpc>
              <a:spcBef>
                <a:spcPts val="1000"/>
              </a:spcBef>
              <a:spcAft>
                <a:spcPts val="0"/>
              </a:spcAft>
              <a:buClr>
                <a:schemeClr val="dk1"/>
              </a:buClr>
              <a:buSzPts val="2800"/>
              <a:buChar char="•"/>
            </a:pPr>
            <a:r>
              <a:rPr lang="en-US"/>
              <a:t>The core idea of SVM is to find a maximum marginal hyper plane(MMH) that best divides the dataset into classes.</a:t>
            </a:r>
            <a:endParaRPr/>
          </a:p>
        </p:txBody>
      </p:sp>
    </p:spTree>
    <p:extLst>
      <p:ext uri="{BB962C8B-B14F-4D97-AF65-F5344CB8AC3E}">
        <p14:creationId xmlns:p14="http://schemas.microsoft.com/office/powerpoint/2010/main" val="296204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Support Vector Machines</a:t>
            </a:r>
            <a:endParaRPr/>
          </a:p>
        </p:txBody>
      </p:sp>
      <p:pic>
        <p:nvPicPr>
          <p:cNvPr id="97" name="Google Shape;97;p15"/>
          <p:cNvPicPr preferRelativeResize="0">
            <a:picLocks noGrp="1"/>
          </p:cNvPicPr>
          <p:nvPr>
            <p:ph type="body" idx="1"/>
          </p:nvPr>
        </p:nvPicPr>
        <p:blipFill rotWithShape="1">
          <a:blip r:embed="rId3">
            <a:alphaModFix/>
          </a:blip>
          <a:srcRect/>
          <a:stretch/>
        </p:blipFill>
        <p:spPr>
          <a:xfrm>
            <a:off x="3232598" y="1636766"/>
            <a:ext cx="5644394" cy="4661003"/>
          </a:xfrm>
          <a:prstGeom prst="rect">
            <a:avLst/>
          </a:prstGeom>
          <a:noFill/>
          <a:ln>
            <a:noFill/>
          </a:ln>
        </p:spPr>
      </p:pic>
    </p:spTree>
    <p:extLst>
      <p:ext uri="{BB962C8B-B14F-4D97-AF65-F5344CB8AC3E}">
        <p14:creationId xmlns:p14="http://schemas.microsoft.com/office/powerpoint/2010/main" val="1527604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does SVM work?</a:t>
            </a:r>
            <a:endParaRPr/>
          </a:p>
        </p:txBody>
      </p:sp>
      <p:sp>
        <p:nvSpPr>
          <p:cNvPr id="121" name="Google Shape;12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main objective is to segregate the given dataset in the best possible way.</a:t>
            </a:r>
            <a:endParaRPr/>
          </a:p>
          <a:p>
            <a:pPr marL="228600" lvl="0" indent="-228600" algn="l" rtl="0">
              <a:lnSpc>
                <a:spcPct val="90000"/>
              </a:lnSpc>
              <a:spcBef>
                <a:spcPts val="1000"/>
              </a:spcBef>
              <a:spcAft>
                <a:spcPts val="0"/>
              </a:spcAft>
              <a:buClr>
                <a:schemeClr val="dk1"/>
              </a:buClr>
              <a:buSzPts val="2800"/>
              <a:buChar char="•"/>
            </a:pPr>
            <a:r>
              <a:rPr lang="en-US"/>
              <a:t>The distance between the either nearest points is known as the margin. </a:t>
            </a:r>
            <a:endParaRPr/>
          </a:p>
          <a:p>
            <a:pPr marL="228600" lvl="0" indent="-228600" algn="l" rtl="0">
              <a:lnSpc>
                <a:spcPct val="90000"/>
              </a:lnSpc>
              <a:spcBef>
                <a:spcPts val="1000"/>
              </a:spcBef>
              <a:spcAft>
                <a:spcPts val="0"/>
              </a:spcAft>
              <a:buClr>
                <a:schemeClr val="dk1"/>
              </a:buClr>
              <a:buSzPts val="2800"/>
              <a:buChar char="•"/>
            </a:pPr>
            <a:r>
              <a:rPr lang="en-US"/>
              <a:t>The objective is to select a hyperplane with the maximum possible margin between support vectors in the given dataset.</a:t>
            </a:r>
            <a:endParaRPr/>
          </a:p>
          <a:p>
            <a:pPr marL="228600" lvl="0" indent="-228600" algn="l" rtl="0">
              <a:lnSpc>
                <a:spcPct val="90000"/>
              </a:lnSpc>
              <a:spcBef>
                <a:spcPts val="1000"/>
              </a:spcBef>
              <a:spcAft>
                <a:spcPts val="0"/>
              </a:spcAft>
              <a:buClr>
                <a:schemeClr val="dk1"/>
              </a:buClr>
              <a:buSzPts val="2800"/>
              <a:buChar char="•"/>
            </a:pPr>
            <a:r>
              <a:rPr lang="en-US"/>
              <a:t>SVM searches for the maximum marginal hyperplane in the following steps:</a:t>
            </a:r>
            <a:endParaRPr/>
          </a:p>
        </p:txBody>
      </p:sp>
    </p:spTree>
    <p:extLst>
      <p:ext uri="{BB962C8B-B14F-4D97-AF65-F5344CB8AC3E}">
        <p14:creationId xmlns:p14="http://schemas.microsoft.com/office/powerpoint/2010/main" val="950682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does SVM work?</a:t>
            </a:r>
            <a:endParaRPr/>
          </a:p>
        </p:txBody>
      </p:sp>
      <p:sp>
        <p:nvSpPr>
          <p:cNvPr id="127" name="Google Shape;12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US"/>
              <a:t>Generate hyper planes which segregates the classes in the best way. Below figure showing three hyper planes black, blue and orange. Here, the blue and orange have higher classification error, but the black is separating the two classes correctly.</a:t>
            </a:r>
            <a:endParaRPr/>
          </a:p>
          <a:p>
            <a:pPr marL="0" lvl="0" indent="0" algn="l" rtl="0">
              <a:lnSpc>
                <a:spcPct val="90000"/>
              </a:lnSpc>
              <a:spcBef>
                <a:spcPts val="1000"/>
              </a:spcBef>
              <a:spcAft>
                <a:spcPts val="0"/>
              </a:spcAft>
              <a:buClr>
                <a:schemeClr val="dk1"/>
              </a:buClr>
              <a:buSzPts val="2800"/>
              <a:buNone/>
            </a:pPr>
            <a:endParaRPr/>
          </a:p>
        </p:txBody>
      </p:sp>
      <p:pic>
        <p:nvPicPr>
          <p:cNvPr id="128" name="Google Shape;128;p20"/>
          <p:cNvPicPr preferRelativeResize="0"/>
          <p:nvPr/>
        </p:nvPicPr>
        <p:blipFill rotWithShape="1">
          <a:blip r:embed="rId3">
            <a:alphaModFix/>
          </a:blip>
          <a:srcRect/>
          <a:stretch/>
        </p:blipFill>
        <p:spPr>
          <a:xfrm>
            <a:off x="4321801" y="3462403"/>
            <a:ext cx="2935511" cy="2714559"/>
          </a:xfrm>
          <a:prstGeom prst="rect">
            <a:avLst/>
          </a:prstGeom>
          <a:noFill/>
          <a:ln>
            <a:noFill/>
          </a:ln>
        </p:spPr>
      </p:pic>
    </p:spTree>
    <p:extLst>
      <p:ext uri="{BB962C8B-B14F-4D97-AF65-F5344CB8AC3E}">
        <p14:creationId xmlns:p14="http://schemas.microsoft.com/office/powerpoint/2010/main" val="1531066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does SVM work?</a:t>
            </a:r>
            <a:endParaRPr/>
          </a:p>
        </p:txBody>
      </p:sp>
      <p:sp>
        <p:nvSpPr>
          <p:cNvPr id="134" name="Google Shape;13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2. Select the right hyper plane with the maximum segregation from the       either nearest data points as shown in below figure.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135" name="Google Shape;135;p21"/>
          <p:cNvPicPr preferRelativeResize="0"/>
          <p:nvPr/>
        </p:nvPicPr>
        <p:blipFill rotWithShape="1">
          <a:blip r:embed="rId3">
            <a:alphaModFix/>
          </a:blip>
          <a:srcRect/>
          <a:stretch/>
        </p:blipFill>
        <p:spPr>
          <a:xfrm>
            <a:off x="4232185" y="2933844"/>
            <a:ext cx="4074688" cy="3243119"/>
          </a:xfrm>
          <a:prstGeom prst="rect">
            <a:avLst/>
          </a:prstGeom>
          <a:noFill/>
          <a:ln>
            <a:noFill/>
          </a:ln>
        </p:spPr>
      </p:pic>
    </p:spTree>
    <p:extLst>
      <p:ext uri="{BB962C8B-B14F-4D97-AF65-F5344CB8AC3E}">
        <p14:creationId xmlns:p14="http://schemas.microsoft.com/office/powerpoint/2010/main" val="309155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
            </a:r>
            <a:br>
              <a:rPr lang="en-US" b="1"/>
            </a:br>
            <a:r>
              <a:rPr lang="en-US" b="1"/>
              <a:t>Dealing with non-linear and inseparable planes</a:t>
            </a:r>
            <a:br>
              <a:rPr lang="en-US" b="1"/>
            </a:br>
            <a:endParaRPr/>
          </a:p>
        </p:txBody>
      </p:sp>
      <p:sp>
        <p:nvSpPr>
          <p:cNvPr id="141" name="Google Shape;1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Some problems can’t be solved using linear hyper plane.</a:t>
            </a:r>
            <a:endParaRPr/>
          </a:p>
          <a:p>
            <a:pPr marL="0" lvl="0" indent="0" algn="l" rtl="0">
              <a:lnSpc>
                <a:spcPct val="90000"/>
              </a:lnSpc>
              <a:spcBef>
                <a:spcPts val="1000"/>
              </a:spcBef>
              <a:spcAft>
                <a:spcPts val="0"/>
              </a:spcAft>
              <a:buClr>
                <a:schemeClr val="dk1"/>
              </a:buClr>
              <a:buSzPts val="2800"/>
              <a:buNone/>
            </a:pPr>
            <a:endParaRPr/>
          </a:p>
        </p:txBody>
      </p:sp>
      <p:pic>
        <p:nvPicPr>
          <p:cNvPr id="142" name="Google Shape;142;p22"/>
          <p:cNvPicPr preferRelativeResize="0"/>
          <p:nvPr/>
        </p:nvPicPr>
        <p:blipFill rotWithShape="1">
          <a:blip r:embed="rId3">
            <a:alphaModFix/>
          </a:blip>
          <a:srcRect/>
          <a:stretch/>
        </p:blipFill>
        <p:spPr>
          <a:xfrm>
            <a:off x="4302750" y="2541833"/>
            <a:ext cx="3656393" cy="3303362"/>
          </a:xfrm>
          <a:prstGeom prst="rect">
            <a:avLst/>
          </a:prstGeom>
          <a:noFill/>
          <a:ln>
            <a:noFill/>
          </a:ln>
        </p:spPr>
      </p:pic>
    </p:spTree>
    <p:extLst>
      <p:ext uri="{BB962C8B-B14F-4D97-AF65-F5344CB8AC3E}">
        <p14:creationId xmlns:p14="http://schemas.microsoft.com/office/powerpoint/2010/main" val="378661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0A57-061E-4C88-9C4C-D5A6487E28C0}"/>
              </a:ext>
            </a:extLst>
          </p:cNvPr>
          <p:cNvSpPr>
            <a:spLocks noGrp="1"/>
          </p:cNvSpPr>
          <p:nvPr>
            <p:ph type="title"/>
          </p:nvPr>
        </p:nvSpPr>
        <p:spPr/>
        <p:txBody>
          <a:bodyPr/>
          <a:lstStyle/>
          <a:p>
            <a:r>
              <a:rPr lang="en-IN" b="1" dirty="0"/>
              <a:t>Linear Regression</a:t>
            </a:r>
          </a:p>
        </p:txBody>
      </p:sp>
      <p:sp>
        <p:nvSpPr>
          <p:cNvPr id="3" name="Content Placeholder 2">
            <a:extLst>
              <a:ext uri="{FF2B5EF4-FFF2-40B4-BE49-F238E27FC236}">
                <a16:creationId xmlns:a16="http://schemas.microsoft.com/office/drawing/2014/main" id="{7A89189D-D30B-4718-9CAB-1F0D41AD7288}"/>
              </a:ext>
            </a:extLst>
          </p:cNvPr>
          <p:cNvSpPr>
            <a:spLocks noGrp="1"/>
          </p:cNvSpPr>
          <p:nvPr>
            <p:ph idx="1"/>
          </p:nvPr>
        </p:nvSpPr>
        <p:spPr/>
        <p:txBody>
          <a:bodyPr>
            <a:normAutofit/>
          </a:bodyPr>
          <a:lstStyle/>
          <a:p>
            <a:r>
              <a:rPr lang="en-US" dirty="0"/>
              <a:t>Linear regression is considered one of the foundational techniques in data mining and machine learning. It is a statistical modeling approach used for analyzing the relationship between a dependent variable (target variable) and one or more independent variables (predictor variables).</a:t>
            </a:r>
          </a:p>
          <a:p>
            <a:r>
              <a:rPr lang="en-US" dirty="0"/>
              <a:t>It is a statistical approach for modeling the relationship between a dependent variable and a given set of independent variables. </a:t>
            </a:r>
          </a:p>
          <a:p>
            <a:r>
              <a:rPr lang="en-US" dirty="0"/>
              <a:t>The aim of linear regression is to find the regression coefficients that produce the best-fitted line or output.</a:t>
            </a:r>
          </a:p>
          <a:p>
            <a:pPr marL="0" indent="0" algn="ctr">
              <a:buNone/>
            </a:pPr>
            <a:r>
              <a:rPr lang="en-US" b="1" dirty="0"/>
              <a:t>y = ax + b</a:t>
            </a:r>
          </a:p>
          <a:p>
            <a:endParaRPr lang="en-US" dirty="0"/>
          </a:p>
          <a:p>
            <a:endParaRPr lang="en-IN" dirty="0"/>
          </a:p>
        </p:txBody>
      </p:sp>
    </p:spTree>
    <p:extLst>
      <p:ext uri="{BB962C8B-B14F-4D97-AF65-F5344CB8AC3E}">
        <p14:creationId xmlns:p14="http://schemas.microsoft.com/office/powerpoint/2010/main" val="12957172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
            </a:r>
            <a:br>
              <a:rPr lang="en-US" b="1"/>
            </a:br>
            <a:r>
              <a:rPr lang="en-US" b="1"/>
              <a:t>Dealing with non-linear and inseparable planes</a:t>
            </a:r>
            <a:br>
              <a:rPr lang="en-US" b="1"/>
            </a:br>
            <a:endParaRPr/>
          </a:p>
        </p:txBody>
      </p:sp>
      <p:sp>
        <p:nvSpPr>
          <p:cNvPr id="148" name="Google Shape;14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such situation, SVM uses a kernel trick to transform the input space to a higher dimensional space.</a:t>
            </a:r>
            <a:endParaRPr/>
          </a:p>
          <a:p>
            <a:pPr marL="228600" lvl="0" indent="-228600" algn="l" rtl="0">
              <a:lnSpc>
                <a:spcPct val="90000"/>
              </a:lnSpc>
              <a:spcBef>
                <a:spcPts val="1000"/>
              </a:spcBef>
              <a:spcAft>
                <a:spcPts val="0"/>
              </a:spcAft>
              <a:buClr>
                <a:schemeClr val="dk1"/>
              </a:buClr>
              <a:buSzPts val="2800"/>
              <a:buChar char="•"/>
            </a:pPr>
            <a:r>
              <a:rPr lang="en-US"/>
              <a:t>The data points are plotted on the x-axis and z-axis.</a:t>
            </a:r>
            <a:endParaRPr/>
          </a:p>
          <a:p>
            <a:pPr marL="0" lvl="0" indent="0" algn="l" rtl="0">
              <a:lnSpc>
                <a:spcPct val="90000"/>
              </a:lnSpc>
              <a:spcBef>
                <a:spcPts val="1000"/>
              </a:spcBef>
              <a:spcAft>
                <a:spcPts val="0"/>
              </a:spcAft>
              <a:buClr>
                <a:schemeClr val="dk1"/>
              </a:buClr>
              <a:buSzPts val="2800"/>
              <a:buNone/>
            </a:pPr>
            <a:endParaRPr/>
          </a:p>
        </p:txBody>
      </p:sp>
      <p:pic>
        <p:nvPicPr>
          <p:cNvPr id="149" name="Google Shape;149;p23"/>
          <p:cNvPicPr preferRelativeResize="0"/>
          <p:nvPr/>
        </p:nvPicPr>
        <p:blipFill rotWithShape="1">
          <a:blip r:embed="rId3">
            <a:alphaModFix/>
          </a:blip>
          <a:srcRect/>
          <a:stretch/>
        </p:blipFill>
        <p:spPr>
          <a:xfrm>
            <a:off x="4157931" y="3226358"/>
            <a:ext cx="3582272" cy="3036402"/>
          </a:xfrm>
          <a:prstGeom prst="rect">
            <a:avLst/>
          </a:prstGeom>
          <a:noFill/>
          <a:ln>
            <a:noFill/>
          </a:ln>
        </p:spPr>
      </p:pic>
    </p:spTree>
    <p:extLst>
      <p:ext uri="{BB962C8B-B14F-4D97-AF65-F5344CB8AC3E}">
        <p14:creationId xmlns:p14="http://schemas.microsoft.com/office/powerpoint/2010/main" val="1995053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SVM Kernels</a:t>
            </a:r>
            <a:endParaRPr/>
          </a:p>
        </p:txBody>
      </p:sp>
      <p:sp>
        <p:nvSpPr>
          <p:cNvPr id="155" name="Google Shape;155;p24"/>
          <p:cNvSpPr txBox="1">
            <a:spLocks noGrp="1"/>
          </p:cNvSpPr>
          <p:nvPr>
            <p:ph type="body" idx="1"/>
          </p:nvPr>
        </p:nvSpPr>
        <p:spPr>
          <a:xfrm>
            <a:off x="838200" y="1455313"/>
            <a:ext cx="10515600" cy="472165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SVM algorithm is implemented in practice using a kernel. </a:t>
            </a:r>
            <a:endParaRPr/>
          </a:p>
          <a:p>
            <a:pPr marL="228600" lvl="0" indent="-228600" algn="l" rtl="0">
              <a:lnSpc>
                <a:spcPct val="90000"/>
              </a:lnSpc>
              <a:spcBef>
                <a:spcPts val="1000"/>
              </a:spcBef>
              <a:spcAft>
                <a:spcPts val="0"/>
              </a:spcAft>
              <a:buClr>
                <a:schemeClr val="dk1"/>
              </a:buClr>
              <a:buSzPts val="2800"/>
              <a:buChar char="•"/>
            </a:pPr>
            <a:r>
              <a:rPr lang="en-US"/>
              <a:t>A kernel transforms an input data space into the required form. </a:t>
            </a:r>
            <a:endParaRPr/>
          </a:p>
          <a:p>
            <a:pPr marL="228600" lvl="0" indent="-228600" algn="l" rtl="0">
              <a:lnSpc>
                <a:spcPct val="90000"/>
              </a:lnSpc>
              <a:spcBef>
                <a:spcPts val="1000"/>
              </a:spcBef>
              <a:spcAft>
                <a:spcPts val="0"/>
              </a:spcAft>
              <a:buClr>
                <a:schemeClr val="dk1"/>
              </a:buClr>
              <a:buSzPts val="2800"/>
              <a:buChar char="•"/>
            </a:pPr>
            <a:r>
              <a:rPr lang="en-US"/>
              <a:t>SVM uses a technique called the kernel trick. </a:t>
            </a:r>
            <a:endParaRPr/>
          </a:p>
          <a:p>
            <a:pPr marL="228600" lvl="0" indent="-228600" algn="l" rtl="0">
              <a:lnSpc>
                <a:spcPct val="90000"/>
              </a:lnSpc>
              <a:spcBef>
                <a:spcPts val="1000"/>
              </a:spcBef>
              <a:spcAft>
                <a:spcPts val="0"/>
              </a:spcAft>
              <a:buClr>
                <a:schemeClr val="dk1"/>
              </a:buClr>
              <a:buSzPts val="2800"/>
              <a:buChar char="•"/>
            </a:pPr>
            <a:r>
              <a:rPr lang="en-US"/>
              <a:t>Here, the kernel takes a low-dimensional input space and transforms it into a higher dimensional space. </a:t>
            </a:r>
            <a:endParaRPr/>
          </a:p>
          <a:p>
            <a:pPr marL="228600" lvl="0" indent="-228600" algn="l" rtl="0">
              <a:lnSpc>
                <a:spcPct val="90000"/>
              </a:lnSpc>
              <a:spcBef>
                <a:spcPts val="1000"/>
              </a:spcBef>
              <a:spcAft>
                <a:spcPts val="0"/>
              </a:spcAft>
              <a:buClr>
                <a:schemeClr val="dk1"/>
              </a:buClr>
              <a:buSzPts val="2800"/>
              <a:buChar char="•"/>
            </a:pPr>
            <a:r>
              <a:rPr lang="en-US"/>
              <a:t>In other words, you can say that it converts nonseparable problem to separable problems by adding more dimension to it. </a:t>
            </a:r>
            <a:endParaRPr/>
          </a:p>
          <a:p>
            <a:pPr marL="228600" lvl="0" indent="-228600" algn="l" rtl="0">
              <a:lnSpc>
                <a:spcPct val="90000"/>
              </a:lnSpc>
              <a:spcBef>
                <a:spcPts val="1000"/>
              </a:spcBef>
              <a:spcAft>
                <a:spcPts val="0"/>
              </a:spcAft>
              <a:buClr>
                <a:schemeClr val="dk1"/>
              </a:buClr>
              <a:buSzPts val="2800"/>
              <a:buChar char="•"/>
            </a:pPr>
            <a:r>
              <a:rPr lang="en-US"/>
              <a:t>It is most useful in non-linear separation problem. </a:t>
            </a:r>
            <a:endParaRPr/>
          </a:p>
          <a:p>
            <a:pPr marL="228600" lvl="0" indent="-228600" algn="l" rtl="0">
              <a:lnSpc>
                <a:spcPct val="90000"/>
              </a:lnSpc>
              <a:spcBef>
                <a:spcPts val="1000"/>
              </a:spcBef>
              <a:spcAft>
                <a:spcPts val="0"/>
              </a:spcAft>
              <a:buClr>
                <a:schemeClr val="dk1"/>
              </a:buClr>
              <a:buSzPts val="2800"/>
              <a:buChar char="•"/>
            </a:pPr>
            <a:r>
              <a:rPr lang="en-US"/>
              <a:t>Kernel trick helps you to build a more accurate classifier.</a:t>
            </a:r>
            <a:endParaRPr/>
          </a:p>
        </p:txBody>
      </p:sp>
    </p:spTree>
    <p:extLst>
      <p:ext uri="{BB962C8B-B14F-4D97-AF65-F5344CB8AC3E}">
        <p14:creationId xmlns:p14="http://schemas.microsoft.com/office/powerpoint/2010/main" val="2813968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SVM Kernels</a:t>
            </a:r>
            <a:endParaRPr/>
          </a:p>
        </p:txBody>
      </p:sp>
      <p:sp>
        <p:nvSpPr>
          <p:cNvPr id="161" name="Google Shape;16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Linear Kernel</a:t>
            </a:r>
            <a:endParaRPr/>
          </a:p>
          <a:p>
            <a:pPr marL="228600" lvl="0" indent="-228600" algn="l" rtl="0">
              <a:lnSpc>
                <a:spcPct val="90000"/>
              </a:lnSpc>
              <a:spcBef>
                <a:spcPts val="1000"/>
              </a:spcBef>
              <a:spcAft>
                <a:spcPts val="0"/>
              </a:spcAft>
              <a:buClr>
                <a:schemeClr val="dk1"/>
              </a:buClr>
              <a:buSzPts val="2800"/>
              <a:buChar char="•"/>
            </a:pPr>
            <a:r>
              <a:rPr lang="en-US"/>
              <a:t>Polynomial Kernel(can distinguish curved or non linear input space)</a:t>
            </a:r>
            <a:endParaRPr/>
          </a:p>
          <a:p>
            <a:pPr marL="228600" lvl="0" indent="-228600" algn="l" rtl="0">
              <a:lnSpc>
                <a:spcPct val="90000"/>
              </a:lnSpc>
              <a:spcBef>
                <a:spcPts val="1000"/>
              </a:spcBef>
              <a:spcAft>
                <a:spcPts val="0"/>
              </a:spcAft>
              <a:buClr>
                <a:schemeClr val="dk1"/>
              </a:buClr>
              <a:buSzPts val="2800"/>
              <a:buChar char="•"/>
            </a:pPr>
            <a:r>
              <a:rPr lang="en-US"/>
              <a:t>Radial Basis Function Kernel(map input space to infinite dimension space)</a:t>
            </a:r>
            <a:endParaRPr/>
          </a:p>
        </p:txBody>
      </p:sp>
    </p:spTree>
    <p:extLst>
      <p:ext uri="{BB962C8B-B14F-4D97-AF65-F5344CB8AC3E}">
        <p14:creationId xmlns:p14="http://schemas.microsoft.com/office/powerpoint/2010/main" val="8032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Code</a:t>
            </a:r>
            <a:endParaRPr/>
          </a:p>
        </p:txBody>
      </p:sp>
      <p:sp>
        <p:nvSpPr>
          <p:cNvPr id="167" name="Google Shape;16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from </a:t>
            </a:r>
            <a:r>
              <a:rPr lang="en-US" dirty="0" err="1"/>
              <a:t>sklearn.svm</a:t>
            </a:r>
            <a:r>
              <a:rPr lang="en-US" dirty="0"/>
              <a:t> import SVC</a:t>
            </a:r>
            <a:endParaRPr dirty="0"/>
          </a:p>
          <a:p>
            <a:pPr marL="0" lvl="0" indent="0" algn="l" rtl="0">
              <a:lnSpc>
                <a:spcPct val="90000"/>
              </a:lnSpc>
              <a:spcBef>
                <a:spcPts val="1000"/>
              </a:spcBef>
              <a:spcAft>
                <a:spcPts val="0"/>
              </a:spcAft>
              <a:buClr>
                <a:schemeClr val="dk1"/>
              </a:buClr>
              <a:buSzPts val="2800"/>
              <a:buNone/>
            </a:pPr>
            <a:r>
              <a:rPr lang="en-US" dirty="0"/>
              <a:t>from </a:t>
            </a:r>
            <a:r>
              <a:rPr lang="en-US" dirty="0" err="1"/>
              <a:t>sklearn.metrics</a:t>
            </a:r>
            <a:r>
              <a:rPr lang="en-US" dirty="0"/>
              <a:t> import </a:t>
            </a:r>
            <a:r>
              <a:rPr lang="en-US" dirty="0" err="1"/>
              <a:t>accuracy_score</a:t>
            </a:r>
            <a:endParaRPr dirty="0"/>
          </a:p>
          <a:p>
            <a:pPr marL="0" lvl="0" indent="0" algn="l" rtl="0">
              <a:lnSpc>
                <a:spcPct val="90000"/>
              </a:lnSpc>
              <a:spcBef>
                <a:spcPts val="1000"/>
              </a:spcBef>
              <a:spcAft>
                <a:spcPts val="0"/>
              </a:spcAft>
              <a:buClr>
                <a:schemeClr val="dk1"/>
              </a:buClr>
              <a:buSzPts val="2800"/>
              <a:buNone/>
            </a:pPr>
            <a:r>
              <a:rPr lang="en-US" dirty="0" err="1"/>
              <a:t>clf</a:t>
            </a:r>
            <a:r>
              <a:rPr lang="en-US" dirty="0"/>
              <a:t> = SVC(kernel='linear')</a:t>
            </a:r>
            <a:endParaRPr dirty="0"/>
          </a:p>
          <a:p>
            <a:pPr marL="0" lvl="0" indent="0" algn="l" rtl="0">
              <a:lnSpc>
                <a:spcPct val="90000"/>
              </a:lnSpc>
              <a:spcBef>
                <a:spcPts val="1000"/>
              </a:spcBef>
              <a:spcAft>
                <a:spcPts val="0"/>
              </a:spcAft>
              <a:buClr>
                <a:schemeClr val="dk1"/>
              </a:buClr>
              <a:buSzPts val="2800"/>
              <a:buNone/>
            </a:pPr>
            <a:r>
              <a:rPr lang="en-US" dirty="0" err="1"/>
              <a:t>clf.fit</a:t>
            </a:r>
            <a:r>
              <a:rPr lang="en-US" dirty="0"/>
              <a:t>(</a:t>
            </a:r>
            <a:r>
              <a:rPr lang="en-US" dirty="0" err="1"/>
              <a:t>x_train,y_train</a:t>
            </a:r>
            <a:r>
              <a:rPr lang="en-US" dirty="0"/>
              <a:t>)</a:t>
            </a:r>
            <a:endParaRPr dirty="0"/>
          </a:p>
          <a:p>
            <a:pPr marL="0" lvl="0" indent="0" algn="l" rtl="0">
              <a:lnSpc>
                <a:spcPct val="90000"/>
              </a:lnSpc>
              <a:spcBef>
                <a:spcPts val="1000"/>
              </a:spcBef>
              <a:spcAft>
                <a:spcPts val="0"/>
              </a:spcAft>
              <a:buClr>
                <a:schemeClr val="dk1"/>
              </a:buClr>
              <a:buSzPts val="2800"/>
              <a:buNone/>
            </a:pPr>
            <a:r>
              <a:rPr lang="en-US" dirty="0" err="1"/>
              <a:t>y_pred</a:t>
            </a:r>
            <a:r>
              <a:rPr lang="en-US" dirty="0"/>
              <a:t> = </a:t>
            </a:r>
            <a:r>
              <a:rPr lang="en-US" dirty="0" err="1"/>
              <a:t>clf.predict</a:t>
            </a:r>
            <a:r>
              <a:rPr lang="en-US" dirty="0"/>
              <a:t>(</a:t>
            </a:r>
            <a:r>
              <a:rPr lang="en-US" dirty="0" err="1"/>
              <a:t>x_test</a:t>
            </a:r>
            <a:r>
              <a:rPr lang="en-US" dirty="0"/>
              <a:t>)</a:t>
            </a:r>
            <a:endParaRPr dirty="0"/>
          </a:p>
          <a:p>
            <a:pPr marL="0" lvl="0" indent="0" algn="l" rtl="0">
              <a:lnSpc>
                <a:spcPct val="90000"/>
              </a:lnSpc>
              <a:spcBef>
                <a:spcPts val="1000"/>
              </a:spcBef>
              <a:spcAft>
                <a:spcPts val="0"/>
              </a:spcAft>
              <a:buClr>
                <a:schemeClr val="dk1"/>
              </a:buClr>
              <a:buSzPts val="2800"/>
              <a:buNone/>
            </a:pPr>
            <a:r>
              <a:rPr lang="en-US" dirty="0"/>
              <a:t>print(</a:t>
            </a:r>
            <a:r>
              <a:rPr lang="en-US" dirty="0" err="1"/>
              <a:t>accuracy_score</a:t>
            </a:r>
            <a:r>
              <a:rPr lang="en-US" dirty="0"/>
              <a:t>(</a:t>
            </a:r>
            <a:r>
              <a:rPr lang="en-US" dirty="0" err="1"/>
              <a:t>y_test,y_pred</a:t>
            </a:r>
            <a:r>
              <a:rPr lang="en-US" dirty="0"/>
              <a:t>))</a:t>
            </a:r>
            <a:endParaRPr dirty="0"/>
          </a:p>
        </p:txBody>
      </p:sp>
    </p:spTree>
    <p:extLst>
      <p:ext uri="{BB962C8B-B14F-4D97-AF65-F5344CB8AC3E}">
        <p14:creationId xmlns:p14="http://schemas.microsoft.com/office/powerpoint/2010/main" val="18676233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algn="r">
              <a:buClr>
                <a:schemeClr val="dk1"/>
              </a:buClr>
              <a:buSzPts val="1200"/>
            </a:pPr>
            <a:fld id="{00000000-1234-1234-1234-123412341234}" type="slidenum">
              <a:rPr lang="en-US" sz="1200">
                <a:solidFill>
                  <a:schemeClr val="dk1"/>
                </a:solidFill>
                <a:latin typeface="Tahoma"/>
                <a:ea typeface="Tahoma"/>
                <a:cs typeface="Tahoma"/>
                <a:sym typeface="Tahoma"/>
              </a:rPr>
              <a:pPr algn="r">
                <a:buClr>
                  <a:schemeClr val="dk1"/>
                </a:buClr>
                <a:buSzPts val="1200"/>
              </a:pPr>
              <a:t>64</a:t>
            </a:fld>
            <a:endParaRPr/>
          </a:p>
        </p:txBody>
      </p:sp>
      <p:sp>
        <p:nvSpPr>
          <p:cNvPr id="152" name="Google Shape;152;p21"/>
          <p:cNvSpPr txBox="1">
            <a:spLocks noGrp="1"/>
          </p:cNvSpPr>
          <p:nvPr>
            <p:ph type="title"/>
          </p:nvPr>
        </p:nvSpPr>
        <p:spPr>
          <a:xfrm>
            <a:off x="2514601" y="304801"/>
            <a:ext cx="7297737" cy="782637"/>
          </a:xfrm>
          <a:prstGeom prst="rect">
            <a:avLst/>
          </a:prstGeom>
          <a:noFill/>
          <a:ln>
            <a:noFill/>
          </a:ln>
        </p:spPr>
        <p:txBody>
          <a:bodyPr spcFirstLastPara="1" vert="horz" wrap="square" lIns="92075" tIns="46025" rIns="92075" bIns="46025" rtlCol="0" anchor="ctr" anchorCtr="0">
            <a:noAutofit/>
          </a:bodyPr>
          <a:lstStyle/>
          <a:p>
            <a:pPr algn="ctr">
              <a:lnSpc>
                <a:spcPct val="100000"/>
              </a:lnSpc>
              <a:spcBef>
                <a:spcPts val="0"/>
              </a:spcBef>
              <a:buClr>
                <a:schemeClr val="dk2"/>
              </a:buClr>
              <a:buSzPts val="3600"/>
            </a:pPr>
            <a:r>
              <a:rPr lang="en-US" sz="3600" dirty="0" smtClean="0">
                <a:solidFill>
                  <a:schemeClr val="dk2"/>
                </a:solidFill>
                <a:latin typeface="Overlock"/>
                <a:ea typeface="Overlock"/>
                <a:cs typeface="Overlock"/>
                <a:sym typeface="Overlock"/>
              </a:rPr>
              <a:t>Clustering</a:t>
            </a:r>
            <a:endParaRPr dirty="0"/>
          </a:p>
        </p:txBody>
      </p:sp>
      <p:sp>
        <p:nvSpPr>
          <p:cNvPr id="153" name="Google Shape;153;p21"/>
          <p:cNvSpPr txBox="1">
            <a:spLocks noGrp="1"/>
          </p:cNvSpPr>
          <p:nvPr>
            <p:ph type="body" idx="1"/>
          </p:nvPr>
        </p:nvSpPr>
        <p:spPr>
          <a:xfrm>
            <a:off x="1752600" y="1371600"/>
            <a:ext cx="8686800" cy="5181600"/>
          </a:xfrm>
          <a:prstGeom prst="rect">
            <a:avLst/>
          </a:prstGeom>
          <a:noFill/>
          <a:ln>
            <a:noFill/>
          </a:ln>
        </p:spPr>
        <p:txBody>
          <a:bodyPr spcFirstLastPara="1" vert="horz" wrap="square" lIns="92075" tIns="46025" rIns="92075" bIns="46025" rtlCol="0" anchor="t" anchorCtr="0">
            <a:noAutofit/>
          </a:bodyPr>
          <a:lstStyle/>
          <a:p>
            <a:pPr marL="342900" indent="-342900">
              <a:lnSpc>
                <a:spcPct val="100000"/>
              </a:lnSpc>
              <a:spcBef>
                <a:spcPts val="0"/>
              </a:spcBef>
              <a:buClr>
                <a:schemeClr val="folHlink"/>
              </a:buClr>
              <a:buSzPts val="1440"/>
              <a:buFont typeface="Noto Sans Symbols"/>
              <a:buChar char="■"/>
            </a:pPr>
            <a:r>
              <a:rPr lang="en-US" sz="2400">
                <a:solidFill>
                  <a:schemeClr val="dk1"/>
                </a:solidFill>
                <a:latin typeface="Arial"/>
                <a:ea typeface="Arial"/>
                <a:cs typeface="Arial"/>
                <a:sym typeface="Arial"/>
              </a:rPr>
              <a:t>Cluster: A collection of data objects</a:t>
            </a:r>
            <a:endParaRPr/>
          </a:p>
          <a:p>
            <a:pPr marL="742950" lvl="1" indent="-285750">
              <a:lnSpc>
                <a:spcPct val="10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similar (or related) to one another within the same group</a:t>
            </a:r>
            <a:endParaRPr/>
          </a:p>
          <a:p>
            <a:pPr marL="742950" lvl="1" indent="-285750">
              <a:lnSpc>
                <a:spcPct val="10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dissimilar (or unrelated) to the objects in other groups</a:t>
            </a:r>
            <a:endParaRPr/>
          </a:p>
          <a:p>
            <a:pPr marL="342900" indent="-342900">
              <a:lnSpc>
                <a:spcPct val="100000"/>
              </a:lnSpc>
              <a:spcBef>
                <a:spcPts val="480"/>
              </a:spcBef>
              <a:buClr>
                <a:schemeClr val="folHlink"/>
              </a:buClr>
              <a:buSzPts val="1440"/>
              <a:buFont typeface="Noto Sans Symbols"/>
              <a:buChar char="■"/>
            </a:pPr>
            <a:r>
              <a:rPr lang="en-US" sz="2400">
                <a:solidFill>
                  <a:schemeClr val="dk1"/>
                </a:solidFill>
                <a:latin typeface="Arial"/>
                <a:ea typeface="Arial"/>
                <a:cs typeface="Arial"/>
                <a:sym typeface="Arial"/>
              </a:rPr>
              <a:t>Cluster analysis (or </a:t>
            </a:r>
            <a:r>
              <a:rPr lang="en-US" sz="2400" i="1">
                <a:solidFill>
                  <a:schemeClr val="dk1"/>
                </a:solidFill>
                <a:latin typeface="Arial"/>
                <a:ea typeface="Arial"/>
                <a:cs typeface="Arial"/>
                <a:sym typeface="Arial"/>
              </a:rPr>
              <a:t>clustering</a:t>
            </a:r>
            <a:r>
              <a:rPr lang="en-US" sz="2400">
                <a:solidFill>
                  <a:schemeClr val="dk1"/>
                </a:solidFill>
                <a:latin typeface="Arial"/>
                <a:ea typeface="Arial"/>
                <a:cs typeface="Arial"/>
                <a:sym typeface="Arial"/>
              </a:rPr>
              <a:t>, </a:t>
            </a:r>
            <a:r>
              <a:rPr lang="en-US" sz="2400" i="1">
                <a:solidFill>
                  <a:schemeClr val="dk1"/>
                </a:solidFill>
                <a:latin typeface="Arial"/>
                <a:ea typeface="Arial"/>
                <a:cs typeface="Arial"/>
                <a:sym typeface="Arial"/>
              </a:rPr>
              <a:t>data segmentation, …</a:t>
            </a:r>
            <a:r>
              <a:rPr lang="en-US" sz="2400">
                <a:solidFill>
                  <a:schemeClr val="dk1"/>
                </a:solidFill>
                <a:latin typeface="Arial"/>
                <a:ea typeface="Arial"/>
                <a:cs typeface="Arial"/>
                <a:sym typeface="Arial"/>
              </a:rPr>
              <a:t>)</a:t>
            </a:r>
            <a:endParaRPr/>
          </a:p>
          <a:p>
            <a:pPr marL="742950" lvl="1" indent="-285750">
              <a:lnSpc>
                <a:spcPct val="10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Finding similarities between data according to the characteristics found in the data and grouping similar data objects into clusters</a:t>
            </a:r>
            <a:endParaRPr/>
          </a:p>
          <a:p>
            <a:pPr marL="342900" indent="-342900">
              <a:lnSpc>
                <a:spcPct val="100000"/>
              </a:lnSpc>
              <a:spcBef>
                <a:spcPts val="480"/>
              </a:spcBef>
              <a:buClr>
                <a:schemeClr val="folHlink"/>
              </a:buClr>
              <a:buSzPts val="1440"/>
              <a:buFont typeface="Noto Sans Symbols"/>
              <a:buChar char="■"/>
            </a:pPr>
            <a:r>
              <a:rPr lang="en-US" sz="2400">
                <a:solidFill>
                  <a:schemeClr val="hlink"/>
                </a:solidFill>
                <a:latin typeface="Arial"/>
                <a:ea typeface="Arial"/>
                <a:cs typeface="Arial"/>
                <a:sym typeface="Arial"/>
              </a:rPr>
              <a:t>Unsupervised learning</a:t>
            </a:r>
            <a:r>
              <a:rPr lang="en-US" sz="2400">
                <a:solidFill>
                  <a:schemeClr val="dk1"/>
                </a:solidFill>
                <a:latin typeface="Arial"/>
                <a:ea typeface="Arial"/>
                <a:cs typeface="Arial"/>
                <a:sym typeface="Arial"/>
              </a:rPr>
              <a:t>: no predefined classes (i.e., </a:t>
            </a:r>
            <a:r>
              <a:rPr lang="en-US" sz="2400" i="1">
                <a:solidFill>
                  <a:schemeClr val="dk1"/>
                </a:solidFill>
                <a:latin typeface="Arial"/>
                <a:ea typeface="Arial"/>
                <a:cs typeface="Arial"/>
                <a:sym typeface="Arial"/>
              </a:rPr>
              <a:t>learning by observations</a:t>
            </a:r>
            <a:r>
              <a:rPr lang="en-US" sz="2400">
                <a:solidFill>
                  <a:schemeClr val="dk1"/>
                </a:solidFill>
                <a:latin typeface="Arial"/>
                <a:ea typeface="Arial"/>
                <a:cs typeface="Arial"/>
                <a:sym typeface="Arial"/>
              </a:rPr>
              <a:t> vs. learning by examples: supervised)</a:t>
            </a:r>
            <a:endParaRPr/>
          </a:p>
          <a:p>
            <a:pPr marL="342900" indent="-342900">
              <a:lnSpc>
                <a:spcPct val="100000"/>
              </a:lnSpc>
              <a:spcBef>
                <a:spcPts val="480"/>
              </a:spcBef>
              <a:buClr>
                <a:schemeClr val="folHlink"/>
              </a:buClr>
              <a:buSzPts val="1440"/>
              <a:buFont typeface="Noto Sans Symbols"/>
              <a:buChar char="■"/>
            </a:pPr>
            <a:r>
              <a:rPr lang="en-US" sz="2400">
                <a:solidFill>
                  <a:schemeClr val="dk1"/>
                </a:solidFill>
                <a:latin typeface="Arial"/>
                <a:ea typeface="Arial"/>
                <a:cs typeface="Arial"/>
                <a:sym typeface="Arial"/>
              </a:rPr>
              <a:t>Typical applications</a:t>
            </a:r>
            <a:endParaRPr/>
          </a:p>
          <a:p>
            <a:pPr marL="742950" lvl="1" indent="-285750">
              <a:lnSpc>
                <a:spcPct val="10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As a </a:t>
            </a:r>
            <a:r>
              <a:rPr lang="en-US">
                <a:solidFill>
                  <a:schemeClr val="hlink"/>
                </a:solidFill>
                <a:latin typeface="Arial"/>
                <a:ea typeface="Arial"/>
                <a:cs typeface="Arial"/>
                <a:sym typeface="Arial"/>
              </a:rPr>
              <a:t>stand-alone tool</a:t>
            </a:r>
            <a:r>
              <a:rPr lang="en-US">
                <a:solidFill>
                  <a:schemeClr val="dk1"/>
                </a:solidFill>
                <a:latin typeface="Arial"/>
                <a:ea typeface="Arial"/>
                <a:cs typeface="Arial"/>
                <a:sym typeface="Arial"/>
              </a:rPr>
              <a:t> to get insight into data distribution </a:t>
            </a:r>
            <a:endParaRPr/>
          </a:p>
          <a:p>
            <a:pPr marL="742950" lvl="1" indent="-285750">
              <a:lnSpc>
                <a:spcPct val="10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As a </a:t>
            </a:r>
            <a:r>
              <a:rPr lang="en-US">
                <a:solidFill>
                  <a:schemeClr val="hlink"/>
                </a:solidFill>
                <a:latin typeface="Arial"/>
                <a:ea typeface="Arial"/>
                <a:cs typeface="Arial"/>
                <a:sym typeface="Arial"/>
              </a:rPr>
              <a:t>preprocessing step</a:t>
            </a:r>
            <a:r>
              <a:rPr lang="en-US">
                <a:solidFill>
                  <a:schemeClr val="dk1"/>
                </a:solidFill>
                <a:latin typeface="Arial"/>
                <a:ea typeface="Arial"/>
                <a:cs typeface="Arial"/>
                <a:sym typeface="Arial"/>
              </a:rPr>
              <a:t> for other algorithms</a:t>
            </a:r>
            <a:endParaRPr/>
          </a:p>
        </p:txBody>
      </p:sp>
    </p:spTree>
    <p:extLst>
      <p:ext uri="{BB962C8B-B14F-4D97-AF65-F5344CB8AC3E}">
        <p14:creationId xmlns:p14="http://schemas.microsoft.com/office/powerpoint/2010/main" val="2217582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2133600" y="381000"/>
            <a:ext cx="7296150" cy="533400"/>
          </a:xfrm>
          <a:prstGeom prst="rect">
            <a:avLst/>
          </a:prstGeom>
          <a:noFill/>
          <a:ln>
            <a:noFill/>
          </a:ln>
        </p:spPr>
        <p:txBody>
          <a:bodyPr spcFirstLastPara="1" vert="horz" wrap="square" lIns="92075" tIns="46025" rIns="92075" bIns="46025" rtlCol="0" anchor="ctr" anchorCtr="0">
            <a:noAutofit/>
          </a:bodyPr>
          <a:lstStyle/>
          <a:p>
            <a:pPr algn="ctr">
              <a:lnSpc>
                <a:spcPct val="100000"/>
              </a:lnSpc>
              <a:spcBef>
                <a:spcPts val="0"/>
              </a:spcBef>
              <a:buClr>
                <a:schemeClr val="dk2"/>
              </a:buClr>
              <a:buSzPts val="3600"/>
            </a:pPr>
            <a:r>
              <a:rPr lang="en-US" sz="3600">
                <a:solidFill>
                  <a:schemeClr val="dk2"/>
                </a:solidFill>
                <a:latin typeface="Overlock"/>
                <a:ea typeface="Overlock"/>
                <a:cs typeface="Overlock"/>
                <a:sym typeface="Overlock"/>
              </a:rPr>
              <a:t>Quality: What Is Good Clustering?</a:t>
            </a:r>
            <a:endParaRPr/>
          </a:p>
        </p:txBody>
      </p:sp>
      <p:sp>
        <p:nvSpPr>
          <p:cNvPr id="176" name="Google Shape;176;p24"/>
          <p:cNvSpPr txBox="1">
            <a:spLocks noGrp="1"/>
          </p:cNvSpPr>
          <p:nvPr>
            <p:ph type="body" idx="1"/>
          </p:nvPr>
        </p:nvSpPr>
        <p:spPr>
          <a:xfrm>
            <a:off x="1905000" y="1447800"/>
            <a:ext cx="8382000" cy="4876800"/>
          </a:xfrm>
          <a:prstGeom prst="rect">
            <a:avLst/>
          </a:prstGeom>
          <a:noFill/>
          <a:ln>
            <a:noFill/>
          </a:ln>
        </p:spPr>
        <p:txBody>
          <a:bodyPr spcFirstLastPara="1" vert="horz" wrap="square" lIns="92075" tIns="46025" rIns="92075" bIns="46025" rtlCol="0" anchor="t" anchorCtr="0">
            <a:noAutofit/>
          </a:bodyPr>
          <a:lstStyle/>
          <a:p>
            <a:pPr marL="342900" indent="-342900">
              <a:lnSpc>
                <a:spcPct val="130000"/>
              </a:lnSpc>
              <a:spcBef>
                <a:spcPts val="0"/>
              </a:spcBef>
              <a:buClr>
                <a:schemeClr val="folHlink"/>
              </a:buClr>
              <a:buSzPts val="1440"/>
              <a:buFont typeface="Noto Sans Symbols"/>
              <a:buChar char="■"/>
            </a:pPr>
            <a:r>
              <a:rPr lang="en-US" sz="2400">
                <a:solidFill>
                  <a:schemeClr val="dk1"/>
                </a:solidFill>
                <a:latin typeface="Arial"/>
                <a:ea typeface="Arial"/>
                <a:cs typeface="Arial"/>
                <a:sym typeface="Arial"/>
              </a:rPr>
              <a:t>A </a:t>
            </a:r>
            <a:r>
              <a:rPr lang="en-US" sz="2400" u="sng">
                <a:solidFill>
                  <a:schemeClr val="dk1"/>
                </a:solidFill>
                <a:latin typeface="Arial"/>
                <a:ea typeface="Arial"/>
                <a:cs typeface="Arial"/>
                <a:sym typeface="Arial"/>
              </a:rPr>
              <a:t>good clustering</a:t>
            </a:r>
            <a:r>
              <a:rPr lang="en-US" sz="2400">
                <a:solidFill>
                  <a:schemeClr val="dk1"/>
                </a:solidFill>
                <a:latin typeface="Arial"/>
                <a:ea typeface="Arial"/>
                <a:cs typeface="Arial"/>
                <a:sym typeface="Arial"/>
              </a:rPr>
              <a:t> method will produce high quality clusters</a:t>
            </a:r>
            <a:endParaRPr/>
          </a:p>
          <a:p>
            <a:pPr marL="742950" lvl="1" indent="-285750">
              <a:lnSpc>
                <a:spcPct val="13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high </a:t>
            </a:r>
            <a:r>
              <a:rPr lang="en-US" u="sng">
                <a:solidFill>
                  <a:schemeClr val="dk1"/>
                </a:solidFill>
                <a:latin typeface="Arial"/>
                <a:ea typeface="Arial"/>
                <a:cs typeface="Arial"/>
                <a:sym typeface="Arial"/>
              </a:rPr>
              <a:t>intra-class</a:t>
            </a:r>
            <a:r>
              <a:rPr lang="en-US">
                <a:solidFill>
                  <a:schemeClr val="dk1"/>
                </a:solidFill>
                <a:latin typeface="Arial"/>
                <a:ea typeface="Arial"/>
                <a:cs typeface="Arial"/>
                <a:sym typeface="Arial"/>
              </a:rPr>
              <a:t> similarity: </a:t>
            </a:r>
            <a:r>
              <a:rPr lang="en-US">
                <a:solidFill>
                  <a:schemeClr val="hlink"/>
                </a:solidFill>
                <a:latin typeface="Arial"/>
                <a:ea typeface="Arial"/>
                <a:cs typeface="Arial"/>
                <a:sym typeface="Arial"/>
              </a:rPr>
              <a:t>cohesive</a:t>
            </a:r>
            <a:r>
              <a:rPr lang="en-US">
                <a:solidFill>
                  <a:schemeClr val="dk1"/>
                </a:solidFill>
                <a:latin typeface="Arial"/>
                <a:ea typeface="Arial"/>
                <a:cs typeface="Arial"/>
                <a:sym typeface="Arial"/>
              </a:rPr>
              <a:t> within clusters</a:t>
            </a:r>
            <a:endParaRPr/>
          </a:p>
          <a:p>
            <a:pPr marL="742950" lvl="1" indent="-285750">
              <a:lnSpc>
                <a:spcPct val="13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low </a:t>
            </a:r>
            <a:r>
              <a:rPr lang="en-US" u="sng">
                <a:solidFill>
                  <a:schemeClr val="dk1"/>
                </a:solidFill>
                <a:latin typeface="Arial"/>
                <a:ea typeface="Arial"/>
                <a:cs typeface="Arial"/>
                <a:sym typeface="Arial"/>
              </a:rPr>
              <a:t>inter-class</a:t>
            </a:r>
            <a:r>
              <a:rPr lang="en-US">
                <a:solidFill>
                  <a:schemeClr val="dk1"/>
                </a:solidFill>
                <a:latin typeface="Arial"/>
                <a:ea typeface="Arial"/>
                <a:cs typeface="Arial"/>
                <a:sym typeface="Arial"/>
              </a:rPr>
              <a:t> similarity: </a:t>
            </a:r>
            <a:r>
              <a:rPr lang="en-US">
                <a:solidFill>
                  <a:schemeClr val="hlink"/>
                </a:solidFill>
                <a:latin typeface="Arial"/>
                <a:ea typeface="Arial"/>
                <a:cs typeface="Arial"/>
                <a:sym typeface="Arial"/>
              </a:rPr>
              <a:t>distinctive</a:t>
            </a:r>
            <a:r>
              <a:rPr lang="en-US">
                <a:solidFill>
                  <a:schemeClr val="dk1"/>
                </a:solidFill>
                <a:latin typeface="Arial"/>
                <a:ea typeface="Arial"/>
                <a:cs typeface="Arial"/>
                <a:sym typeface="Arial"/>
              </a:rPr>
              <a:t> between clusters</a:t>
            </a:r>
            <a:endParaRPr/>
          </a:p>
          <a:p>
            <a:pPr marL="342900" indent="-342900">
              <a:lnSpc>
                <a:spcPct val="130000"/>
              </a:lnSpc>
              <a:spcBef>
                <a:spcPts val="480"/>
              </a:spcBef>
              <a:buClr>
                <a:schemeClr val="folHlink"/>
              </a:buClr>
              <a:buSzPts val="1440"/>
              <a:buFont typeface="Noto Sans Symbols"/>
              <a:buChar char="■"/>
            </a:pPr>
            <a:r>
              <a:rPr lang="en-US" sz="2400">
                <a:solidFill>
                  <a:schemeClr val="dk1"/>
                </a:solidFill>
                <a:latin typeface="Arial"/>
                <a:ea typeface="Arial"/>
                <a:cs typeface="Arial"/>
                <a:sym typeface="Arial"/>
              </a:rPr>
              <a:t>The </a:t>
            </a:r>
            <a:r>
              <a:rPr lang="en-US" sz="2400" u="sng">
                <a:solidFill>
                  <a:schemeClr val="dk1"/>
                </a:solidFill>
                <a:latin typeface="Arial"/>
                <a:ea typeface="Arial"/>
                <a:cs typeface="Arial"/>
                <a:sym typeface="Arial"/>
              </a:rPr>
              <a:t>quality</a:t>
            </a:r>
            <a:r>
              <a:rPr lang="en-US" sz="2400">
                <a:solidFill>
                  <a:schemeClr val="dk1"/>
                </a:solidFill>
                <a:latin typeface="Arial"/>
                <a:ea typeface="Arial"/>
                <a:cs typeface="Arial"/>
                <a:sym typeface="Arial"/>
              </a:rPr>
              <a:t> of a clustering method depends on</a:t>
            </a:r>
            <a:endParaRPr/>
          </a:p>
          <a:p>
            <a:pPr marL="742950" lvl="1" indent="-285750">
              <a:lnSpc>
                <a:spcPct val="13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the similarity measure used by the method </a:t>
            </a:r>
            <a:endParaRPr/>
          </a:p>
          <a:p>
            <a:pPr marL="742950" lvl="1" indent="-285750">
              <a:lnSpc>
                <a:spcPct val="13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its implementation, and</a:t>
            </a:r>
            <a:endParaRPr/>
          </a:p>
          <a:p>
            <a:pPr marL="742950" lvl="1" indent="-285750">
              <a:lnSpc>
                <a:spcPct val="130000"/>
              </a:lnSpc>
              <a:spcBef>
                <a:spcPts val="480"/>
              </a:spcBef>
              <a:buClr>
                <a:schemeClr val="hlink"/>
              </a:buClr>
              <a:buSzPts val="1320"/>
              <a:buFont typeface="Noto Sans Symbols"/>
              <a:buChar char="■"/>
            </a:pPr>
            <a:r>
              <a:rPr lang="en-US">
                <a:solidFill>
                  <a:schemeClr val="dk1"/>
                </a:solidFill>
                <a:latin typeface="Arial"/>
                <a:ea typeface="Arial"/>
                <a:cs typeface="Arial"/>
                <a:sym typeface="Arial"/>
              </a:rPr>
              <a:t>Its ability to discover some or all of the </a:t>
            </a:r>
            <a:r>
              <a:rPr lang="en-US" u="sng">
                <a:solidFill>
                  <a:schemeClr val="dk1"/>
                </a:solidFill>
                <a:latin typeface="Arial"/>
                <a:ea typeface="Arial"/>
                <a:cs typeface="Arial"/>
                <a:sym typeface="Arial"/>
              </a:rPr>
              <a:t>hidden</a:t>
            </a:r>
            <a:r>
              <a:rPr lang="en-US">
                <a:solidFill>
                  <a:schemeClr val="dk1"/>
                </a:solidFill>
                <a:latin typeface="Arial"/>
                <a:ea typeface="Arial"/>
                <a:cs typeface="Arial"/>
                <a:sym typeface="Arial"/>
              </a:rPr>
              <a:t> patterns</a:t>
            </a:r>
            <a:endParaRPr/>
          </a:p>
        </p:txBody>
      </p:sp>
      <p:sp>
        <p:nvSpPr>
          <p:cNvPr id="177" name="Google Shape;177;p24"/>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algn="r">
              <a:buClr>
                <a:schemeClr val="dk1"/>
              </a:buClr>
              <a:buSzPts val="1200"/>
            </a:pPr>
            <a:fld id="{00000000-1234-1234-1234-123412341234}" type="slidenum">
              <a:rPr lang="en-US" sz="1200">
                <a:solidFill>
                  <a:schemeClr val="dk1"/>
                </a:solidFill>
                <a:latin typeface="Tahoma"/>
                <a:ea typeface="Tahoma"/>
                <a:cs typeface="Tahoma"/>
                <a:sym typeface="Tahoma"/>
              </a:rPr>
              <a:pPr algn="r">
                <a:buClr>
                  <a:schemeClr val="dk1"/>
                </a:buClr>
                <a:buSzPts val="1200"/>
              </a:pPr>
              <a:t>65</a:t>
            </a:fld>
            <a:endParaRPr/>
          </a:p>
        </p:txBody>
      </p:sp>
    </p:spTree>
    <p:extLst>
      <p:ext uri="{BB962C8B-B14F-4D97-AF65-F5344CB8AC3E}">
        <p14:creationId xmlns:p14="http://schemas.microsoft.com/office/powerpoint/2010/main" val="27459979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2346325" y="492126"/>
            <a:ext cx="7296150" cy="498475"/>
          </a:xfrm>
          <a:prstGeom prst="rect">
            <a:avLst/>
          </a:prstGeom>
          <a:noFill/>
          <a:ln>
            <a:noFill/>
          </a:ln>
        </p:spPr>
        <p:txBody>
          <a:bodyPr spcFirstLastPara="1" vert="horz" wrap="square" lIns="91425" tIns="45700" rIns="91425" bIns="45700" rtlCol="0" anchor="b" anchorCtr="0">
            <a:noAutofit/>
          </a:bodyPr>
          <a:lstStyle/>
          <a:p>
            <a:pPr algn="ctr">
              <a:lnSpc>
                <a:spcPct val="100000"/>
              </a:lnSpc>
              <a:spcBef>
                <a:spcPts val="0"/>
              </a:spcBef>
              <a:buClr>
                <a:schemeClr val="dk2"/>
              </a:buClr>
              <a:buSzPts val="3200"/>
            </a:pPr>
            <a:r>
              <a:rPr lang="en-US" sz="3200">
                <a:solidFill>
                  <a:schemeClr val="dk2"/>
                </a:solidFill>
                <a:latin typeface="Overlock"/>
                <a:ea typeface="Overlock"/>
                <a:cs typeface="Overlock"/>
                <a:sym typeface="Overlock"/>
              </a:rPr>
              <a:t>The </a:t>
            </a:r>
            <a:r>
              <a:rPr lang="en-US" sz="3200" i="1">
                <a:solidFill>
                  <a:schemeClr val="dk2"/>
                </a:solidFill>
                <a:latin typeface="Overlock"/>
                <a:ea typeface="Overlock"/>
                <a:cs typeface="Overlock"/>
                <a:sym typeface="Overlock"/>
              </a:rPr>
              <a:t>K-Means</a:t>
            </a:r>
            <a:r>
              <a:rPr lang="en-US" sz="3200">
                <a:solidFill>
                  <a:schemeClr val="dk2"/>
                </a:solidFill>
                <a:latin typeface="Overlock"/>
                <a:ea typeface="Overlock"/>
                <a:cs typeface="Overlock"/>
                <a:sym typeface="Overlock"/>
              </a:rPr>
              <a:t> Clustering Method</a:t>
            </a:r>
            <a:r>
              <a:rPr lang="en-US" sz="2400" b="1">
                <a:solidFill>
                  <a:schemeClr val="dk2"/>
                </a:solidFill>
                <a:latin typeface="Overlock"/>
                <a:ea typeface="Overlock"/>
                <a:cs typeface="Overlock"/>
                <a:sym typeface="Overlock"/>
              </a:rPr>
              <a:t> </a:t>
            </a:r>
            <a:endParaRPr/>
          </a:p>
        </p:txBody>
      </p:sp>
      <p:sp>
        <p:nvSpPr>
          <p:cNvPr id="241" name="Google Shape;241;p32"/>
          <p:cNvSpPr txBox="1">
            <a:spLocks noGrp="1"/>
          </p:cNvSpPr>
          <p:nvPr>
            <p:ph type="body" idx="1"/>
          </p:nvPr>
        </p:nvSpPr>
        <p:spPr>
          <a:xfrm>
            <a:off x="1981201" y="1447800"/>
            <a:ext cx="7851775" cy="4800600"/>
          </a:xfrm>
          <a:prstGeom prst="rect">
            <a:avLst/>
          </a:prstGeom>
          <a:noFill/>
          <a:ln>
            <a:noFill/>
          </a:ln>
        </p:spPr>
        <p:txBody>
          <a:bodyPr spcFirstLastPara="1" vert="horz" wrap="square" lIns="91425" tIns="45700" rIns="91425" bIns="45700" rtlCol="0" anchor="t" anchorCtr="0">
            <a:noAutofit/>
          </a:bodyPr>
          <a:lstStyle/>
          <a:p>
            <a:pPr marL="342900" indent="-342900">
              <a:lnSpc>
                <a:spcPct val="120000"/>
              </a:lnSpc>
              <a:spcBef>
                <a:spcPts val="0"/>
              </a:spcBef>
              <a:buClr>
                <a:schemeClr val="folHlink"/>
              </a:buClr>
              <a:buSzPts val="1440"/>
              <a:buFont typeface="Noto Sans Symbols"/>
              <a:buChar char="■"/>
            </a:pPr>
            <a:r>
              <a:rPr lang="en-US" sz="2400">
                <a:solidFill>
                  <a:schemeClr val="dk1"/>
                </a:solidFill>
                <a:latin typeface="Arial"/>
                <a:ea typeface="Arial"/>
                <a:cs typeface="Arial"/>
                <a:sym typeface="Arial"/>
              </a:rPr>
              <a:t>Given </a:t>
            </a:r>
            <a:r>
              <a:rPr lang="en-US" sz="2400" i="1">
                <a:solidFill>
                  <a:schemeClr val="dk1"/>
                </a:solidFill>
                <a:latin typeface="Arial"/>
                <a:ea typeface="Arial"/>
                <a:cs typeface="Arial"/>
                <a:sym typeface="Arial"/>
              </a:rPr>
              <a:t>k</a:t>
            </a:r>
            <a:r>
              <a:rPr lang="en-US" sz="2400">
                <a:solidFill>
                  <a:schemeClr val="dk1"/>
                </a:solidFill>
                <a:latin typeface="Arial"/>
                <a:ea typeface="Arial"/>
                <a:cs typeface="Arial"/>
                <a:sym typeface="Arial"/>
              </a:rPr>
              <a:t>, the </a:t>
            </a:r>
            <a:r>
              <a:rPr lang="en-US" sz="2400" i="1">
                <a:solidFill>
                  <a:schemeClr val="dk1"/>
                </a:solidFill>
                <a:latin typeface="Arial"/>
                <a:ea typeface="Arial"/>
                <a:cs typeface="Arial"/>
                <a:sym typeface="Arial"/>
              </a:rPr>
              <a:t>k-means</a:t>
            </a:r>
            <a:r>
              <a:rPr lang="en-US" sz="2400">
                <a:solidFill>
                  <a:schemeClr val="dk1"/>
                </a:solidFill>
                <a:latin typeface="Arial"/>
                <a:ea typeface="Arial"/>
                <a:cs typeface="Arial"/>
                <a:sym typeface="Arial"/>
              </a:rPr>
              <a:t> algorithm is implemented in four steps:</a:t>
            </a:r>
            <a:endParaRPr/>
          </a:p>
          <a:p>
            <a:pPr marL="742950" lvl="1" indent="-285750">
              <a:lnSpc>
                <a:spcPct val="120000"/>
              </a:lnSpc>
              <a:spcBef>
                <a:spcPts val="480"/>
              </a:spcBef>
              <a:buClr>
                <a:schemeClr val="hlink"/>
              </a:buClr>
              <a:buSzPts val="1320"/>
              <a:buFont typeface="Noto Sans Symbols"/>
              <a:buChar char="■"/>
            </a:pPr>
            <a:r>
              <a:rPr lang="en-US">
                <a:solidFill>
                  <a:srgbClr val="000000"/>
                </a:solidFill>
                <a:latin typeface="Arial"/>
                <a:ea typeface="Arial"/>
                <a:cs typeface="Arial"/>
                <a:sym typeface="Arial"/>
              </a:rPr>
              <a:t>Partition objects into </a:t>
            </a:r>
            <a:r>
              <a:rPr lang="en-US" i="1">
                <a:solidFill>
                  <a:srgbClr val="000000"/>
                </a:solidFill>
                <a:latin typeface="Arial"/>
                <a:ea typeface="Arial"/>
                <a:cs typeface="Arial"/>
                <a:sym typeface="Arial"/>
              </a:rPr>
              <a:t>k</a:t>
            </a:r>
            <a:r>
              <a:rPr lang="en-US">
                <a:solidFill>
                  <a:srgbClr val="000000"/>
                </a:solidFill>
                <a:latin typeface="Arial"/>
                <a:ea typeface="Arial"/>
                <a:cs typeface="Arial"/>
                <a:sym typeface="Arial"/>
              </a:rPr>
              <a:t> nonempty subsets</a:t>
            </a:r>
            <a:endParaRPr/>
          </a:p>
          <a:p>
            <a:pPr marL="742950" lvl="1" indent="-285750">
              <a:lnSpc>
                <a:spcPct val="120000"/>
              </a:lnSpc>
              <a:spcBef>
                <a:spcPts val="480"/>
              </a:spcBef>
              <a:buClr>
                <a:schemeClr val="hlink"/>
              </a:buClr>
              <a:buSzPts val="1320"/>
              <a:buFont typeface="Noto Sans Symbols"/>
              <a:buChar char="■"/>
            </a:pPr>
            <a:r>
              <a:rPr lang="en-US">
                <a:solidFill>
                  <a:srgbClr val="000000"/>
                </a:solidFill>
                <a:latin typeface="Arial"/>
                <a:ea typeface="Arial"/>
                <a:cs typeface="Arial"/>
                <a:sym typeface="Arial"/>
              </a:rPr>
              <a:t>Compute seed points as the centroids of the clusters of the current partitioning (the centroid is the center, i.e., </a:t>
            </a:r>
            <a:r>
              <a:rPr lang="en-US" i="1">
                <a:solidFill>
                  <a:schemeClr val="hlink"/>
                </a:solidFill>
                <a:latin typeface="Arial"/>
                <a:ea typeface="Arial"/>
                <a:cs typeface="Arial"/>
                <a:sym typeface="Arial"/>
              </a:rPr>
              <a:t>mean point</a:t>
            </a:r>
            <a:r>
              <a:rPr lang="en-US">
                <a:solidFill>
                  <a:srgbClr val="000000"/>
                </a:solidFill>
                <a:latin typeface="Arial"/>
                <a:ea typeface="Arial"/>
                <a:cs typeface="Arial"/>
                <a:sym typeface="Arial"/>
              </a:rPr>
              <a:t>, of the cluster)</a:t>
            </a:r>
            <a:endParaRPr/>
          </a:p>
          <a:p>
            <a:pPr marL="742950" lvl="1" indent="-285750">
              <a:lnSpc>
                <a:spcPct val="120000"/>
              </a:lnSpc>
              <a:spcBef>
                <a:spcPts val="480"/>
              </a:spcBef>
              <a:buClr>
                <a:schemeClr val="hlink"/>
              </a:buClr>
              <a:buSzPts val="1320"/>
              <a:buFont typeface="Noto Sans Symbols"/>
              <a:buChar char="■"/>
            </a:pPr>
            <a:r>
              <a:rPr lang="en-US">
                <a:solidFill>
                  <a:srgbClr val="000000"/>
                </a:solidFill>
                <a:latin typeface="Arial"/>
                <a:ea typeface="Arial"/>
                <a:cs typeface="Arial"/>
                <a:sym typeface="Arial"/>
              </a:rPr>
              <a:t>Assign each object to the cluster with the nearest seed point  </a:t>
            </a:r>
            <a:endParaRPr/>
          </a:p>
          <a:p>
            <a:pPr marL="742950" lvl="1" indent="-285750">
              <a:lnSpc>
                <a:spcPct val="120000"/>
              </a:lnSpc>
              <a:spcBef>
                <a:spcPts val="480"/>
              </a:spcBef>
              <a:buClr>
                <a:schemeClr val="hlink"/>
              </a:buClr>
              <a:buSzPts val="1320"/>
              <a:buFont typeface="Noto Sans Symbols"/>
              <a:buChar char="■"/>
            </a:pPr>
            <a:r>
              <a:rPr lang="en-US">
                <a:solidFill>
                  <a:srgbClr val="000000"/>
                </a:solidFill>
                <a:latin typeface="Arial"/>
                <a:ea typeface="Arial"/>
                <a:cs typeface="Arial"/>
                <a:sym typeface="Arial"/>
              </a:rPr>
              <a:t>Go back to Step 2, stop when the assignment does not change</a:t>
            </a:r>
            <a:endParaRPr/>
          </a:p>
        </p:txBody>
      </p:sp>
      <p:sp>
        <p:nvSpPr>
          <p:cNvPr id="242" name="Google Shape;242;p32"/>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algn="r">
              <a:buClr>
                <a:schemeClr val="dk1"/>
              </a:buClr>
              <a:buSzPts val="1200"/>
            </a:pPr>
            <a:fld id="{00000000-1234-1234-1234-123412341234}" type="slidenum">
              <a:rPr lang="en-US" sz="1200">
                <a:solidFill>
                  <a:schemeClr val="dk1"/>
                </a:solidFill>
                <a:latin typeface="Tahoma"/>
                <a:ea typeface="Tahoma"/>
                <a:cs typeface="Tahoma"/>
                <a:sym typeface="Tahoma"/>
              </a:rPr>
              <a:pPr algn="r">
                <a:buClr>
                  <a:schemeClr val="dk1"/>
                </a:buClr>
                <a:buSzPts val="1200"/>
              </a:pPr>
              <a:t>66</a:t>
            </a:fld>
            <a:endParaRPr/>
          </a:p>
        </p:txBody>
      </p:sp>
    </p:spTree>
    <p:extLst>
      <p:ext uri="{BB962C8B-B14F-4D97-AF65-F5344CB8AC3E}">
        <p14:creationId xmlns:p14="http://schemas.microsoft.com/office/powerpoint/2010/main" val="3403208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1524000" y="304800"/>
            <a:ext cx="9144000" cy="609600"/>
          </a:xfrm>
          <a:prstGeom prst="rect">
            <a:avLst/>
          </a:prstGeom>
          <a:noFill/>
          <a:ln>
            <a:noFill/>
          </a:ln>
        </p:spPr>
        <p:txBody>
          <a:bodyPr spcFirstLastPara="1" vert="horz" wrap="square" lIns="91425" tIns="45700" rIns="91425" bIns="45700" rtlCol="0" anchor="b" anchorCtr="0">
            <a:noAutofit/>
          </a:bodyPr>
          <a:lstStyle/>
          <a:p>
            <a:pPr algn="ctr">
              <a:lnSpc>
                <a:spcPct val="100000"/>
              </a:lnSpc>
              <a:spcBef>
                <a:spcPts val="0"/>
              </a:spcBef>
              <a:buClr>
                <a:srgbClr val="170981"/>
              </a:buClr>
              <a:buSzPts val="3600"/>
            </a:pPr>
            <a:r>
              <a:rPr lang="en-US" sz="3600">
                <a:solidFill>
                  <a:srgbClr val="170981"/>
                </a:solidFill>
                <a:latin typeface="Overlock"/>
                <a:ea typeface="Overlock"/>
                <a:cs typeface="Overlock"/>
                <a:sym typeface="Overlock"/>
              </a:rPr>
              <a:t>An Example of </a:t>
            </a:r>
            <a:r>
              <a:rPr lang="en-US" sz="3600" i="1">
                <a:solidFill>
                  <a:srgbClr val="170981"/>
                </a:solidFill>
                <a:latin typeface="Overlock"/>
                <a:ea typeface="Overlock"/>
                <a:cs typeface="Overlock"/>
                <a:sym typeface="Overlock"/>
              </a:rPr>
              <a:t>K-Means</a:t>
            </a:r>
            <a:r>
              <a:rPr lang="en-US" sz="3600">
                <a:solidFill>
                  <a:srgbClr val="170981"/>
                </a:solidFill>
                <a:latin typeface="Overlock"/>
                <a:ea typeface="Overlock"/>
                <a:cs typeface="Overlock"/>
                <a:sym typeface="Overlock"/>
              </a:rPr>
              <a:t> Clustering</a:t>
            </a:r>
            <a:endParaRPr/>
          </a:p>
        </p:txBody>
      </p:sp>
      <p:cxnSp>
        <p:nvCxnSpPr>
          <p:cNvPr id="249" name="Google Shape;249;p33"/>
          <p:cNvCxnSpPr/>
          <p:nvPr/>
        </p:nvCxnSpPr>
        <p:spPr>
          <a:xfrm>
            <a:off x="7327900" y="2362200"/>
            <a:ext cx="685800" cy="0"/>
          </a:xfrm>
          <a:prstGeom prst="straightConnector1">
            <a:avLst/>
          </a:prstGeom>
          <a:noFill/>
          <a:ln w="9525" cap="flat" cmpd="sng">
            <a:solidFill>
              <a:schemeClr val="dk1"/>
            </a:solidFill>
            <a:prstDash val="solid"/>
            <a:miter lim="800000"/>
            <a:headEnd type="none" w="med" len="med"/>
            <a:tailEnd type="triangle" w="med" len="med"/>
          </a:ln>
        </p:spPr>
      </p:cxnSp>
      <p:sp>
        <p:nvSpPr>
          <p:cNvPr id="250" name="Google Shape;250;p33"/>
          <p:cNvSpPr txBox="1"/>
          <p:nvPr/>
        </p:nvSpPr>
        <p:spPr>
          <a:xfrm>
            <a:off x="3975100" y="1771650"/>
            <a:ext cx="1143000" cy="158115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K=2</a:t>
            </a:r>
            <a:endParaRPr/>
          </a:p>
          <a:p>
            <a:pPr>
              <a:spcBef>
                <a:spcPts val="700"/>
              </a:spcBef>
              <a:buClr>
                <a:schemeClr val="dk1"/>
              </a:buClr>
              <a:buSzPts val="1400"/>
            </a:pPr>
            <a:endParaRPr sz="1400">
              <a:solidFill>
                <a:schemeClr val="dk1"/>
              </a:solidFill>
              <a:latin typeface="Tahoma"/>
              <a:ea typeface="Tahoma"/>
              <a:cs typeface="Tahoma"/>
              <a:sym typeface="Tahoma"/>
            </a:endParaRPr>
          </a:p>
          <a:p>
            <a:pPr>
              <a:spcBef>
                <a:spcPts val="700"/>
              </a:spcBef>
              <a:buClr>
                <a:schemeClr val="dk1"/>
              </a:buClr>
              <a:buSzPts val="1400"/>
            </a:pPr>
            <a:r>
              <a:rPr lang="en-US" sz="1400">
                <a:solidFill>
                  <a:schemeClr val="dk1"/>
                </a:solidFill>
                <a:latin typeface="Tahoma"/>
                <a:ea typeface="Tahoma"/>
                <a:cs typeface="Tahoma"/>
                <a:sym typeface="Tahoma"/>
              </a:rPr>
              <a:t>Arbitrarily partition objects into k groups</a:t>
            </a:r>
            <a:endParaRPr/>
          </a:p>
        </p:txBody>
      </p:sp>
      <p:cxnSp>
        <p:nvCxnSpPr>
          <p:cNvPr id="251" name="Google Shape;251;p33"/>
          <p:cNvCxnSpPr/>
          <p:nvPr/>
        </p:nvCxnSpPr>
        <p:spPr>
          <a:xfrm>
            <a:off x="4127500" y="2286000"/>
            <a:ext cx="685800" cy="0"/>
          </a:xfrm>
          <a:prstGeom prst="straightConnector1">
            <a:avLst/>
          </a:prstGeom>
          <a:noFill/>
          <a:ln w="9525" cap="flat" cmpd="sng">
            <a:solidFill>
              <a:schemeClr val="dk1"/>
            </a:solidFill>
            <a:prstDash val="solid"/>
            <a:miter lim="800000"/>
            <a:headEnd type="none" w="med" len="med"/>
            <a:tailEnd type="triangle" w="med" len="med"/>
          </a:ln>
        </p:spPr>
      </p:cxnSp>
      <p:sp>
        <p:nvSpPr>
          <p:cNvPr id="252" name="Google Shape;252;p33"/>
          <p:cNvSpPr txBox="1"/>
          <p:nvPr/>
        </p:nvSpPr>
        <p:spPr>
          <a:xfrm>
            <a:off x="7251700" y="2438401"/>
            <a:ext cx="1066800" cy="738623"/>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Update the cluster centroids</a:t>
            </a:r>
            <a:endParaRPr/>
          </a:p>
        </p:txBody>
      </p:sp>
      <p:sp>
        <p:nvSpPr>
          <p:cNvPr id="253" name="Google Shape;253;p33"/>
          <p:cNvSpPr txBox="1"/>
          <p:nvPr/>
        </p:nvSpPr>
        <p:spPr>
          <a:xfrm>
            <a:off x="7251700" y="4953001"/>
            <a:ext cx="1066800" cy="954067"/>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Update the cluster centroids</a:t>
            </a:r>
            <a:endParaRPr/>
          </a:p>
          <a:p>
            <a:pPr algn="ctr"/>
            <a:endParaRPr sz="1400">
              <a:solidFill>
                <a:schemeClr val="dk1"/>
              </a:solidFill>
              <a:latin typeface="Tahoma"/>
              <a:ea typeface="Tahoma"/>
              <a:cs typeface="Tahoma"/>
              <a:sym typeface="Tahoma"/>
            </a:endParaRPr>
          </a:p>
        </p:txBody>
      </p:sp>
      <p:sp>
        <p:nvSpPr>
          <p:cNvPr id="254" name="Google Shape;254;p33"/>
          <p:cNvSpPr txBox="1"/>
          <p:nvPr/>
        </p:nvSpPr>
        <p:spPr>
          <a:xfrm>
            <a:off x="8623300" y="3581400"/>
            <a:ext cx="19050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Reassign  objects</a:t>
            </a:r>
            <a:endParaRPr/>
          </a:p>
        </p:txBody>
      </p:sp>
      <p:cxnSp>
        <p:nvCxnSpPr>
          <p:cNvPr id="255" name="Google Shape;255;p33"/>
          <p:cNvCxnSpPr/>
          <p:nvPr/>
        </p:nvCxnSpPr>
        <p:spPr>
          <a:xfrm>
            <a:off x="9461500" y="3581400"/>
            <a:ext cx="0" cy="304800"/>
          </a:xfrm>
          <a:prstGeom prst="straightConnector1">
            <a:avLst/>
          </a:prstGeom>
          <a:noFill/>
          <a:ln w="9525" cap="flat" cmpd="sng">
            <a:solidFill>
              <a:schemeClr val="dk1"/>
            </a:solidFill>
            <a:prstDash val="solid"/>
            <a:miter lim="800000"/>
            <a:headEnd type="none" w="med" len="med"/>
            <a:tailEnd type="triangle" w="med" len="med"/>
          </a:ln>
        </p:spPr>
      </p:cxnSp>
      <p:sp>
        <p:nvSpPr>
          <p:cNvPr id="256" name="Google Shape;256;p33"/>
          <p:cNvSpPr txBox="1"/>
          <p:nvPr/>
        </p:nvSpPr>
        <p:spPr>
          <a:xfrm>
            <a:off x="6108700" y="3505200"/>
            <a:ext cx="990600" cy="52318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Loop if needed</a:t>
            </a:r>
            <a:endParaRPr/>
          </a:p>
        </p:txBody>
      </p:sp>
      <p:sp>
        <p:nvSpPr>
          <p:cNvPr id="257" name="Google Shape;257;p33"/>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algn="r">
              <a:buClr>
                <a:schemeClr val="dk1"/>
              </a:buClr>
              <a:buSzPts val="1200"/>
            </a:pPr>
            <a:fld id="{00000000-1234-1234-1234-123412341234}" type="slidenum">
              <a:rPr lang="en-US" sz="1200">
                <a:solidFill>
                  <a:schemeClr val="dk1"/>
                </a:solidFill>
                <a:latin typeface="Tahoma"/>
                <a:ea typeface="Tahoma"/>
                <a:cs typeface="Tahoma"/>
                <a:sym typeface="Tahoma"/>
              </a:rPr>
              <a:pPr algn="r">
                <a:buClr>
                  <a:schemeClr val="dk1"/>
                </a:buClr>
                <a:buSzPts val="1200"/>
              </a:pPr>
              <a:t>67</a:t>
            </a:fld>
            <a:endParaRPr/>
          </a:p>
        </p:txBody>
      </p:sp>
      <p:pic>
        <p:nvPicPr>
          <p:cNvPr id="258" name="Google Shape;258;p33"/>
          <p:cNvPicPr preferRelativeResize="0"/>
          <p:nvPr/>
        </p:nvPicPr>
        <p:blipFill rotWithShape="1">
          <a:blip r:embed="rId3">
            <a:alphaModFix/>
          </a:blip>
          <a:srcRect/>
          <a:stretch/>
        </p:blipFill>
        <p:spPr>
          <a:xfrm>
            <a:off x="1917700" y="1447801"/>
            <a:ext cx="2120900" cy="1984375"/>
          </a:xfrm>
          <a:prstGeom prst="rect">
            <a:avLst/>
          </a:prstGeom>
          <a:noFill/>
          <a:ln>
            <a:noFill/>
          </a:ln>
        </p:spPr>
      </p:pic>
      <p:pic>
        <p:nvPicPr>
          <p:cNvPr id="259" name="Google Shape;259;p33"/>
          <p:cNvPicPr preferRelativeResize="0"/>
          <p:nvPr/>
        </p:nvPicPr>
        <p:blipFill rotWithShape="1">
          <a:blip r:embed="rId4">
            <a:alphaModFix/>
          </a:blip>
          <a:srcRect/>
          <a:stretch/>
        </p:blipFill>
        <p:spPr>
          <a:xfrm>
            <a:off x="4965700" y="1447800"/>
            <a:ext cx="2184400" cy="2043112"/>
          </a:xfrm>
          <a:prstGeom prst="rect">
            <a:avLst/>
          </a:prstGeom>
          <a:noFill/>
          <a:ln>
            <a:noFill/>
          </a:ln>
        </p:spPr>
      </p:pic>
      <p:pic>
        <p:nvPicPr>
          <p:cNvPr id="260" name="Google Shape;260;p33"/>
          <p:cNvPicPr preferRelativeResize="0"/>
          <p:nvPr/>
        </p:nvPicPr>
        <p:blipFill rotWithShape="1">
          <a:blip r:embed="rId5">
            <a:alphaModFix/>
          </a:blip>
          <a:srcRect/>
          <a:stretch/>
        </p:blipFill>
        <p:spPr>
          <a:xfrm>
            <a:off x="8318500" y="1447800"/>
            <a:ext cx="2273300" cy="2127250"/>
          </a:xfrm>
          <a:prstGeom prst="rect">
            <a:avLst/>
          </a:prstGeom>
          <a:noFill/>
          <a:ln>
            <a:noFill/>
          </a:ln>
        </p:spPr>
      </p:pic>
      <p:pic>
        <p:nvPicPr>
          <p:cNvPr id="261" name="Google Shape;261;p33"/>
          <p:cNvPicPr preferRelativeResize="0"/>
          <p:nvPr/>
        </p:nvPicPr>
        <p:blipFill rotWithShape="1">
          <a:blip r:embed="rId6">
            <a:alphaModFix/>
          </a:blip>
          <a:srcRect/>
          <a:stretch/>
        </p:blipFill>
        <p:spPr>
          <a:xfrm>
            <a:off x="8318500" y="3892550"/>
            <a:ext cx="2273300" cy="2127250"/>
          </a:xfrm>
          <a:prstGeom prst="rect">
            <a:avLst/>
          </a:prstGeom>
          <a:noFill/>
          <a:ln>
            <a:noFill/>
          </a:ln>
        </p:spPr>
      </p:pic>
      <p:pic>
        <p:nvPicPr>
          <p:cNvPr id="262" name="Google Shape;262;p33"/>
          <p:cNvPicPr preferRelativeResize="0"/>
          <p:nvPr/>
        </p:nvPicPr>
        <p:blipFill rotWithShape="1">
          <a:blip r:embed="rId7">
            <a:alphaModFix/>
          </a:blip>
          <a:srcRect/>
          <a:stretch/>
        </p:blipFill>
        <p:spPr>
          <a:xfrm>
            <a:off x="5118100" y="3962400"/>
            <a:ext cx="2197100" cy="2055812"/>
          </a:xfrm>
          <a:prstGeom prst="rect">
            <a:avLst/>
          </a:prstGeom>
          <a:noFill/>
          <a:ln>
            <a:noFill/>
          </a:ln>
        </p:spPr>
      </p:pic>
      <p:cxnSp>
        <p:nvCxnSpPr>
          <p:cNvPr id="263" name="Google Shape;263;p33"/>
          <p:cNvCxnSpPr/>
          <p:nvPr/>
        </p:nvCxnSpPr>
        <p:spPr>
          <a:xfrm rot="10800000">
            <a:off x="5880100" y="3505200"/>
            <a:ext cx="0" cy="381000"/>
          </a:xfrm>
          <a:prstGeom prst="straightConnector1">
            <a:avLst/>
          </a:prstGeom>
          <a:noFill/>
          <a:ln w="9525" cap="flat" cmpd="sng">
            <a:solidFill>
              <a:schemeClr val="dk1"/>
            </a:solidFill>
            <a:prstDash val="solid"/>
            <a:miter lim="800000"/>
            <a:headEnd type="none" w="med" len="med"/>
            <a:tailEnd type="triangle" w="med" len="med"/>
          </a:ln>
        </p:spPr>
      </p:cxnSp>
      <p:sp>
        <p:nvSpPr>
          <p:cNvPr id="264" name="Google Shape;264;p33"/>
          <p:cNvSpPr txBox="1"/>
          <p:nvPr/>
        </p:nvSpPr>
        <p:spPr>
          <a:xfrm>
            <a:off x="2146300" y="3429000"/>
            <a:ext cx="1676400" cy="304800"/>
          </a:xfrm>
          <a:prstGeom prst="rect">
            <a:avLst/>
          </a:prstGeom>
          <a:noFill/>
          <a:ln>
            <a:noFill/>
          </a:ln>
        </p:spPr>
        <p:txBody>
          <a:bodyPr spcFirstLastPara="1" wrap="square" lIns="91425" tIns="45700" rIns="91425" bIns="45700" anchor="t" anchorCtr="0">
            <a:spAutoFit/>
          </a:bodyPr>
          <a:lstStyle/>
          <a:p>
            <a:pPr>
              <a:buClr>
                <a:schemeClr val="dk1"/>
              </a:buClr>
              <a:buSzPts val="1400"/>
            </a:pPr>
            <a:r>
              <a:rPr lang="en-US" sz="1400">
                <a:solidFill>
                  <a:schemeClr val="dk1"/>
                </a:solidFill>
                <a:latin typeface="Tahoma"/>
                <a:ea typeface="Tahoma"/>
                <a:cs typeface="Tahoma"/>
                <a:sym typeface="Tahoma"/>
              </a:rPr>
              <a:t>The initial data set</a:t>
            </a:r>
            <a:endParaRPr/>
          </a:p>
        </p:txBody>
      </p:sp>
      <p:cxnSp>
        <p:nvCxnSpPr>
          <p:cNvPr id="265" name="Google Shape;265;p33"/>
          <p:cNvCxnSpPr/>
          <p:nvPr/>
        </p:nvCxnSpPr>
        <p:spPr>
          <a:xfrm rot="10800000">
            <a:off x="7327900" y="4876800"/>
            <a:ext cx="838200" cy="0"/>
          </a:xfrm>
          <a:prstGeom prst="straightConnector1">
            <a:avLst/>
          </a:prstGeom>
          <a:noFill/>
          <a:ln w="9525" cap="flat" cmpd="sng">
            <a:solidFill>
              <a:schemeClr val="dk1"/>
            </a:solidFill>
            <a:prstDash val="solid"/>
            <a:miter lim="800000"/>
            <a:headEnd type="none" w="med" len="med"/>
            <a:tailEnd type="triangle" w="med" len="med"/>
          </a:ln>
        </p:spPr>
      </p:cxnSp>
      <p:sp>
        <p:nvSpPr>
          <p:cNvPr id="266" name="Google Shape;266;p33"/>
          <p:cNvSpPr txBox="1"/>
          <p:nvPr/>
        </p:nvSpPr>
        <p:spPr>
          <a:xfrm>
            <a:off x="1524000" y="3962400"/>
            <a:ext cx="3581400" cy="2667000"/>
          </a:xfrm>
          <a:prstGeom prst="rect">
            <a:avLst/>
          </a:prstGeom>
          <a:noFill/>
          <a:ln>
            <a:noFill/>
          </a:ln>
        </p:spPr>
        <p:txBody>
          <a:bodyPr spcFirstLastPara="1" wrap="square" lIns="91425" tIns="45700" rIns="91425" bIns="45700" anchor="t" anchorCtr="0">
            <a:noAutofit/>
          </a:bodyPr>
          <a:lstStyle/>
          <a:p>
            <a:pPr marL="342900" indent="-342900">
              <a:lnSpc>
                <a:spcPct val="120000"/>
              </a:lnSpc>
              <a:buClr>
                <a:schemeClr val="folHlink"/>
              </a:buClr>
              <a:buSzPts val="960"/>
              <a:buFont typeface="Noto Sans Symbols"/>
              <a:buChar char="■"/>
            </a:pPr>
            <a:r>
              <a:rPr lang="en-US" sz="1600">
                <a:solidFill>
                  <a:srgbClr val="000000"/>
                </a:solidFill>
                <a:latin typeface="Arial"/>
                <a:ea typeface="Arial"/>
                <a:cs typeface="Arial"/>
                <a:sym typeface="Arial"/>
              </a:rPr>
              <a:t>Partition objects into </a:t>
            </a:r>
            <a:r>
              <a:rPr lang="en-US" sz="1600" i="1">
                <a:solidFill>
                  <a:srgbClr val="000000"/>
                </a:solidFill>
                <a:latin typeface="Arial"/>
                <a:ea typeface="Arial"/>
                <a:cs typeface="Arial"/>
                <a:sym typeface="Arial"/>
              </a:rPr>
              <a:t>k</a:t>
            </a:r>
            <a:r>
              <a:rPr lang="en-US" sz="1600">
                <a:solidFill>
                  <a:srgbClr val="000000"/>
                </a:solidFill>
                <a:latin typeface="Arial"/>
                <a:ea typeface="Arial"/>
                <a:cs typeface="Arial"/>
                <a:sym typeface="Arial"/>
              </a:rPr>
              <a:t> nonempty subsets</a:t>
            </a:r>
            <a:endParaRPr/>
          </a:p>
          <a:p>
            <a:pPr marL="342900" indent="-342900">
              <a:lnSpc>
                <a:spcPct val="120000"/>
              </a:lnSpc>
              <a:spcBef>
                <a:spcPts val="320"/>
              </a:spcBef>
              <a:buClr>
                <a:schemeClr val="folHlink"/>
              </a:buClr>
              <a:buSzPts val="960"/>
              <a:buFont typeface="Noto Sans Symbols"/>
              <a:buChar char="■"/>
            </a:pPr>
            <a:r>
              <a:rPr lang="en-US" sz="1600">
                <a:solidFill>
                  <a:schemeClr val="dk1"/>
                </a:solidFill>
                <a:latin typeface="Arial"/>
                <a:ea typeface="Arial"/>
                <a:cs typeface="Arial"/>
                <a:sym typeface="Arial"/>
              </a:rPr>
              <a:t>Repeat</a:t>
            </a:r>
            <a:endParaRPr sz="1600">
              <a:solidFill>
                <a:srgbClr val="000000"/>
              </a:solidFill>
              <a:latin typeface="Arial"/>
              <a:ea typeface="Arial"/>
              <a:cs typeface="Arial"/>
              <a:sym typeface="Arial"/>
            </a:endParaRPr>
          </a:p>
          <a:p>
            <a:pPr marL="742950" lvl="1" indent="-285750">
              <a:lnSpc>
                <a:spcPct val="120000"/>
              </a:lnSpc>
              <a:spcBef>
                <a:spcPts val="320"/>
              </a:spcBef>
              <a:buClr>
                <a:schemeClr val="hlink"/>
              </a:buClr>
              <a:buSzPts val="880"/>
              <a:buFont typeface="Noto Sans Symbols"/>
              <a:buChar char="■"/>
            </a:pPr>
            <a:r>
              <a:rPr lang="en-US" sz="1600">
                <a:solidFill>
                  <a:srgbClr val="000000"/>
                </a:solidFill>
                <a:latin typeface="Arial"/>
                <a:ea typeface="Arial"/>
                <a:cs typeface="Arial"/>
                <a:sym typeface="Arial"/>
              </a:rPr>
              <a:t>Compute centroid (i.e., mean point) for each partition </a:t>
            </a:r>
            <a:endParaRPr/>
          </a:p>
          <a:p>
            <a:pPr marL="742950" lvl="1" indent="-285750">
              <a:lnSpc>
                <a:spcPct val="120000"/>
              </a:lnSpc>
              <a:spcBef>
                <a:spcPts val="320"/>
              </a:spcBef>
              <a:buClr>
                <a:schemeClr val="hlink"/>
              </a:buClr>
              <a:buSzPts val="880"/>
              <a:buFont typeface="Noto Sans Symbols"/>
              <a:buChar char="■"/>
            </a:pPr>
            <a:r>
              <a:rPr lang="en-US" sz="1600">
                <a:solidFill>
                  <a:srgbClr val="000000"/>
                </a:solidFill>
                <a:latin typeface="Arial"/>
                <a:ea typeface="Arial"/>
                <a:cs typeface="Arial"/>
                <a:sym typeface="Arial"/>
              </a:rPr>
              <a:t>Assign each object to the cluster of its nearest centroid  </a:t>
            </a:r>
            <a:endParaRPr/>
          </a:p>
          <a:p>
            <a:pPr marL="342900" indent="-342900">
              <a:lnSpc>
                <a:spcPct val="120000"/>
              </a:lnSpc>
              <a:spcBef>
                <a:spcPts val="320"/>
              </a:spcBef>
              <a:buClr>
                <a:schemeClr val="folHlink"/>
              </a:buClr>
              <a:buSzPts val="960"/>
              <a:buFont typeface="Noto Sans Symbols"/>
              <a:buChar char="■"/>
            </a:pPr>
            <a:r>
              <a:rPr lang="en-US" sz="1600">
                <a:solidFill>
                  <a:srgbClr val="000000"/>
                </a:solidFill>
                <a:latin typeface="Arial"/>
                <a:ea typeface="Arial"/>
                <a:cs typeface="Arial"/>
                <a:sym typeface="Arial"/>
              </a:rPr>
              <a:t>Until no change</a:t>
            </a:r>
            <a:endParaRPr/>
          </a:p>
        </p:txBody>
      </p:sp>
    </p:spTree>
    <p:extLst>
      <p:ext uri="{BB962C8B-B14F-4D97-AF65-F5344CB8AC3E}">
        <p14:creationId xmlns:p14="http://schemas.microsoft.com/office/powerpoint/2010/main" val="885034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import </a:t>
            </a:r>
            <a:r>
              <a:rPr lang="en-US" dirty="0" err="1"/>
              <a:t>numpy</a:t>
            </a:r>
            <a:r>
              <a:rPr lang="en-US" dirty="0"/>
              <a:t> as np</a:t>
            </a:r>
          </a:p>
          <a:p>
            <a:r>
              <a:rPr lang="en-US" dirty="0"/>
              <a:t>from </a:t>
            </a:r>
            <a:r>
              <a:rPr lang="en-US" dirty="0" err="1"/>
              <a:t>sklearn.cluster</a:t>
            </a:r>
            <a:r>
              <a:rPr lang="en-US" dirty="0"/>
              <a:t> import </a:t>
            </a:r>
            <a:r>
              <a:rPr lang="en-US" dirty="0" err="1"/>
              <a:t>KMeans</a:t>
            </a:r>
            <a:endParaRPr lang="en-US" dirty="0"/>
          </a:p>
          <a:p>
            <a:endParaRPr lang="en-US" dirty="0"/>
          </a:p>
          <a:p>
            <a:endParaRPr lang="en-US" dirty="0"/>
          </a:p>
          <a:p>
            <a:r>
              <a:rPr lang="en-US" dirty="0"/>
              <a:t># Generate some random data for demonstration</a:t>
            </a:r>
          </a:p>
          <a:p>
            <a:r>
              <a:rPr lang="en-US" dirty="0" err="1"/>
              <a:t>np.random.seed</a:t>
            </a:r>
            <a:r>
              <a:rPr lang="en-US" dirty="0"/>
              <a:t>(0)</a:t>
            </a:r>
          </a:p>
          <a:p>
            <a:r>
              <a:rPr lang="en-US" dirty="0"/>
              <a:t>X = </a:t>
            </a:r>
            <a:r>
              <a:rPr lang="en-US" dirty="0" err="1" smtClean="0"/>
              <a:t>np.array</a:t>
            </a:r>
            <a:r>
              <a:rPr lang="en-US" dirty="0" smtClean="0"/>
              <a:t>([[</a:t>
            </a:r>
            <a:r>
              <a:rPr lang="en-US" dirty="0"/>
              <a:t>1, 2], [1, 4], [1, 0],</a:t>
            </a:r>
          </a:p>
          <a:p>
            <a:r>
              <a:rPr lang="en-US" dirty="0"/>
              <a:t>              [10, 2], [10, 4], [10, 0]])</a:t>
            </a:r>
          </a:p>
          <a:p>
            <a:endParaRPr lang="en-US" dirty="0"/>
          </a:p>
          <a:p>
            <a:r>
              <a:rPr lang="en-US" dirty="0"/>
              <a:t># Define the number of clusters (K)</a:t>
            </a:r>
          </a:p>
          <a:p>
            <a:r>
              <a:rPr lang="en-US" dirty="0" err="1"/>
              <a:t>kmeans</a:t>
            </a:r>
            <a:r>
              <a:rPr lang="en-US" dirty="0"/>
              <a:t> = </a:t>
            </a:r>
            <a:r>
              <a:rPr lang="en-US" dirty="0" err="1"/>
              <a:t>KMeans</a:t>
            </a:r>
            <a:r>
              <a:rPr lang="en-US" dirty="0"/>
              <a:t>(</a:t>
            </a:r>
            <a:r>
              <a:rPr lang="en-US" dirty="0" err="1"/>
              <a:t>n_clusters</a:t>
            </a:r>
            <a:r>
              <a:rPr lang="en-US" dirty="0"/>
              <a:t>=2, </a:t>
            </a:r>
            <a:r>
              <a:rPr lang="en-US" dirty="0" err="1"/>
              <a:t>random_state</a:t>
            </a:r>
            <a:r>
              <a:rPr lang="en-US" dirty="0"/>
              <a:t>=0)</a:t>
            </a:r>
          </a:p>
          <a:p>
            <a:endParaRPr lang="en-US" dirty="0"/>
          </a:p>
          <a:p>
            <a:r>
              <a:rPr lang="en-US" dirty="0"/>
              <a:t># Fit the data to the </a:t>
            </a:r>
            <a:r>
              <a:rPr lang="en-US" dirty="0" err="1"/>
              <a:t>KMeans</a:t>
            </a:r>
            <a:r>
              <a:rPr lang="en-US" dirty="0"/>
              <a:t> algorithm</a:t>
            </a:r>
          </a:p>
          <a:p>
            <a:r>
              <a:rPr lang="en-US" dirty="0" err="1"/>
              <a:t>kmeans.fit</a:t>
            </a:r>
            <a:r>
              <a:rPr lang="en-US" dirty="0"/>
              <a:t>(X)</a:t>
            </a:r>
          </a:p>
          <a:p>
            <a:endParaRPr lang="en-US" dirty="0"/>
          </a:p>
        </p:txBody>
      </p:sp>
    </p:spTree>
    <p:extLst>
      <p:ext uri="{BB962C8B-B14F-4D97-AF65-F5344CB8AC3E}">
        <p14:creationId xmlns:p14="http://schemas.microsoft.com/office/powerpoint/2010/main" val="1758624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40"/>
          <p:cNvSpPr txBox="1">
            <a:spLocks noGrp="1"/>
          </p:cNvSpPr>
          <p:nvPr>
            <p:ph type="title"/>
          </p:nvPr>
        </p:nvSpPr>
        <p:spPr>
          <a:xfrm>
            <a:off x="2274888" y="492125"/>
            <a:ext cx="7297737" cy="442912"/>
          </a:xfrm>
          <a:prstGeom prst="rect">
            <a:avLst/>
          </a:prstGeom>
          <a:noFill/>
          <a:ln>
            <a:noFill/>
          </a:ln>
        </p:spPr>
        <p:txBody>
          <a:bodyPr spcFirstLastPara="1" vert="horz" wrap="square" lIns="92075" tIns="46025" rIns="92075" bIns="46025" rtlCol="0" anchor="ctr" anchorCtr="0">
            <a:noAutofit/>
          </a:bodyPr>
          <a:lstStyle/>
          <a:p>
            <a:pPr algn="ctr">
              <a:lnSpc>
                <a:spcPct val="100000"/>
              </a:lnSpc>
              <a:spcBef>
                <a:spcPts val="0"/>
              </a:spcBef>
              <a:buClr>
                <a:schemeClr val="dk2"/>
              </a:buClr>
              <a:buSzPts val="3600"/>
            </a:pPr>
            <a:r>
              <a:rPr lang="en-US" sz="3600">
                <a:solidFill>
                  <a:schemeClr val="dk2"/>
                </a:solidFill>
                <a:latin typeface="Overlock"/>
                <a:ea typeface="Overlock"/>
                <a:cs typeface="Overlock"/>
                <a:sym typeface="Overlock"/>
              </a:rPr>
              <a:t>Hierarchical Clustering</a:t>
            </a:r>
            <a:endParaRPr/>
          </a:p>
        </p:txBody>
      </p:sp>
      <p:sp>
        <p:nvSpPr>
          <p:cNvPr id="756" name="Google Shape;756;p40"/>
          <p:cNvSpPr txBox="1">
            <a:spLocks noGrp="1"/>
          </p:cNvSpPr>
          <p:nvPr>
            <p:ph type="body" idx="1"/>
          </p:nvPr>
        </p:nvSpPr>
        <p:spPr>
          <a:xfrm>
            <a:off x="1828800" y="1371600"/>
            <a:ext cx="8305800" cy="1219200"/>
          </a:xfrm>
          <a:prstGeom prst="rect">
            <a:avLst/>
          </a:prstGeom>
          <a:noFill/>
          <a:ln>
            <a:noFill/>
          </a:ln>
        </p:spPr>
        <p:txBody>
          <a:bodyPr spcFirstLastPara="1" vert="horz" wrap="square" lIns="92075" tIns="46025" rIns="92075" bIns="46025" rtlCol="0" anchor="t" anchorCtr="0">
            <a:noAutofit/>
          </a:bodyPr>
          <a:lstStyle/>
          <a:p>
            <a:pPr marL="342900" indent="-342900">
              <a:lnSpc>
                <a:spcPct val="100000"/>
              </a:lnSpc>
              <a:spcBef>
                <a:spcPts val="0"/>
              </a:spcBef>
              <a:buClr>
                <a:schemeClr val="folHlink"/>
              </a:buClr>
              <a:buSzPts val="1440"/>
              <a:buFont typeface="Noto Sans Symbols"/>
              <a:buChar char="■"/>
            </a:pPr>
            <a:r>
              <a:rPr lang="en-US" sz="2400" dirty="0" smtClean="0">
                <a:solidFill>
                  <a:schemeClr val="dk1"/>
                </a:solidFill>
                <a:latin typeface="Arial"/>
                <a:ea typeface="Arial"/>
                <a:cs typeface="Arial"/>
                <a:sym typeface="Arial"/>
              </a:rPr>
              <a:t>Process of grouping or splitting the data based on their </a:t>
            </a:r>
            <a:r>
              <a:rPr lang="en-US" sz="2400" dirty="0" err="1" smtClean="0">
                <a:solidFill>
                  <a:schemeClr val="dk1"/>
                </a:solidFill>
                <a:latin typeface="Arial"/>
                <a:ea typeface="Arial"/>
                <a:cs typeface="Arial"/>
                <a:sym typeface="Arial"/>
              </a:rPr>
              <a:t>featrues</a:t>
            </a:r>
            <a:r>
              <a:rPr lang="en-US" sz="2400" dirty="0" smtClean="0">
                <a:solidFill>
                  <a:schemeClr val="dk1"/>
                </a:solidFill>
                <a:latin typeface="Arial"/>
                <a:ea typeface="Arial"/>
                <a:cs typeface="Arial"/>
                <a:sym typeface="Arial"/>
              </a:rPr>
              <a:t> at each stage.</a:t>
            </a:r>
            <a:endParaRPr dirty="0"/>
          </a:p>
        </p:txBody>
      </p:sp>
      <p:grpSp>
        <p:nvGrpSpPr>
          <p:cNvPr id="757" name="Google Shape;757;p40"/>
          <p:cNvGrpSpPr/>
          <p:nvPr/>
        </p:nvGrpSpPr>
        <p:grpSpPr>
          <a:xfrm>
            <a:off x="2514601" y="2743201"/>
            <a:ext cx="6956425" cy="3649663"/>
            <a:chOff x="1200" y="1776"/>
            <a:chExt cx="4382" cy="2299"/>
          </a:xfrm>
        </p:grpSpPr>
        <p:cxnSp>
          <p:nvCxnSpPr>
            <p:cNvPr id="758" name="Google Shape;758;p40"/>
            <p:cNvCxnSpPr/>
            <p:nvPr/>
          </p:nvCxnSpPr>
          <p:spPr>
            <a:xfrm>
              <a:off x="1200" y="2112"/>
              <a:ext cx="3216" cy="0"/>
            </a:xfrm>
            <a:prstGeom prst="straightConnector1">
              <a:avLst/>
            </a:prstGeom>
            <a:noFill/>
            <a:ln w="19050" cap="flat" cmpd="sng">
              <a:solidFill>
                <a:schemeClr val="dk1"/>
              </a:solidFill>
              <a:prstDash val="solid"/>
              <a:miter lim="800000"/>
              <a:headEnd type="none" w="med" len="med"/>
              <a:tailEnd type="triangle" w="med" len="med"/>
            </a:ln>
          </p:spPr>
        </p:cxnSp>
        <p:grpSp>
          <p:nvGrpSpPr>
            <p:cNvPr id="759" name="Google Shape;759;p40"/>
            <p:cNvGrpSpPr/>
            <p:nvPr/>
          </p:nvGrpSpPr>
          <p:grpSpPr>
            <a:xfrm>
              <a:off x="1440" y="1785"/>
              <a:ext cx="480" cy="327"/>
              <a:chOff x="1104" y="1785"/>
              <a:chExt cx="480" cy="327"/>
            </a:xfrm>
          </p:grpSpPr>
          <p:cxnSp>
            <p:nvCxnSpPr>
              <p:cNvPr id="760" name="Google Shape;760;p40"/>
              <p:cNvCxnSpPr/>
              <p:nvPr/>
            </p:nvCxnSpPr>
            <p:spPr>
              <a:xfrm>
                <a:off x="1200" y="2016"/>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61" name="Google Shape;761;p40"/>
              <p:cNvSpPr txBox="1"/>
              <p:nvPr/>
            </p:nvSpPr>
            <p:spPr>
              <a:xfrm>
                <a:off x="1104" y="1785"/>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0</a:t>
                </a:r>
                <a:endParaRPr/>
              </a:p>
            </p:txBody>
          </p:sp>
        </p:grpSp>
        <p:grpSp>
          <p:nvGrpSpPr>
            <p:cNvPr id="762" name="Google Shape;762;p40"/>
            <p:cNvGrpSpPr/>
            <p:nvPr/>
          </p:nvGrpSpPr>
          <p:grpSpPr>
            <a:xfrm>
              <a:off x="1968" y="1776"/>
              <a:ext cx="480" cy="327"/>
              <a:chOff x="1104" y="1785"/>
              <a:chExt cx="480" cy="327"/>
            </a:xfrm>
          </p:grpSpPr>
          <p:cxnSp>
            <p:nvCxnSpPr>
              <p:cNvPr id="763" name="Google Shape;763;p40"/>
              <p:cNvCxnSpPr/>
              <p:nvPr/>
            </p:nvCxnSpPr>
            <p:spPr>
              <a:xfrm>
                <a:off x="1200" y="2016"/>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64" name="Google Shape;764;p40"/>
              <p:cNvSpPr txBox="1"/>
              <p:nvPr/>
            </p:nvSpPr>
            <p:spPr>
              <a:xfrm>
                <a:off x="1104" y="1785"/>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1</a:t>
                </a:r>
                <a:endParaRPr/>
              </a:p>
            </p:txBody>
          </p:sp>
        </p:grpSp>
        <p:grpSp>
          <p:nvGrpSpPr>
            <p:cNvPr id="765" name="Google Shape;765;p40"/>
            <p:cNvGrpSpPr/>
            <p:nvPr/>
          </p:nvGrpSpPr>
          <p:grpSpPr>
            <a:xfrm>
              <a:off x="2496" y="1776"/>
              <a:ext cx="480" cy="327"/>
              <a:chOff x="1104" y="1785"/>
              <a:chExt cx="480" cy="327"/>
            </a:xfrm>
          </p:grpSpPr>
          <p:cxnSp>
            <p:nvCxnSpPr>
              <p:cNvPr id="766" name="Google Shape;766;p40"/>
              <p:cNvCxnSpPr/>
              <p:nvPr/>
            </p:nvCxnSpPr>
            <p:spPr>
              <a:xfrm>
                <a:off x="1200" y="2016"/>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67" name="Google Shape;767;p40"/>
              <p:cNvSpPr txBox="1"/>
              <p:nvPr/>
            </p:nvSpPr>
            <p:spPr>
              <a:xfrm>
                <a:off x="1104" y="1785"/>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2</a:t>
                </a:r>
                <a:endParaRPr/>
              </a:p>
            </p:txBody>
          </p:sp>
        </p:grpSp>
        <p:grpSp>
          <p:nvGrpSpPr>
            <p:cNvPr id="768" name="Google Shape;768;p40"/>
            <p:cNvGrpSpPr/>
            <p:nvPr/>
          </p:nvGrpSpPr>
          <p:grpSpPr>
            <a:xfrm>
              <a:off x="2976" y="1776"/>
              <a:ext cx="480" cy="327"/>
              <a:chOff x="1104" y="1785"/>
              <a:chExt cx="480" cy="327"/>
            </a:xfrm>
          </p:grpSpPr>
          <p:cxnSp>
            <p:nvCxnSpPr>
              <p:cNvPr id="769" name="Google Shape;769;p40"/>
              <p:cNvCxnSpPr/>
              <p:nvPr/>
            </p:nvCxnSpPr>
            <p:spPr>
              <a:xfrm>
                <a:off x="1200" y="2016"/>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70" name="Google Shape;770;p40"/>
              <p:cNvSpPr txBox="1"/>
              <p:nvPr/>
            </p:nvSpPr>
            <p:spPr>
              <a:xfrm>
                <a:off x="1104" y="1785"/>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3</a:t>
                </a:r>
                <a:endParaRPr/>
              </a:p>
            </p:txBody>
          </p:sp>
        </p:grpSp>
        <p:grpSp>
          <p:nvGrpSpPr>
            <p:cNvPr id="771" name="Google Shape;771;p40"/>
            <p:cNvGrpSpPr/>
            <p:nvPr/>
          </p:nvGrpSpPr>
          <p:grpSpPr>
            <a:xfrm>
              <a:off x="3456" y="1776"/>
              <a:ext cx="480" cy="327"/>
              <a:chOff x="1104" y="1785"/>
              <a:chExt cx="480" cy="327"/>
            </a:xfrm>
          </p:grpSpPr>
          <p:cxnSp>
            <p:nvCxnSpPr>
              <p:cNvPr id="772" name="Google Shape;772;p40"/>
              <p:cNvCxnSpPr/>
              <p:nvPr/>
            </p:nvCxnSpPr>
            <p:spPr>
              <a:xfrm>
                <a:off x="1200" y="2016"/>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73" name="Google Shape;773;p40"/>
              <p:cNvSpPr txBox="1"/>
              <p:nvPr/>
            </p:nvSpPr>
            <p:spPr>
              <a:xfrm>
                <a:off x="1104" y="1785"/>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4</a:t>
                </a:r>
                <a:endParaRPr/>
              </a:p>
            </p:txBody>
          </p:sp>
        </p:grpSp>
        <p:sp>
          <p:nvSpPr>
            <p:cNvPr id="774" name="Google Shape;774;p40"/>
            <p:cNvSpPr txBox="1"/>
            <p:nvPr/>
          </p:nvSpPr>
          <p:spPr>
            <a:xfrm>
              <a:off x="1440" y="2508"/>
              <a:ext cx="212"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b</a:t>
              </a:r>
              <a:endParaRPr/>
            </a:p>
          </p:txBody>
        </p:sp>
        <p:sp>
          <p:nvSpPr>
            <p:cNvPr id="775" name="Google Shape;775;p40"/>
            <p:cNvSpPr txBox="1"/>
            <p:nvPr/>
          </p:nvSpPr>
          <p:spPr>
            <a:xfrm>
              <a:off x="1440" y="3108"/>
              <a:ext cx="212"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d</a:t>
              </a:r>
              <a:endParaRPr/>
            </a:p>
          </p:txBody>
        </p:sp>
        <p:sp>
          <p:nvSpPr>
            <p:cNvPr id="776" name="Google Shape;776;p40"/>
            <p:cNvSpPr txBox="1"/>
            <p:nvPr/>
          </p:nvSpPr>
          <p:spPr>
            <a:xfrm>
              <a:off x="1440" y="2808"/>
              <a:ext cx="201"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c</a:t>
              </a:r>
              <a:endParaRPr/>
            </a:p>
          </p:txBody>
        </p:sp>
        <p:sp>
          <p:nvSpPr>
            <p:cNvPr id="777" name="Google Shape;777;p40"/>
            <p:cNvSpPr txBox="1"/>
            <p:nvPr/>
          </p:nvSpPr>
          <p:spPr>
            <a:xfrm>
              <a:off x="1440" y="3408"/>
              <a:ext cx="201"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e</a:t>
              </a:r>
              <a:endParaRPr/>
            </a:p>
          </p:txBody>
        </p:sp>
        <p:sp>
          <p:nvSpPr>
            <p:cNvPr id="778" name="Google Shape;778;p40"/>
            <p:cNvSpPr txBox="1"/>
            <p:nvPr/>
          </p:nvSpPr>
          <p:spPr>
            <a:xfrm>
              <a:off x="1440" y="2208"/>
              <a:ext cx="201"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a</a:t>
              </a:r>
              <a:endParaRPr/>
            </a:p>
          </p:txBody>
        </p:sp>
        <p:sp>
          <p:nvSpPr>
            <p:cNvPr id="779" name="Google Shape;779;p40"/>
            <p:cNvSpPr/>
            <p:nvPr/>
          </p:nvSpPr>
          <p:spPr>
            <a:xfrm>
              <a:off x="1392" y="2256"/>
              <a:ext cx="28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0" name="Google Shape;780;p40"/>
            <p:cNvSpPr/>
            <p:nvPr/>
          </p:nvSpPr>
          <p:spPr>
            <a:xfrm>
              <a:off x="1392" y="2544"/>
              <a:ext cx="28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1" name="Google Shape;781;p40"/>
            <p:cNvSpPr/>
            <p:nvPr/>
          </p:nvSpPr>
          <p:spPr>
            <a:xfrm>
              <a:off x="1392" y="2832"/>
              <a:ext cx="28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2" name="Google Shape;782;p40"/>
            <p:cNvSpPr/>
            <p:nvPr/>
          </p:nvSpPr>
          <p:spPr>
            <a:xfrm>
              <a:off x="1392" y="3120"/>
              <a:ext cx="28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3" name="Google Shape;783;p40"/>
            <p:cNvSpPr/>
            <p:nvPr/>
          </p:nvSpPr>
          <p:spPr>
            <a:xfrm>
              <a:off x="1392" y="3408"/>
              <a:ext cx="28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4" name="Google Shape;784;p40"/>
            <p:cNvSpPr txBox="1"/>
            <p:nvPr/>
          </p:nvSpPr>
          <p:spPr>
            <a:xfrm>
              <a:off x="1968" y="2304"/>
              <a:ext cx="345"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a b</a:t>
              </a:r>
              <a:endParaRPr/>
            </a:p>
          </p:txBody>
        </p:sp>
        <p:sp>
          <p:nvSpPr>
            <p:cNvPr id="785" name="Google Shape;785;p40"/>
            <p:cNvSpPr/>
            <p:nvPr/>
          </p:nvSpPr>
          <p:spPr>
            <a:xfrm>
              <a:off x="1872" y="2352"/>
              <a:ext cx="52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6" name="Google Shape;786;p40"/>
            <p:cNvSpPr txBox="1"/>
            <p:nvPr/>
          </p:nvSpPr>
          <p:spPr>
            <a:xfrm>
              <a:off x="2496" y="3216"/>
              <a:ext cx="345"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d e</a:t>
              </a:r>
              <a:endParaRPr/>
            </a:p>
          </p:txBody>
        </p:sp>
        <p:sp>
          <p:nvSpPr>
            <p:cNvPr id="787" name="Google Shape;787;p40"/>
            <p:cNvSpPr/>
            <p:nvPr/>
          </p:nvSpPr>
          <p:spPr>
            <a:xfrm>
              <a:off x="2400" y="3264"/>
              <a:ext cx="528" cy="240"/>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88" name="Google Shape;788;p40"/>
            <p:cNvSpPr txBox="1"/>
            <p:nvPr/>
          </p:nvSpPr>
          <p:spPr>
            <a:xfrm>
              <a:off x="2880" y="2928"/>
              <a:ext cx="478"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c d e</a:t>
              </a:r>
              <a:endParaRPr/>
            </a:p>
          </p:txBody>
        </p:sp>
        <p:sp>
          <p:nvSpPr>
            <p:cNvPr id="789" name="Google Shape;789;p40"/>
            <p:cNvSpPr/>
            <p:nvPr/>
          </p:nvSpPr>
          <p:spPr>
            <a:xfrm>
              <a:off x="2784" y="2928"/>
              <a:ext cx="624"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sp>
          <p:nvSpPr>
            <p:cNvPr id="790" name="Google Shape;790;p40"/>
            <p:cNvSpPr txBox="1"/>
            <p:nvPr/>
          </p:nvSpPr>
          <p:spPr>
            <a:xfrm>
              <a:off x="3216" y="2592"/>
              <a:ext cx="755" cy="288"/>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a:solidFill>
                    <a:schemeClr val="dk1"/>
                  </a:solidFill>
                  <a:latin typeface="Times New Roman"/>
                  <a:ea typeface="Times New Roman"/>
                  <a:cs typeface="Times New Roman"/>
                  <a:sym typeface="Times New Roman"/>
                </a:rPr>
                <a:t>a b c d e</a:t>
              </a:r>
              <a:endParaRPr/>
            </a:p>
          </p:txBody>
        </p:sp>
        <p:sp>
          <p:nvSpPr>
            <p:cNvPr id="791" name="Google Shape;791;p40"/>
            <p:cNvSpPr/>
            <p:nvPr/>
          </p:nvSpPr>
          <p:spPr>
            <a:xfrm>
              <a:off x="3120" y="2592"/>
              <a:ext cx="100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chemeClr val="dk1"/>
                </a:solidFill>
                <a:latin typeface="Tahoma"/>
                <a:ea typeface="Tahoma"/>
                <a:cs typeface="Tahoma"/>
                <a:sym typeface="Tahoma"/>
              </a:endParaRPr>
            </a:p>
          </p:txBody>
        </p:sp>
        <p:cxnSp>
          <p:nvCxnSpPr>
            <p:cNvPr id="792" name="Google Shape;792;p40"/>
            <p:cNvCxnSpPr/>
            <p:nvPr/>
          </p:nvCxnSpPr>
          <p:spPr>
            <a:xfrm>
              <a:off x="1200" y="3753"/>
              <a:ext cx="3216" cy="0"/>
            </a:xfrm>
            <a:prstGeom prst="straightConnector1">
              <a:avLst/>
            </a:prstGeom>
            <a:noFill/>
            <a:ln w="19050" cap="flat" cmpd="sng">
              <a:solidFill>
                <a:schemeClr val="dk1"/>
              </a:solidFill>
              <a:prstDash val="solid"/>
              <a:miter lim="800000"/>
              <a:headEnd type="triangle" w="med" len="med"/>
              <a:tailEnd type="none" w="med" len="med"/>
            </a:ln>
          </p:spPr>
        </p:cxnSp>
        <p:cxnSp>
          <p:nvCxnSpPr>
            <p:cNvPr id="793" name="Google Shape;793;p40"/>
            <p:cNvCxnSpPr/>
            <p:nvPr/>
          </p:nvCxnSpPr>
          <p:spPr>
            <a:xfrm>
              <a:off x="1536" y="3753"/>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94" name="Google Shape;794;p40"/>
            <p:cNvSpPr txBox="1"/>
            <p:nvPr/>
          </p:nvSpPr>
          <p:spPr>
            <a:xfrm>
              <a:off x="1440" y="3810"/>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4</a:t>
              </a:r>
              <a:endParaRPr/>
            </a:p>
          </p:txBody>
        </p:sp>
        <p:cxnSp>
          <p:nvCxnSpPr>
            <p:cNvPr id="795" name="Google Shape;795;p40"/>
            <p:cNvCxnSpPr/>
            <p:nvPr/>
          </p:nvCxnSpPr>
          <p:spPr>
            <a:xfrm>
              <a:off x="2064" y="3744"/>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96" name="Google Shape;796;p40"/>
            <p:cNvSpPr txBox="1"/>
            <p:nvPr/>
          </p:nvSpPr>
          <p:spPr>
            <a:xfrm>
              <a:off x="1968" y="3801"/>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3</a:t>
              </a:r>
              <a:endParaRPr/>
            </a:p>
          </p:txBody>
        </p:sp>
        <p:cxnSp>
          <p:nvCxnSpPr>
            <p:cNvPr id="797" name="Google Shape;797;p40"/>
            <p:cNvCxnSpPr/>
            <p:nvPr/>
          </p:nvCxnSpPr>
          <p:spPr>
            <a:xfrm>
              <a:off x="2592" y="3744"/>
              <a:ext cx="0" cy="96"/>
            </a:xfrm>
            <a:prstGeom prst="straightConnector1">
              <a:avLst/>
            </a:prstGeom>
            <a:noFill/>
            <a:ln w="9525" cap="flat" cmpd="sng">
              <a:solidFill>
                <a:schemeClr val="dk1"/>
              </a:solidFill>
              <a:prstDash val="solid"/>
              <a:miter lim="800000"/>
              <a:headEnd type="none" w="med" len="med"/>
              <a:tailEnd type="none" w="med" len="med"/>
            </a:ln>
          </p:spPr>
        </p:cxnSp>
        <p:sp>
          <p:nvSpPr>
            <p:cNvPr id="798" name="Google Shape;798;p40"/>
            <p:cNvSpPr txBox="1"/>
            <p:nvPr/>
          </p:nvSpPr>
          <p:spPr>
            <a:xfrm>
              <a:off x="2496" y="3801"/>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2</a:t>
              </a:r>
              <a:endParaRPr/>
            </a:p>
          </p:txBody>
        </p:sp>
        <p:cxnSp>
          <p:nvCxnSpPr>
            <p:cNvPr id="799" name="Google Shape;799;p40"/>
            <p:cNvCxnSpPr/>
            <p:nvPr/>
          </p:nvCxnSpPr>
          <p:spPr>
            <a:xfrm>
              <a:off x="3072" y="3744"/>
              <a:ext cx="0" cy="96"/>
            </a:xfrm>
            <a:prstGeom prst="straightConnector1">
              <a:avLst/>
            </a:prstGeom>
            <a:noFill/>
            <a:ln w="9525" cap="flat" cmpd="sng">
              <a:solidFill>
                <a:schemeClr val="dk1"/>
              </a:solidFill>
              <a:prstDash val="solid"/>
              <a:miter lim="800000"/>
              <a:headEnd type="none" w="med" len="med"/>
              <a:tailEnd type="none" w="med" len="med"/>
            </a:ln>
          </p:spPr>
        </p:cxnSp>
        <p:sp>
          <p:nvSpPr>
            <p:cNvPr id="800" name="Google Shape;800;p40"/>
            <p:cNvSpPr txBox="1"/>
            <p:nvPr/>
          </p:nvSpPr>
          <p:spPr>
            <a:xfrm>
              <a:off x="2976" y="3801"/>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1</a:t>
              </a:r>
              <a:endParaRPr/>
            </a:p>
          </p:txBody>
        </p:sp>
        <p:cxnSp>
          <p:nvCxnSpPr>
            <p:cNvPr id="801" name="Google Shape;801;p40"/>
            <p:cNvCxnSpPr/>
            <p:nvPr/>
          </p:nvCxnSpPr>
          <p:spPr>
            <a:xfrm>
              <a:off x="3552" y="3744"/>
              <a:ext cx="0" cy="96"/>
            </a:xfrm>
            <a:prstGeom prst="straightConnector1">
              <a:avLst/>
            </a:prstGeom>
            <a:noFill/>
            <a:ln w="9525" cap="flat" cmpd="sng">
              <a:solidFill>
                <a:schemeClr val="dk1"/>
              </a:solidFill>
              <a:prstDash val="solid"/>
              <a:miter lim="800000"/>
              <a:headEnd type="none" w="med" len="med"/>
              <a:tailEnd type="none" w="med" len="med"/>
            </a:ln>
          </p:spPr>
        </p:cxnSp>
        <p:sp>
          <p:nvSpPr>
            <p:cNvPr id="802" name="Google Shape;802;p40"/>
            <p:cNvSpPr txBox="1"/>
            <p:nvPr/>
          </p:nvSpPr>
          <p:spPr>
            <a:xfrm>
              <a:off x="3456" y="3801"/>
              <a:ext cx="480" cy="231"/>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a:solidFill>
                    <a:schemeClr val="dk1"/>
                  </a:solidFill>
                  <a:latin typeface="Times New Roman"/>
                  <a:ea typeface="Times New Roman"/>
                  <a:cs typeface="Times New Roman"/>
                  <a:sym typeface="Times New Roman"/>
                </a:rPr>
                <a:t>Step 0</a:t>
              </a:r>
              <a:endParaRPr/>
            </a:p>
          </p:txBody>
        </p:sp>
        <p:cxnSp>
          <p:nvCxnSpPr>
            <p:cNvPr id="803" name="Google Shape;803;p40"/>
            <p:cNvCxnSpPr/>
            <p:nvPr/>
          </p:nvCxnSpPr>
          <p:spPr>
            <a:xfrm>
              <a:off x="1680" y="2352"/>
              <a:ext cx="192" cy="96"/>
            </a:xfrm>
            <a:prstGeom prst="straightConnector1">
              <a:avLst/>
            </a:prstGeom>
            <a:noFill/>
            <a:ln w="9525" cap="flat" cmpd="sng">
              <a:solidFill>
                <a:schemeClr val="dk1"/>
              </a:solidFill>
              <a:prstDash val="solid"/>
              <a:miter lim="800000"/>
              <a:headEnd type="none" w="med" len="med"/>
              <a:tailEnd type="none" w="med" len="med"/>
            </a:ln>
          </p:spPr>
        </p:cxnSp>
        <p:cxnSp>
          <p:nvCxnSpPr>
            <p:cNvPr id="804" name="Google Shape;804;p40"/>
            <p:cNvCxnSpPr/>
            <p:nvPr/>
          </p:nvCxnSpPr>
          <p:spPr>
            <a:xfrm rot="10800000" flipH="1">
              <a:off x="1680" y="2448"/>
              <a:ext cx="192" cy="192"/>
            </a:xfrm>
            <a:prstGeom prst="straightConnector1">
              <a:avLst/>
            </a:prstGeom>
            <a:noFill/>
            <a:ln w="9525" cap="flat" cmpd="sng">
              <a:solidFill>
                <a:schemeClr val="dk1"/>
              </a:solidFill>
              <a:prstDash val="solid"/>
              <a:miter lim="800000"/>
              <a:headEnd type="none" w="med" len="med"/>
              <a:tailEnd type="none" w="med" len="med"/>
            </a:ln>
          </p:spPr>
        </p:cxnSp>
        <p:cxnSp>
          <p:nvCxnSpPr>
            <p:cNvPr id="805" name="Google Shape;805;p40"/>
            <p:cNvCxnSpPr/>
            <p:nvPr/>
          </p:nvCxnSpPr>
          <p:spPr>
            <a:xfrm>
              <a:off x="1680" y="3216"/>
              <a:ext cx="720" cy="144"/>
            </a:xfrm>
            <a:prstGeom prst="straightConnector1">
              <a:avLst/>
            </a:prstGeom>
            <a:noFill/>
            <a:ln w="9525" cap="flat" cmpd="sng">
              <a:solidFill>
                <a:schemeClr val="dk1"/>
              </a:solidFill>
              <a:prstDash val="solid"/>
              <a:miter lim="800000"/>
              <a:headEnd type="none" w="med" len="med"/>
              <a:tailEnd type="none" w="med" len="med"/>
            </a:ln>
          </p:spPr>
        </p:cxnSp>
        <p:cxnSp>
          <p:nvCxnSpPr>
            <p:cNvPr id="806" name="Google Shape;806;p40"/>
            <p:cNvCxnSpPr/>
            <p:nvPr/>
          </p:nvCxnSpPr>
          <p:spPr>
            <a:xfrm rot="10800000" flipH="1">
              <a:off x="1680" y="3360"/>
              <a:ext cx="720" cy="144"/>
            </a:xfrm>
            <a:prstGeom prst="straightConnector1">
              <a:avLst/>
            </a:prstGeom>
            <a:noFill/>
            <a:ln w="9525" cap="flat" cmpd="sng">
              <a:solidFill>
                <a:schemeClr val="dk1"/>
              </a:solidFill>
              <a:prstDash val="solid"/>
              <a:miter lim="800000"/>
              <a:headEnd type="none" w="med" len="med"/>
              <a:tailEnd type="none" w="med" len="med"/>
            </a:ln>
          </p:spPr>
        </p:cxnSp>
        <p:cxnSp>
          <p:nvCxnSpPr>
            <p:cNvPr id="807" name="Google Shape;807;p40"/>
            <p:cNvCxnSpPr/>
            <p:nvPr/>
          </p:nvCxnSpPr>
          <p:spPr>
            <a:xfrm>
              <a:off x="1680" y="2976"/>
              <a:ext cx="1104" cy="96"/>
            </a:xfrm>
            <a:prstGeom prst="straightConnector1">
              <a:avLst/>
            </a:prstGeom>
            <a:noFill/>
            <a:ln w="9525" cap="flat" cmpd="sng">
              <a:solidFill>
                <a:schemeClr val="dk1"/>
              </a:solidFill>
              <a:prstDash val="solid"/>
              <a:miter lim="800000"/>
              <a:headEnd type="none" w="med" len="med"/>
              <a:tailEnd type="none" w="med" len="med"/>
            </a:ln>
          </p:spPr>
        </p:cxnSp>
        <p:cxnSp>
          <p:nvCxnSpPr>
            <p:cNvPr id="808" name="Google Shape;808;p40"/>
            <p:cNvCxnSpPr/>
            <p:nvPr/>
          </p:nvCxnSpPr>
          <p:spPr>
            <a:xfrm rot="10800000" flipH="1">
              <a:off x="2688" y="3072"/>
              <a:ext cx="96" cy="192"/>
            </a:xfrm>
            <a:prstGeom prst="straightConnector1">
              <a:avLst/>
            </a:prstGeom>
            <a:noFill/>
            <a:ln w="9525" cap="flat" cmpd="sng">
              <a:solidFill>
                <a:schemeClr val="dk1"/>
              </a:solidFill>
              <a:prstDash val="solid"/>
              <a:miter lim="800000"/>
              <a:headEnd type="none" w="med" len="med"/>
              <a:tailEnd type="none" w="med" len="med"/>
            </a:ln>
          </p:spPr>
        </p:cxnSp>
        <p:cxnSp>
          <p:nvCxnSpPr>
            <p:cNvPr id="809" name="Google Shape;809;p40"/>
            <p:cNvCxnSpPr/>
            <p:nvPr/>
          </p:nvCxnSpPr>
          <p:spPr>
            <a:xfrm>
              <a:off x="2400" y="2496"/>
              <a:ext cx="720" cy="240"/>
            </a:xfrm>
            <a:prstGeom prst="straightConnector1">
              <a:avLst/>
            </a:prstGeom>
            <a:noFill/>
            <a:ln w="9525" cap="flat" cmpd="sng">
              <a:solidFill>
                <a:schemeClr val="dk1"/>
              </a:solidFill>
              <a:prstDash val="solid"/>
              <a:miter lim="800000"/>
              <a:headEnd type="none" w="med" len="med"/>
              <a:tailEnd type="none" w="med" len="med"/>
            </a:ln>
          </p:spPr>
        </p:cxnSp>
        <p:cxnSp>
          <p:nvCxnSpPr>
            <p:cNvPr id="810" name="Google Shape;810;p40"/>
            <p:cNvCxnSpPr/>
            <p:nvPr/>
          </p:nvCxnSpPr>
          <p:spPr>
            <a:xfrm rot="10800000" flipH="1">
              <a:off x="3072" y="2736"/>
              <a:ext cx="48" cy="192"/>
            </a:xfrm>
            <a:prstGeom prst="straightConnector1">
              <a:avLst/>
            </a:prstGeom>
            <a:noFill/>
            <a:ln w="9525" cap="flat" cmpd="sng">
              <a:solidFill>
                <a:schemeClr val="dk1"/>
              </a:solidFill>
              <a:prstDash val="solid"/>
              <a:miter lim="800000"/>
              <a:headEnd type="none" w="med" len="med"/>
              <a:tailEnd type="none" w="med" len="med"/>
            </a:ln>
          </p:spPr>
        </p:cxnSp>
        <p:sp>
          <p:nvSpPr>
            <p:cNvPr id="811" name="Google Shape;811;p40"/>
            <p:cNvSpPr txBox="1"/>
            <p:nvPr/>
          </p:nvSpPr>
          <p:spPr>
            <a:xfrm>
              <a:off x="4305" y="1824"/>
              <a:ext cx="1277" cy="523"/>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agglomerative</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(AGNES)</a:t>
              </a:r>
              <a:endParaRPr/>
            </a:p>
          </p:txBody>
        </p:sp>
        <p:sp>
          <p:nvSpPr>
            <p:cNvPr id="812" name="Google Shape;812;p40"/>
            <p:cNvSpPr txBox="1"/>
            <p:nvPr/>
          </p:nvSpPr>
          <p:spPr>
            <a:xfrm>
              <a:off x="4401" y="3552"/>
              <a:ext cx="875" cy="523"/>
            </a:xfrm>
            <a:prstGeom prst="rect">
              <a:avLst/>
            </a:prstGeom>
            <a:noFill/>
            <a:ln>
              <a:noFill/>
            </a:ln>
          </p:spPr>
          <p:txBody>
            <a:bodyPr spcFirstLastPara="1" wrap="square" lIns="91425" tIns="45700" rIns="91425" bIns="45700" anchor="t" anchorCtr="0">
              <a:spAutoFit/>
            </a:bodyPr>
            <a:lstStyle/>
            <a:p>
              <a:pPr algn="ctr">
                <a:buClr>
                  <a:schemeClr val="dk1"/>
                </a:buClr>
                <a:buSzPts val="2400"/>
              </a:pPr>
              <a:r>
                <a:rPr lang="en-US" sz="2400" b="1">
                  <a:solidFill>
                    <a:schemeClr val="dk1"/>
                  </a:solidFill>
                  <a:latin typeface="Times New Roman"/>
                  <a:ea typeface="Times New Roman"/>
                  <a:cs typeface="Times New Roman"/>
                  <a:sym typeface="Times New Roman"/>
                </a:rPr>
                <a:t>divisive</a:t>
              </a:r>
              <a:endParaRPr/>
            </a:p>
            <a:p>
              <a:pPr algn="ctr">
                <a:buClr>
                  <a:schemeClr val="dk1"/>
                </a:buClr>
                <a:buSzPts val="2400"/>
              </a:pPr>
              <a:r>
                <a:rPr lang="en-US" sz="2400" b="1">
                  <a:solidFill>
                    <a:schemeClr val="dk1"/>
                  </a:solidFill>
                  <a:latin typeface="Times New Roman"/>
                  <a:ea typeface="Times New Roman"/>
                  <a:cs typeface="Times New Roman"/>
                  <a:sym typeface="Times New Roman"/>
                </a:rPr>
                <a:t>(DIANA)</a:t>
              </a:r>
              <a:endParaRPr/>
            </a:p>
          </p:txBody>
        </p:sp>
      </p:grpSp>
      <p:sp>
        <p:nvSpPr>
          <p:cNvPr id="813" name="Google Shape;813;p40"/>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algn="r">
              <a:buClr>
                <a:schemeClr val="dk1"/>
              </a:buClr>
              <a:buSzPts val="1200"/>
            </a:pPr>
            <a:fld id="{00000000-1234-1234-1234-123412341234}" type="slidenum">
              <a:rPr lang="en-US" sz="1200">
                <a:solidFill>
                  <a:schemeClr val="dk1"/>
                </a:solidFill>
                <a:latin typeface="Tahoma"/>
                <a:ea typeface="Tahoma"/>
                <a:cs typeface="Tahoma"/>
                <a:sym typeface="Tahoma"/>
              </a:rPr>
              <a:pPr algn="r">
                <a:buClr>
                  <a:schemeClr val="dk1"/>
                </a:buClr>
                <a:buSzPts val="1200"/>
              </a:pPr>
              <a:t>69</a:t>
            </a:fld>
            <a:endParaRPr/>
          </a:p>
        </p:txBody>
      </p:sp>
    </p:spTree>
    <p:extLst>
      <p:ext uri="{BB962C8B-B14F-4D97-AF65-F5344CB8AC3E}">
        <p14:creationId xmlns:p14="http://schemas.microsoft.com/office/powerpoint/2010/main" val="70677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A338-44A8-4966-8CD2-8F07A906EC5B}"/>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BCC171D3-F859-4949-AEE5-DF65C7A82D8E}"/>
              </a:ext>
            </a:extLst>
          </p:cNvPr>
          <p:cNvSpPr>
            <a:spLocks noGrp="1"/>
          </p:cNvSpPr>
          <p:nvPr>
            <p:ph idx="1"/>
          </p:nvPr>
        </p:nvSpPr>
        <p:spPr/>
        <p:txBody>
          <a:bodyPr/>
          <a:lstStyle/>
          <a:p>
            <a:r>
              <a:rPr lang="en-US" dirty="0"/>
              <a:t>A decision tree is a hierarchical structure where each node represents a feature, each branch represents a decision rule, and each leaf node represents an outcome or prediction.</a:t>
            </a:r>
          </a:p>
          <a:p>
            <a:r>
              <a:rPr lang="en-US" b="1" dirty="0"/>
              <a:t>Process</a:t>
            </a:r>
            <a:r>
              <a:rPr lang="en-US" dirty="0"/>
              <a:t>:</a:t>
            </a:r>
          </a:p>
          <a:p>
            <a:pPr lvl="1"/>
            <a:r>
              <a:rPr lang="en-US" b="1" dirty="0"/>
              <a:t>Feature Selection</a:t>
            </a:r>
            <a:r>
              <a:rPr lang="en-US" dirty="0"/>
              <a:t>: Choose the best feature to split the data.</a:t>
            </a:r>
          </a:p>
          <a:p>
            <a:pPr lvl="1"/>
            <a:r>
              <a:rPr lang="en-US" b="1" dirty="0"/>
              <a:t>Splitting</a:t>
            </a:r>
            <a:r>
              <a:rPr lang="en-US" dirty="0"/>
              <a:t>: Divide the data into subsets based on the selected feature's values.</a:t>
            </a:r>
          </a:p>
          <a:p>
            <a:pPr lvl="1"/>
            <a:r>
              <a:rPr lang="en-US" b="1" dirty="0"/>
              <a:t>Recursion</a:t>
            </a:r>
            <a:r>
              <a:rPr lang="en-US" dirty="0"/>
              <a:t>: Repeat the process recursively for each subset until a stopping criterion is met.</a:t>
            </a:r>
          </a:p>
          <a:p>
            <a:endParaRPr lang="en-IN" dirty="0"/>
          </a:p>
        </p:txBody>
      </p:sp>
    </p:spTree>
    <p:extLst>
      <p:ext uri="{BB962C8B-B14F-4D97-AF65-F5344CB8AC3E}">
        <p14:creationId xmlns:p14="http://schemas.microsoft.com/office/powerpoint/2010/main" val="431166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sp>
        <p:nvSpPr>
          <p:cNvPr id="3" name="Content Placeholder 2"/>
          <p:cNvSpPr>
            <a:spLocks noGrp="1"/>
          </p:cNvSpPr>
          <p:nvPr>
            <p:ph idx="1"/>
          </p:nvPr>
        </p:nvSpPr>
        <p:spPr/>
        <p:txBody>
          <a:bodyPr/>
          <a:lstStyle/>
          <a:p>
            <a:r>
              <a:rPr lang="en-US" dirty="0"/>
              <a:t>Text mining, also known as text analytics, is the process of extracting meaningful information and insights from textual data. It involves various techniques and methods to analyze and understand unstructured text data. Text mining is widely used in fields like natural language processing, information retrieval, and data mining. Here are some key aspects of text mining:</a:t>
            </a:r>
            <a:endParaRPr lang="en-US" dirty="0"/>
          </a:p>
        </p:txBody>
      </p:sp>
    </p:spTree>
    <p:extLst>
      <p:ext uri="{BB962C8B-B14F-4D97-AF65-F5344CB8AC3E}">
        <p14:creationId xmlns:p14="http://schemas.microsoft.com/office/powerpoint/2010/main" val="1094649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process in text mining</a:t>
            </a:r>
            <a:endParaRPr lang="en-US" dirty="0"/>
          </a:p>
        </p:txBody>
      </p:sp>
      <p:sp>
        <p:nvSpPr>
          <p:cNvPr id="3" name="Content Placeholder 2"/>
          <p:cNvSpPr>
            <a:spLocks noGrp="1"/>
          </p:cNvSpPr>
          <p:nvPr>
            <p:ph idx="1"/>
          </p:nvPr>
        </p:nvSpPr>
        <p:spPr/>
        <p:txBody>
          <a:bodyPr/>
          <a:lstStyle/>
          <a:p>
            <a:r>
              <a:rPr lang="en-US" b="1" dirty="0"/>
              <a:t>Tokenization</a:t>
            </a:r>
            <a:r>
              <a:rPr lang="en-US" dirty="0"/>
              <a:t>: Breaking down text into individual words or tokens.</a:t>
            </a:r>
          </a:p>
          <a:p>
            <a:r>
              <a:rPr lang="en-US" b="1" dirty="0" err="1"/>
              <a:t>Stopword</a:t>
            </a:r>
            <a:r>
              <a:rPr lang="en-US" b="1" dirty="0"/>
              <a:t> Removal</a:t>
            </a:r>
            <a:r>
              <a:rPr lang="en-US" dirty="0"/>
              <a:t>: Removing common words (e.g., "and", "the") that don't carry much information.</a:t>
            </a:r>
          </a:p>
          <a:p>
            <a:r>
              <a:rPr lang="en-US" b="1" dirty="0"/>
              <a:t>Stemming and Lemmatization</a:t>
            </a:r>
            <a:r>
              <a:rPr lang="en-US" dirty="0"/>
              <a:t>: Reducing words to their base or root form (e.g., "running" -&gt; "run").</a:t>
            </a:r>
          </a:p>
          <a:p>
            <a:endParaRPr lang="en-US" dirty="0"/>
          </a:p>
        </p:txBody>
      </p:sp>
    </p:spTree>
    <p:extLst>
      <p:ext uri="{BB962C8B-B14F-4D97-AF65-F5344CB8AC3E}">
        <p14:creationId xmlns:p14="http://schemas.microsoft.com/office/powerpoint/2010/main" val="21560398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Spatial data mining </a:t>
            </a:r>
            <a:r>
              <a:rPr lang="en-US" dirty="0"/>
              <a:t>is a field of data mining that focuses on discovering interesting and useful patterns, relationships, and insights in datasets that have a spatial component. It combines techniques from data mining, geographic information systems (GIS), and statistics to extract knowledge from geospatial data</a:t>
            </a:r>
            <a:r>
              <a:rPr lang="en-US" dirty="0" smtClean="0"/>
              <a:t>.</a:t>
            </a:r>
          </a:p>
          <a:p>
            <a:r>
              <a:rPr lang="en-US" dirty="0"/>
              <a:t>Temporal data mining focuses on extracting patterns, trends, and insights from data that have a temporal or time-related component. This field is particularly important for analyzing time-series data, sequences, and events that occur over time.</a:t>
            </a:r>
            <a:endParaRPr lang="en-US" dirty="0"/>
          </a:p>
        </p:txBody>
      </p:sp>
    </p:spTree>
    <p:extLst>
      <p:ext uri="{BB962C8B-B14F-4D97-AF65-F5344CB8AC3E}">
        <p14:creationId xmlns:p14="http://schemas.microsoft.com/office/powerpoint/2010/main" val="516959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8683921"/>
              </p:ext>
            </p:extLst>
          </p:nvPr>
        </p:nvGraphicFramePr>
        <p:xfrm>
          <a:off x="1637732" y="573204"/>
          <a:ext cx="8966578" cy="4869256"/>
        </p:xfrm>
        <a:graphic>
          <a:graphicData uri="http://schemas.openxmlformats.org/drawingml/2006/table">
            <a:tbl>
              <a:tblPr>
                <a:tableStyleId>{5C22544A-7EE6-4342-B048-85BDC9FD1C3A}</a:tableStyleId>
              </a:tblPr>
              <a:tblGrid>
                <a:gridCol w="801522">
                  <a:extLst>
                    <a:ext uri="{9D8B030D-6E8A-4147-A177-3AD203B41FA5}">
                      <a16:colId xmlns:a16="http://schemas.microsoft.com/office/drawing/2014/main" val="1072930136"/>
                    </a:ext>
                  </a:extLst>
                </a:gridCol>
                <a:gridCol w="3854056">
                  <a:extLst>
                    <a:ext uri="{9D8B030D-6E8A-4147-A177-3AD203B41FA5}">
                      <a16:colId xmlns:a16="http://schemas.microsoft.com/office/drawing/2014/main" val="2260947857"/>
                    </a:ext>
                  </a:extLst>
                </a:gridCol>
                <a:gridCol w="4311000">
                  <a:extLst>
                    <a:ext uri="{9D8B030D-6E8A-4147-A177-3AD203B41FA5}">
                      <a16:colId xmlns:a16="http://schemas.microsoft.com/office/drawing/2014/main" val="563112071"/>
                    </a:ext>
                  </a:extLst>
                </a:gridCol>
              </a:tblGrid>
              <a:tr h="355690">
                <a:tc>
                  <a:txBody>
                    <a:bodyPr/>
                    <a:lstStyle/>
                    <a:p>
                      <a:pPr marL="0" marR="0" algn="ctr">
                        <a:lnSpc>
                          <a:spcPct val="115000"/>
                        </a:lnSpc>
                        <a:spcBef>
                          <a:spcPts val="0"/>
                        </a:spcBef>
                        <a:spcAft>
                          <a:spcPts val="0"/>
                        </a:spcAft>
                      </a:pPr>
                      <a:r>
                        <a:rPr lang="en-US" sz="1800">
                          <a:effectLst/>
                        </a:rPr>
                        <a:t>SNO. </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6835" marR="0">
                        <a:lnSpc>
                          <a:spcPct val="115000"/>
                        </a:lnSpc>
                        <a:spcBef>
                          <a:spcPts val="0"/>
                        </a:spcBef>
                        <a:spcAft>
                          <a:spcPts val="0"/>
                        </a:spcAft>
                      </a:pPr>
                      <a:r>
                        <a:rPr lang="en-US" sz="1800">
                          <a:effectLst/>
                        </a:rPr>
                        <a:t>Spatial data mining </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6200" marR="0">
                        <a:lnSpc>
                          <a:spcPct val="115000"/>
                        </a:lnSpc>
                        <a:spcBef>
                          <a:spcPts val="0"/>
                        </a:spcBef>
                        <a:spcAft>
                          <a:spcPts val="0"/>
                        </a:spcAft>
                      </a:pPr>
                      <a:r>
                        <a:rPr lang="en-US" sz="1800">
                          <a:effectLst/>
                        </a:rPr>
                        <a:t>Temporal data mining</a:t>
                      </a:r>
                      <a:endParaRPr lang="en-US" sz="180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1262277034"/>
                  </a:ext>
                </a:extLst>
              </a:tr>
              <a:tr h="355690">
                <a:tc>
                  <a:txBody>
                    <a:bodyPr/>
                    <a:lstStyle/>
                    <a:p>
                      <a:pPr marL="88265" marR="0">
                        <a:lnSpc>
                          <a:spcPct val="115000"/>
                        </a:lnSpc>
                        <a:spcBef>
                          <a:spcPts val="0"/>
                        </a:spcBef>
                        <a:spcAft>
                          <a:spcPts val="0"/>
                        </a:spcAft>
                      </a:pPr>
                      <a:r>
                        <a:rPr lang="en-US" sz="1800">
                          <a:effectLst/>
                        </a:rPr>
                        <a:t>1. </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4295" marR="0">
                        <a:lnSpc>
                          <a:spcPct val="115000"/>
                        </a:lnSpc>
                        <a:spcBef>
                          <a:spcPts val="0"/>
                        </a:spcBef>
                        <a:spcAft>
                          <a:spcPts val="0"/>
                        </a:spcAft>
                      </a:pPr>
                      <a:r>
                        <a:rPr lang="en-US" sz="1800" dirty="0">
                          <a:effectLst/>
                        </a:rPr>
                        <a:t>It requires space. </a:t>
                      </a:r>
                      <a:endParaRPr lang="en-US" sz="1800" dirty="0">
                        <a:effectLst/>
                        <a:latin typeface="Arial" panose="020B0604020202020204" pitchFamily="34" charset="0"/>
                        <a:ea typeface="Arial" panose="020B0604020202020204" pitchFamily="34" charset="0"/>
                      </a:endParaRPr>
                    </a:p>
                  </a:txBody>
                  <a:tcPr marL="52542" marR="52542" marT="52542" marB="52542"/>
                </a:tc>
                <a:tc>
                  <a:txBody>
                    <a:bodyPr/>
                    <a:lstStyle/>
                    <a:p>
                      <a:pPr marL="74295" marR="0">
                        <a:lnSpc>
                          <a:spcPct val="115000"/>
                        </a:lnSpc>
                        <a:spcBef>
                          <a:spcPts val="0"/>
                        </a:spcBef>
                        <a:spcAft>
                          <a:spcPts val="0"/>
                        </a:spcAft>
                      </a:pPr>
                      <a:r>
                        <a:rPr lang="en-US" sz="1800">
                          <a:effectLst/>
                        </a:rPr>
                        <a:t>It requires time.</a:t>
                      </a:r>
                      <a:endParaRPr lang="en-US" sz="180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1411568633"/>
                  </a:ext>
                </a:extLst>
              </a:tr>
              <a:tr h="871949">
                <a:tc>
                  <a:txBody>
                    <a:bodyPr/>
                    <a:lstStyle/>
                    <a:p>
                      <a:pPr marL="75565" marR="0">
                        <a:lnSpc>
                          <a:spcPct val="115000"/>
                        </a:lnSpc>
                        <a:spcBef>
                          <a:spcPts val="0"/>
                        </a:spcBef>
                        <a:spcAft>
                          <a:spcPts val="0"/>
                        </a:spcAft>
                      </a:pPr>
                      <a:r>
                        <a:rPr lang="en-US" sz="1800">
                          <a:effectLst/>
                        </a:rPr>
                        <a:t>2. </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2390" marR="28575" indent="5080" algn="just">
                        <a:lnSpc>
                          <a:spcPct val="95000"/>
                        </a:lnSpc>
                        <a:spcBef>
                          <a:spcPts val="0"/>
                        </a:spcBef>
                        <a:spcAft>
                          <a:spcPts val="0"/>
                        </a:spcAft>
                      </a:pPr>
                      <a:r>
                        <a:rPr lang="en-US" sz="1800">
                          <a:effectLst/>
                        </a:rPr>
                        <a:t>Spatial mining is the extraction of  knowledge/spatial relationship and  interesting measures that are not  explicitly stored in spatial database.</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2390" marR="27940" indent="1270" algn="just">
                        <a:lnSpc>
                          <a:spcPct val="95000"/>
                        </a:lnSpc>
                        <a:spcBef>
                          <a:spcPts val="0"/>
                        </a:spcBef>
                        <a:spcAft>
                          <a:spcPts val="0"/>
                        </a:spcAft>
                      </a:pPr>
                      <a:r>
                        <a:rPr lang="en-US" sz="1800">
                          <a:effectLst/>
                        </a:rPr>
                        <a:t>Temporal mining is the extraction of  knowledge about occurrence of an event  whether they follow Cyclic , Random  ,Seasonal variations etc.</a:t>
                      </a:r>
                      <a:endParaRPr lang="en-US" sz="180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3595282880"/>
                  </a:ext>
                </a:extLst>
              </a:tr>
              <a:tr h="502934">
                <a:tc>
                  <a:txBody>
                    <a:bodyPr/>
                    <a:lstStyle/>
                    <a:p>
                      <a:pPr marL="78105" marR="0">
                        <a:lnSpc>
                          <a:spcPct val="115000"/>
                        </a:lnSpc>
                        <a:spcBef>
                          <a:spcPts val="0"/>
                        </a:spcBef>
                        <a:spcAft>
                          <a:spcPts val="0"/>
                        </a:spcAft>
                      </a:pPr>
                      <a:r>
                        <a:rPr lang="en-US" sz="1800">
                          <a:effectLst/>
                        </a:rPr>
                        <a:t>3. </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2390" marR="71755" indent="1905">
                        <a:lnSpc>
                          <a:spcPct val="95000"/>
                        </a:lnSpc>
                        <a:spcBef>
                          <a:spcPts val="0"/>
                        </a:spcBef>
                        <a:spcAft>
                          <a:spcPts val="0"/>
                        </a:spcAft>
                      </a:pPr>
                      <a:r>
                        <a:rPr lang="en-US" sz="1800">
                          <a:effectLst/>
                        </a:rPr>
                        <a:t>It deals with spatial (location , Geo referenced) data.</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5565" marR="29845" indent="-635">
                        <a:lnSpc>
                          <a:spcPct val="95000"/>
                        </a:lnSpc>
                        <a:spcBef>
                          <a:spcPts val="0"/>
                        </a:spcBef>
                        <a:spcAft>
                          <a:spcPts val="0"/>
                        </a:spcAft>
                      </a:pPr>
                      <a:r>
                        <a:rPr lang="en-US" sz="1800">
                          <a:effectLst/>
                        </a:rPr>
                        <a:t>It deals with implicit or explicit Temporal  content , from large quantities of data.</a:t>
                      </a:r>
                      <a:endParaRPr lang="en-US" sz="180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16834841"/>
                  </a:ext>
                </a:extLst>
              </a:tr>
              <a:tr h="687441">
                <a:tc>
                  <a:txBody>
                    <a:bodyPr/>
                    <a:lstStyle/>
                    <a:p>
                      <a:pPr marL="76200" marR="0">
                        <a:lnSpc>
                          <a:spcPct val="115000"/>
                        </a:lnSpc>
                        <a:spcBef>
                          <a:spcPts val="0"/>
                        </a:spcBef>
                        <a:spcAft>
                          <a:spcPts val="0"/>
                        </a:spcAft>
                      </a:pPr>
                      <a:r>
                        <a:rPr lang="en-US" sz="1800" dirty="0" smtClean="0">
                          <a:effectLst/>
                        </a:rPr>
                        <a:t>4.</a:t>
                      </a:r>
                      <a:endParaRPr lang="en-US" sz="1800" dirty="0">
                        <a:effectLst/>
                        <a:latin typeface="Arial" panose="020B0604020202020204" pitchFamily="34" charset="0"/>
                        <a:ea typeface="Arial" panose="020B0604020202020204" pitchFamily="34" charset="0"/>
                      </a:endParaRPr>
                    </a:p>
                  </a:txBody>
                  <a:tcPr marL="52542" marR="52542" marT="52542" marB="52542"/>
                </a:tc>
                <a:tc>
                  <a:txBody>
                    <a:bodyPr/>
                    <a:lstStyle/>
                    <a:p>
                      <a:pPr marL="74930" marR="28575" indent="-635" algn="just">
                        <a:lnSpc>
                          <a:spcPct val="95000"/>
                        </a:lnSpc>
                        <a:spcBef>
                          <a:spcPts val="0"/>
                        </a:spcBef>
                        <a:spcAft>
                          <a:spcPts val="0"/>
                        </a:spcAft>
                      </a:pPr>
                      <a:r>
                        <a:rPr lang="en-US" sz="1800">
                          <a:effectLst/>
                        </a:rPr>
                        <a:t>It includes finding characteristic rules,  discriminant rules, association rules and  evaluation rules etc.</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2390" marR="28575" indent="1270" algn="just">
                        <a:lnSpc>
                          <a:spcPct val="95000"/>
                        </a:lnSpc>
                        <a:spcBef>
                          <a:spcPts val="0"/>
                        </a:spcBef>
                        <a:spcAft>
                          <a:spcPts val="0"/>
                        </a:spcAft>
                      </a:pPr>
                      <a:r>
                        <a:rPr lang="en-US" sz="1800">
                          <a:effectLst/>
                        </a:rPr>
                        <a:t>It aims at mining new and unknown  knowledge, which takes into account the  temporal aspects of data.</a:t>
                      </a:r>
                      <a:endParaRPr lang="en-US" sz="180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1967767488"/>
                  </a:ext>
                </a:extLst>
              </a:tr>
              <a:tr h="1240964">
                <a:tc>
                  <a:txBody>
                    <a:bodyPr/>
                    <a:lstStyle/>
                    <a:p>
                      <a:pPr marL="74295" marR="0">
                        <a:lnSpc>
                          <a:spcPct val="115000"/>
                        </a:lnSpc>
                        <a:spcBef>
                          <a:spcPts val="0"/>
                        </a:spcBef>
                        <a:spcAft>
                          <a:spcPts val="0"/>
                        </a:spcAft>
                      </a:pPr>
                      <a:r>
                        <a:rPr lang="en-US" sz="1800" dirty="0" smtClean="0">
                          <a:effectLst/>
                        </a:rPr>
                        <a:t>5. </a:t>
                      </a:r>
                      <a:endParaRPr lang="en-US" sz="1800" dirty="0">
                        <a:effectLst/>
                        <a:latin typeface="Arial" panose="020B0604020202020204" pitchFamily="34" charset="0"/>
                        <a:ea typeface="Arial" panose="020B0604020202020204" pitchFamily="34" charset="0"/>
                      </a:endParaRPr>
                    </a:p>
                  </a:txBody>
                  <a:tcPr marL="52542" marR="52542" marT="52542" marB="52542"/>
                </a:tc>
                <a:tc>
                  <a:txBody>
                    <a:bodyPr/>
                    <a:lstStyle/>
                    <a:p>
                      <a:pPr marL="73660" marR="28575">
                        <a:lnSpc>
                          <a:spcPct val="95000"/>
                        </a:lnSpc>
                        <a:spcBef>
                          <a:spcPts val="0"/>
                        </a:spcBef>
                        <a:spcAft>
                          <a:spcPts val="0"/>
                        </a:spcAft>
                      </a:pPr>
                      <a:r>
                        <a:rPr lang="en-US" sz="1800">
                          <a:effectLst/>
                        </a:rPr>
                        <a:t>Examples – Determining hotspots , Unusual  locations.</a:t>
                      </a:r>
                      <a:endParaRPr lang="en-US" sz="1800">
                        <a:effectLst/>
                        <a:latin typeface="Arial" panose="020B0604020202020204" pitchFamily="34" charset="0"/>
                        <a:ea typeface="Arial" panose="020B0604020202020204" pitchFamily="34" charset="0"/>
                      </a:endParaRPr>
                    </a:p>
                  </a:txBody>
                  <a:tcPr marL="52542" marR="52542" marT="52542" marB="52542"/>
                </a:tc>
                <a:tc>
                  <a:txBody>
                    <a:bodyPr/>
                    <a:lstStyle/>
                    <a:p>
                      <a:pPr marL="70485" marR="26670" indent="2540" algn="just">
                        <a:lnSpc>
                          <a:spcPct val="95000"/>
                        </a:lnSpc>
                        <a:spcBef>
                          <a:spcPts val="0"/>
                        </a:spcBef>
                        <a:spcAft>
                          <a:spcPts val="0"/>
                        </a:spcAft>
                      </a:pPr>
                      <a:r>
                        <a:rPr lang="en-US" sz="1800" dirty="0">
                          <a:effectLst/>
                        </a:rPr>
                        <a:t>Examples – An association rule which looks like – “Any  Person who buys a car also buys steering  lock”. By temporal aspect this rule would be  – ” Any person who buys a car also buys a  steering lock after that “.</a:t>
                      </a:r>
                      <a:endParaRPr lang="en-US" sz="1800" dirty="0">
                        <a:effectLst/>
                        <a:latin typeface="Arial" panose="020B0604020202020204" pitchFamily="34" charset="0"/>
                        <a:ea typeface="Arial" panose="020B0604020202020204" pitchFamily="34" charset="0"/>
                      </a:endParaRPr>
                    </a:p>
                  </a:txBody>
                  <a:tcPr marL="52542" marR="52542" marT="52542" marB="52542"/>
                </a:tc>
                <a:extLst>
                  <a:ext uri="{0D108BD9-81ED-4DB2-BD59-A6C34878D82A}">
                    <a16:rowId xmlns:a16="http://schemas.microsoft.com/office/drawing/2014/main" val="1984031796"/>
                  </a:ext>
                </a:extLst>
              </a:tr>
            </a:tbl>
          </a:graphicData>
        </a:graphic>
      </p:graphicFrame>
    </p:spTree>
    <p:extLst>
      <p:ext uri="{BB962C8B-B14F-4D97-AF65-F5344CB8AC3E}">
        <p14:creationId xmlns:p14="http://schemas.microsoft.com/office/powerpoint/2010/main" val="3757824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Mining Applications</a:t>
            </a: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Customer Segmentation. This is one of the most widespread applications. Businesses use data  mining to understand their customers. Cluster detection algorithms discover clusters of  customers sharing the same characteristics.  </a:t>
            </a:r>
          </a:p>
          <a:p>
            <a:r>
              <a:rPr lang="en-US" dirty="0"/>
              <a:t>Market Basket Analysis. This is a very useful application for retail. Link analysis algorithms  uncover affinities between products that are bought together. Other businesses such as upscale  auction houses use these algorithms to find customers to whom they can sell higher-value items.  </a:t>
            </a:r>
          </a:p>
          <a:p>
            <a:r>
              <a:rPr lang="en-US" dirty="0"/>
              <a:t>Risk Management. Insurance companies and mortgage businesses use data mining to uncover  risks associated with potential customers.  </a:t>
            </a:r>
          </a:p>
          <a:p>
            <a:r>
              <a:rPr lang="en-US" dirty="0"/>
              <a:t>Fraud Detection. Credit card companies use data mining to discover abnormal spending patterns  of customers. Such patterns can expose fraudulent use of the cards.  </a:t>
            </a:r>
          </a:p>
          <a:p>
            <a:r>
              <a:rPr lang="en-US" dirty="0"/>
              <a:t>Delinquency Tracking. Loan companies use the technology to track customers who are likely to  default on repayments.  </a:t>
            </a:r>
          </a:p>
          <a:p>
            <a:r>
              <a:rPr lang="en-US" dirty="0"/>
              <a:t>Demand Prediction. Retail and other businesses use data mining to match demand and supply  trends to forecast demand for specific products. </a:t>
            </a:r>
            <a:r>
              <a:rPr lang="en-US" dirty="0" smtClean="0"/>
              <a:t>  (Refer GCR notes for more </a:t>
            </a:r>
            <a:r>
              <a:rPr lang="en-US" dirty="0" err="1" smtClean="0"/>
              <a:t>applictaions</a:t>
            </a:r>
            <a:r>
              <a:rPr lang="en-US" dirty="0" smtClean="0"/>
              <a:t>)</a:t>
            </a:r>
            <a:endParaRPr lang="en-US" dirty="0"/>
          </a:p>
          <a:p>
            <a:endParaRPr lang="en-US" dirty="0"/>
          </a:p>
        </p:txBody>
      </p:sp>
    </p:spTree>
    <p:extLst>
      <p:ext uri="{BB962C8B-B14F-4D97-AF65-F5344CB8AC3E}">
        <p14:creationId xmlns:p14="http://schemas.microsoft.com/office/powerpoint/2010/main" val="32642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82B2-2B71-4780-9060-050D35E9E5A1}"/>
              </a:ext>
            </a:extLst>
          </p:cNvPr>
          <p:cNvSpPr>
            <a:spLocks noGrp="1"/>
          </p:cNvSpPr>
          <p:nvPr>
            <p:ph type="title"/>
          </p:nvPr>
        </p:nvSpPr>
        <p:spPr/>
        <p:txBody>
          <a:bodyPr/>
          <a:lstStyle/>
          <a:p>
            <a:r>
              <a:rPr lang="en-IN" dirty="0"/>
              <a:t>Types of data</a:t>
            </a:r>
          </a:p>
        </p:txBody>
      </p:sp>
      <p:pic>
        <p:nvPicPr>
          <p:cNvPr id="1026" name="Picture 2" descr="https://lh3.googleusercontent.com/qu1v9X2O_8m6HDapfBOK_93SE-sqQ2oH-KBkf3yXh_iDmeXFERn10y-lqFVMcUXvX53MJCxemWr-FEvA3AEmgeJL9mxLXJ2wr8EJNF53qUijISulOEPe6npyODhyh6PtrEunAvzhrzKRAt2WIrijm9w">
            <a:extLst>
              <a:ext uri="{FF2B5EF4-FFF2-40B4-BE49-F238E27FC236}">
                <a16:creationId xmlns:a16="http://schemas.microsoft.com/office/drawing/2014/main" id="{E7671B45-EE03-4097-8A52-C10C3B031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198" y="2676293"/>
            <a:ext cx="7869102" cy="270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4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C93-6036-4AB8-88EF-726E63DC79DB}"/>
              </a:ext>
            </a:extLst>
          </p:cNvPr>
          <p:cNvSpPr>
            <a:spLocks noGrp="1"/>
          </p:cNvSpPr>
          <p:nvPr>
            <p:ph type="title"/>
          </p:nvPr>
        </p:nvSpPr>
        <p:spPr/>
        <p:txBody>
          <a:bodyPr>
            <a:normAutofit/>
          </a:bodyPr>
          <a:lstStyle/>
          <a:p>
            <a:r>
              <a:rPr lang="en-US" b="1" dirty="0"/>
              <a:t>Integrating Data Mining with Data Warehouse </a:t>
            </a:r>
            <a:endParaRPr lang="en-IN" dirty="0"/>
          </a:p>
        </p:txBody>
      </p:sp>
      <p:sp>
        <p:nvSpPr>
          <p:cNvPr id="3" name="Content Placeholder 2">
            <a:extLst>
              <a:ext uri="{FF2B5EF4-FFF2-40B4-BE49-F238E27FC236}">
                <a16:creationId xmlns:a16="http://schemas.microsoft.com/office/drawing/2014/main" id="{C38C6838-7FB1-4141-9E29-49162DB5AAFD}"/>
              </a:ext>
            </a:extLst>
          </p:cNvPr>
          <p:cNvSpPr>
            <a:spLocks noGrp="1"/>
          </p:cNvSpPr>
          <p:nvPr>
            <p:ph idx="1"/>
          </p:nvPr>
        </p:nvSpPr>
        <p:spPr/>
        <p:txBody>
          <a:bodyPr>
            <a:normAutofit fontScale="62500" lnSpcReduction="20000"/>
          </a:bodyPr>
          <a:lstStyle/>
          <a:p>
            <a:r>
              <a:rPr lang="en-US" dirty="0"/>
              <a:t>A data warehouse provides a structured, centralized repository for storing and managing large volumes of data, while data mining techniques help extract valuable insights and patterns from this data</a:t>
            </a:r>
          </a:p>
          <a:p>
            <a:r>
              <a:rPr lang="en-US" b="1" dirty="0"/>
              <a:t>No Coupling </a:t>
            </a:r>
            <a:r>
              <a:rPr lang="en-US" dirty="0"/>
              <a:t>− In this scheme, the data mining system does not utilize any of the database or data warehouse functions. It fetches the data from a particular source and processes that data using some data mining algorithms. The data mining result is stored in another file.</a:t>
            </a:r>
          </a:p>
          <a:p>
            <a:pPr marL="0" indent="0">
              <a:buNone/>
            </a:pPr>
            <a:r>
              <a:rPr lang="en-US" dirty="0"/>
              <a:t> • </a:t>
            </a:r>
            <a:r>
              <a:rPr lang="en-US" b="1" dirty="0"/>
              <a:t>Loose Coupling </a:t>
            </a:r>
            <a:r>
              <a:rPr lang="en-US" dirty="0"/>
              <a:t>− In this scheme, the data mining system may use some of the functions of the database and data warehouse system. It fetches the data from the data respiratory managed by these systems and performs data mining on that data. It then stores the mining result either in a file or in a designated place in a database or in a data warehouse. </a:t>
            </a:r>
            <a:endParaRPr lang="en-US" b="0" dirty="0">
              <a:effectLst/>
            </a:endParaRPr>
          </a:p>
          <a:p>
            <a:pPr marL="0" indent="0">
              <a:buNone/>
            </a:pPr>
            <a:r>
              <a:rPr lang="en-US" dirty="0"/>
              <a:t>• </a:t>
            </a:r>
            <a:r>
              <a:rPr lang="en-US" b="1" dirty="0"/>
              <a:t>Semi−tight Coupling </a:t>
            </a:r>
            <a:r>
              <a:rPr lang="en-US" dirty="0"/>
              <a:t>− In this scheme, the data mining system is linked with a database or a data warehouse system and in addition to that, efficient implementations of a few data mining primitives can be provided in the database. </a:t>
            </a:r>
            <a:endParaRPr lang="en-US" b="0" dirty="0">
              <a:effectLst/>
            </a:endParaRPr>
          </a:p>
          <a:p>
            <a:pPr marL="0" indent="0">
              <a:buNone/>
            </a:pPr>
            <a:r>
              <a:rPr lang="en-US" dirty="0"/>
              <a:t>• </a:t>
            </a:r>
            <a:r>
              <a:rPr lang="en-US" b="1" dirty="0"/>
              <a:t>Tight coupling </a:t>
            </a:r>
            <a:r>
              <a:rPr lang="en-US" dirty="0"/>
              <a:t>− In this coupling scheme, the data mining system is smoothly integrated into the database or data warehouse system. The data mining subsystem is treated as one functional component of an information system</a:t>
            </a:r>
            <a:endParaRPr lang="en-US" b="0" dirty="0">
              <a:effectLst/>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376433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3866</Words>
  <Application>Microsoft Office PowerPoint</Application>
  <PresentationFormat>Widescreen</PresentationFormat>
  <Paragraphs>434</Paragraphs>
  <Slides>74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Calibri Light</vt:lpstr>
      <vt:lpstr>Noto Sans Symbols</vt:lpstr>
      <vt:lpstr>Overlock</vt:lpstr>
      <vt:lpstr>Tahoma</vt:lpstr>
      <vt:lpstr>Times New Roman</vt:lpstr>
      <vt:lpstr>Office Theme</vt:lpstr>
      <vt:lpstr>DataMining </vt:lpstr>
      <vt:lpstr>Steps involved in Data Mining or Data mining Funtionalities </vt:lpstr>
      <vt:lpstr>Techniques used in Data Mining  </vt:lpstr>
      <vt:lpstr>Data mining Algorithms: K-Means</vt:lpstr>
      <vt:lpstr>Naive Bayes Algorithm</vt:lpstr>
      <vt:lpstr>Linear Regression</vt:lpstr>
      <vt:lpstr>Decision tree</vt:lpstr>
      <vt:lpstr>Types of data</vt:lpstr>
      <vt:lpstr>Integrating Data Mining with Data Warehouse </vt:lpstr>
      <vt:lpstr>Data mining task primitives</vt:lpstr>
      <vt:lpstr>PowerPoint Presentation</vt:lpstr>
      <vt:lpstr>The data mining primitives specify the following, </vt:lpstr>
      <vt:lpstr>Data Preprocessing </vt:lpstr>
      <vt:lpstr>Steps Involved in Data Preprocessing: </vt:lpstr>
      <vt:lpstr>Data Transformation</vt:lpstr>
      <vt:lpstr>Data Reduction</vt:lpstr>
      <vt:lpstr>Data integration</vt:lpstr>
      <vt:lpstr>Association rule mining and classification</vt:lpstr>
      <vt:lpstr>Classification</vt:lpstr>
      <vt:lpstr>Frequent pattern Mining </vt:lpstr>
      <vt:lpstr>Consider the following dataset and we will find frequent itemsets and generate association rules for them using apriori algorithm. When k=3 and min_support=2</vt:lpstr>
      <vt:lpstr>PowerPoint Presentation</vt:lpstr>
      <vt:lpstr>PowerPoint Presentation</vt:lpstr>
      <vt:lpstr>PowerPoint Presentation</vt:lpstr>
      <vt:lpstr>PowerPoint Presentation</vt:lpstr>
      <vt:lpstr>PowerPoint Presentation</vt:lpstr>
      <vt:lpstr>Multilevel association rules </vt:lpstr>
      <vt:lpstr>General outline of mining multilevel association rules:</vt:lpstr>
      <vt:lpstr>Example</vt:lpstr>
      <vt:lpstr>Multilevel association rule for each items</vt:lpstr>
      <vt:lpstr>Multi dimensional Association rules</vt:lpstr>
      <vt:lpstr>Example 1</vt:lpstr>
      <vt:lpstr>Example 2</vt:lpstr>
      <vt:lpstr>  General outline of mining multi-dimensional association rules:   </vt:lpstr>
      <vt:lpstr>Decision Tree Classification</vt:lpstr>
      <vt:lpstr>Decision Tree</vt:lpstr>
      <vt:lpstr>PowerPoint Presentation</vt:lpstr>
      <vt:lpstr>PowerPoint Presentation</vt:lpstr>
      <vt:lpstr>Types of Decision Tree</vt:lpstr>
      <vt:lpstr>Classification Trees(Yes/No Types)</vt:lpstr>
      <vt:lpstr>Classification Tree</vt:lpstr>
      <vt:lpstr> Regression trees (Continuous data types) </vt:lpstr>
      <vt:lpstr>Regression Tree</vt:lpstr>
      <vt:lpstr>Example code for decision tree</vt:lpstr>
      <vt:lpstr>PowerPoint Presentation</vt:lpstr>
      <vt:lpstr>PowerPoint Presentation</vt:lpstr>
      <vt:lpstr>Introduction</vt:lpstr>
      <vt:lpstr>Bayes Theorem</vt:lpstr>
      <vt:lpstr>Bayes Theorem</vt:lpstr>
      <vt:lpstr>Bayes Theorem</vt:lpstr>
      <vt:lpstr> Example: Classifying the healthy status using Naïve bayes classification </vt:lpstr>
      <vt:lpstr>PowerPoint Presentation</vt:lpstr>
      <vt:lpstr>Support Vector Machine</vt:lpstr>
      <vt:lpstr>Support Vector Machines</vt:lpstr>
      <vt:lpstr>Support Vector Machines</vt:lpstr>
      <vt:lpstr>How does SVM work?</vt:lpstr>
      <vt:lpstr>How does SVM work?</vt:lpstr>
      <vt:lpstr>How does SVM work?</vt:lpstr>
      <vt:lpstr> Dealing with non-linear and inseparable planes </vt:lpstr>
      <vt:lpstr> Dealing with non-linear and inseparable planes </vt:lpstr>
      <vt:lpstr>SVM Kernels</vt:lpstr>
      <vt:lpstr>SVM Kernels</vt:lpstr>
      <vt:lpstr>Python Code</vt:lpstr>
      <vt:lpstr>Clustering</vt:lpstr>
      <vt:lpstr>Quality: What Is Good Clustering?</vt:lpstr>
      <vt:lpstr>The K-Means Clustering Method </vt:lpstr>
      <vt:lpstr>An Example of K-Means Clustering</vt:lpstr>
      <vt:lpstr>K-Means Example</vt:lpstr>
      <vt:lpstr>Hierarchical Clustering</vt:lpstr>
      <vt:lpstr>Text Mining</vt:lpstr>
      <vt:lpstr>Important process in text mining</vt:lpstr>
      <vt:lpstr>PowerPoint Presentation</vt:lpstr>
      <vt:lpstr>PowerPoint Presentation</vt:lpstr>
      <vt:lpstr>Data Mining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DataMining</dc:title>
  <dc:creator>Admin</dc:creator>
  <cp:lastModifiedBy>user</cp:lastModifiedBy>
  <cp:revision>45</cp:revision>
  <dcterms:created xsi:type="dcterms:W3CDTF">2023-09-22T03:49:50Z</dcterms:created>
  <dcterms:modified xsi:type="dcterms:W3CDTF">2023-10-21T07:36:51Z</dcterms:modified>
</cp:coreProperties>
</file>