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79" r:id="rId2"/>
    <p:sldId id="28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1" r:id="rId23"/>
    <p:sldId id="283" r:id="rId24"/>
    <p:sldId id="282" r:id="rId25"/>
    <p:sldId id="276" r:id="rId26"/>
    <p:sldId id="277" r:id="rId27"/>
    <p:sldId id="284" r:id="rId28"/>
    <p:sldId id="27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2C3B-EC55-4D21-99B1-C4062D15D7E2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9196-2CA1-407D-94F7-E97675B46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88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2C3B-EC55-4D21-99B1-C4062D15D7E2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9196-2CA1-407D-94F7-E97675B46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58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2C3B-EC55-4D21-99B1-C4062D15D7E2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9196-2CA1-407D-94F7-E97675B46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654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2C3B-EC55-4D21-99B1-C4062D15D7E2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9196-2CA1-407D-94F7-E97675B46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8015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2C3B-EC55-4D21-99B1-C4062D15D7E2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9196-2CA1-407D-94F7-E97675B46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7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2C3B-EC55-4D21-99B1-C4062D15D7E2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9196-2CA1-407D-94F7-E97675B46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933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2C3B-EC55-4D21-99B1-C4062D15D7E2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9196-2CA1-407D-94F7-E97675B46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7260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2C3B-EC55-4D21-99B1-C4062D15D7E2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9196-2CA1-407D-94F7-E97675B46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2321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2C3B-EC55-4D21-99B1-C4062D15D7E2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9196-2CA1-407D-94F7-E97675B46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9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2C3B-EC55-4D21-99B1-C4062D15D7E2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1CC9196-2CA1-407D-94F7-E97675B46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09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2C3B-EC55-4D21-99B1-C4062D15D7E2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9196-2CA1-407D-94F7-E97675B46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77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2C3B-EC55-4D21-99B1-C4062D15D7E2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9196-2CA1-407D-94F7-E97675B46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43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2C3B-EC55-4D21-99B1-C4062D15D7E2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9196-2CA1-407D-94F7-E97675B46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1663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2C3B-EC55-4D21-99B1-C4062D15D7E2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9196-2CA1-407D-94F7-E97675B46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51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2C3B-EC55-4D21-99B1-C4062D15D7E2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9196-2CA1-407D-94F7-E97675B46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785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2C3B-EC55-4D21-99B1-C4062D15D7E2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9196-2CA1-407D-94F7-E97675B46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81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352C3B-EC55-4D21-99B1-C4062D15D7E2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C9196-2CA1-407D-94F7-E97675B46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81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352C3B-EC55-4D21-99B1-C4062D15D7E2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1CC9196-2CA1-407D-94F7-E97675B464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82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gaurangp130693/SNN-Projec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928401" y="657546"/>
            <a:ext cx="8574622" cy="3338721"/>
          </a:xfrm>
        </p:spPr>
        <p:txBody>
          <a:bodyPr>
            <a:noAutofit/>
          </a:bodyPr>
          <a:lstStyle/>
          <a:p>
            <a:r>
              <a:rPr lang="en-US" sz="4400" b="1" i="1" dirty="0"/>
              <a:t>Spiking Neural Network RTL Design and Verification</a:t>
            </a:r>
            <a:br>
              <a:rPr lang="en-US" sz="4400" b="1" i="1" dirty="0"/>
            </a:br>
            <a:r>
              <a:rPr lang="en-US" sz="4400" b="1" i="1" dirty="0"/>
              <a:t>Using System Verilog &amp; UVM Methodology</a:t>
            </a:r>
            <a:endParaRPr lang="en-IN" sz="4400" b="1" i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By</a:t>
            </a:r>
          </a:p>
          <a:p>
            <a:r>
              <a:rPr lang="en-IN" dirty="0"/>
              <a:t>Gaurang </a:t>
            </a:r>
            <a:r>
              <a:rPr lang="en-IN" dirty="0" err="1"/>
              <a:t>Brijbhushan</a:t>
            </a:r>
            <a:r>
              <a:rPr lang="en-IN" dirty="0"/>
              <a:t> Pandey</a:t>
            </a:r>
          </a:p>
          <a:p>
            <a:r>
              <a:rPr lang="en-IN" dirty="0"/>
              <a:t>BITS ID : 2023HT80003</a:t>
            </a:r>
            <a:br>
              <a:rPr lang="en-IN" dirty="0"/>
            </a:br>
            <a:r>
              <a:rPr lang="en-IN" dirty="0"/>
              <a:t>MTech Microelectronics 2023-25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90500"/>
            <a:ext cx="10018713" cy="1752599"/>
          </a:xfrm>
        </p:spPr>
        <p:txBody>
          <a:bodyPr/>
          <a:lstStyle/>
          <a:p>
            <a:r>
              <a:rPr lang="en-IN" b="1" i="1" u="sng" dirty="0"/>
              <a:t>SNN Top-Level Architecture</a:t>
            </a:r>
          </a:p>
        </p:txBody>
      </p:sp>
      <p:pic>
        <p:nvPicPr>
          <p:cNvPr id="7" name="Content Placeholder 6" descr="A diagram of a computer process&#10;&#10;AI-generated content may be incorrect.">
            <a:extLst>
              <a:ext uri="{FF2B5EF4-FFF2-40B4-BE49-F238E27FC236}">
                <a16:creationId xmlns:a16="http://schemas.microsoft.com/office/drawing/2014/main" id="{8A53A7ED-9144-87CD-00BD-DAED3B8BA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826" y="1657373"/>
            <a:ext cx="7810500" cy="48672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90500"/>
            <a:ext cx="10018713" cy="1752599"/>
          </a:xfrm>
        </p:spPr>
        <p:txBody>
          <a:bodyPr/>
          <a:lstStyle/>
          <a:p>
            <a:r>
              <a:rPr lang="en-IN" b="1" i="1" u="sng" dirty="0"/>
              <a:t>SNN Components: Input Processor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71295" y="1514073"/>
            <a:ext cx="725711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R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Converts input values (0-255) into spike trains </a:t>
            </a:r>
          </a:p>
          <a:p>
            <a:pPr marR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Implements rate coding for neural inputs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Uses counters to control spike generation timing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Computes dynamic thresholds based on pixel values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Generates output spikes when counters are below thresholds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R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Clock and reset signals </a:t>
            </a:r>
          </a:p>
          <a:p>
            <a:pPr marR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Pixel value inputs </a:t>
            </a:r>
          </a:p>
          <a:p>
            <a:pPr marR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Generated spike train outputs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18672"/>
            <a:ext cx="10018713" cy="1752599"/>
          </a:xfrm>
        </p:spPr>
        <p:txBody>
          <a:bodyPr/>
          <a:lstStyle/>
          <a:p>
            <a:r>
              <a:rPr lang="en-US" b="1" i="1" u="sng" dirty="0"/>
              <a:t>SNN Components: Leaky Integrate-and-Fire Neuron</a:t>
            </a:r>
            <a:endParaRPr lang="en-IN" b="1" i="1" u="sng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84310" y="2163711"/>
            <a:ext cx="819326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Computational Unit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Implements biological neuron behavior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Accumulates weighted spikes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Applies decay factor (leakage) – Not implemented in the current design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Fires when threshold is exceeded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Parameters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R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Membrane potential (32-bit) </a:t>
            </a:r>
          </a:p>
          <a:p>
            <a:pPr marR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Configurable leak factor – No dedicated CSRs</a:t>
            </a:r>
          </a:p>
          <a:p>
            <a:pPr marR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Firing threshold – Programmable CSR</a:t>
            </a:r>
          </a:p>
          <a:p>
            <a:pPr marR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Reset behavior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36479"/>
            <a:ext cx="10018713" cy="1752599"/>
          </a:xfrm>
        </p:spPr>
        <p:txBody>
          <a:bodyPr>
            <a:normAutofit/>
          </a:bodyPr>
          <a:lstStyle/>
          <a:p>
            <a:r>
              <a:rPr lang="en-IN" b="1" i="1" u="sng" dirty="0"/>
              <a:t>SNN Components: Synapse Module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84309" y="2002292"/>
            <a:ext cx="922338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R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Spike-weight multiplication </a:t>
            </a:r>
          </a:p>
          <a:p>
            <a:pPr marR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Transmits weighted signals to neurons </a:t>
            </a:r>
          </a:p>
          <a:p>
            <a:pPr marR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Key for learning through weight adjustment </a:t>
            </a:r>
          </a:p>
          <a:p>
            <a:pPr marR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Programable CSRs for weight and spike threshold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Accumulates weighted input spikes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Compares accumulated value to threshold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Generates output spikes when threshold exceeded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Resets after configurable spiking window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90500"/>
            <a:ext cx="10018713" cy="1752599"/>
          </a:xfrm>
        </p:spPr>
        <p:txBody>
          <a:bodyPr>
            <a:normAutofit/>
          </a:bodyPr>
          <a:lstStyle/>
          <a:p>
            <a:r>
              <a:rPr lang="en-IN" b="1" i="1" u="sng" dirty="0"/>
              <a:t>SNN Components: Neuron Layer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84309" y="1791072"/>
            <a:ext cx="684674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Groups multiple LIF neurons &amp; synapses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Forms functional network layer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Handles parallel spike processing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Feed OR-ed input (outputs from synapses) to the neurons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Connectivity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R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Fully connected between inputs and neurons </a:t>
            </a:r>
          </a:p>
          <a:p>
            <a:pPr marR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Aggregates weighted spikes for each neuron </a:t>
            </a:r>
          </a:p>
          <a:p>
            <a:pPr marR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Produces output spikes from each layer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274833"/>
            <a:ext cx="10018713" cy="1752599"/>
          </a:xfrm>
        </p:spPr>
        <p:txBody>
          <a:bodyPr/>
          <a:lstStyle/>
          <a:p>
            <a:r>
              <a:rPr lang="en-US" b="1" i="1" u="sng" dirty="0"/>
              <a:t>SNN Control: CSR and Interface</a:t>
            </a:r>
            <a:endParaRPr lang="en-IN" b="1" i="1" u="sng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66503" y="1881373"/>
            <a:ext cx="914118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APB Interface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R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External configuration access </a:t>
            </a:r>
          </a:p>
          <a:p>
            <a:pPr marR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Memory-mapped registers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Configurable Parameters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R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Synaptic weights </a:t>
            </a:r>
          </a:p>
          <a:p>
            <a:pPr marR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Neuron thresholds </a:t>
            </a:r>
          </a:p>
          <a:p>
            <a:pPr marR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Spike thresholds </a:t>
            </a:r>
          </a:p>
          <a:p>
            <a:pPr marR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Control registers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Clock and Reset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Clock divider for controlled timing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Reset synchronization across domains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90500"/>
            <a:ext cx="10018713" cy="1752599"/>
          </a:xfrm>
        </p:spPr>
        <p:txBody>
          <a:bodyPr>
            <a:normAutofit/>
          </a:bodyPr>
          <a:lstStyle/>
          <a:p>
            <a:r>
              <a:rPr lang="en-IN" b="1" i="1" u="sng" dirty="0"/>
              <a:t>Verification Strategy: UVM-Based Approach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84309" y="2060140"/>
            <a:ext cx="813230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Verify SNN functional correctness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Ensure configuration flexibility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Validate spike propagation accuracy – Input to Output connectivity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Methodology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R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Universal Verification Methodology (UVM) </a:t>
            </a:r>
          </a:p>
          <a:p>
            <a:pPr marR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Layered testbench architecture </a:t>
            </a:r>
          </a:p>
          <a:p>
            <a:pPr marR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Reusable verification components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90501"/>
            <a:ext cx="10018713" cy="1144524"/>
          </a:xfrm>
        </p:spPr>
        <p:txBody>
          <a:bodyPr>
            <a:normAutofit/>
          </a:bodyPr>
          <a:lstStyle/>
          <a:p>
            <a:r>
              <a:rPr lang="en-IN" b="1" i="1" u="sng" dirty="0"/>
              <a:t>Verification Architecture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EC27F98-581C-51AF-B2F5-96FD8EDBA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155" y="1335025"/>
            <a:ext cx="5875020" cy="51968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89899"/>
            <a:ext cx="10018713" cy="1752599"/>
          </a:xfrm>
        </p:spPr>
        <p:txBody>
          <a:bodyPr>
            <a:normAutofit/>
          </a:bodyPr>
          <a:lstStyle/>
          <a:p>
            <a:r>
              <a:rPr lang="en-IN" b="1" i="1" u="sng" dirty="0"/>
              <a:t>Verification Components: APB Agent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50746" y="1806280"/>
            <a:ext cx="1048508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R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Drive APB-based CSR accesses </a:t>
            </a:r>
          </a:p>
          <a:p>
            <a:pPr marR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Configure SNN parameters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Transactions for address, data, control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Driver for bus operations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Monitor for tracking bus activity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Register model adapter and predictor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90500"/>
            <a:ext cx="10018713" cy="1752599"/>
          </a:xfrm>
        </p:spPr>
        <p:txBody>
          <a:bodyPr/>
          <a:lstStyle/>
          <a:p>
            <a:r>
              <a:rPr lang="en-IN" b="1" i="1" u="sng" dirty="0"/>
              <a:t>Verification Components: SNN Agent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84310" y="1950118"/>
            <a:ext cx="915971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Handle pixel input driving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Capture neuron spike outputs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R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Transactions for pixel data </a:t>
            </a:r>
          </a:p>
          <a:p>
            <a:pPr marR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Driver for 8-bit input array [64 indexes wide] </a:t>
            </a:r>
          </a:p>
          <a:p>
            <a:pPr marR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Monitor for spike output observation </a:t>
            </a:r>
          </a:p>
          <a:p>
            <a:pPr marR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Sequencer for coordinating test patterns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30848" y="365125"/>
            <a:ext cx="9822951" cy="58118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b="1" i="1" dirty="0"/>
              <a:t>Agenda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Introduction to AI &amp; Machine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Hardware vs. Software Implementation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Introduction to Spiking Neural Networks (SNNs)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SNN RTL Design Architecture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System Overview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Key Components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Verification Methodology using UVM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Testbench Architecture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Verification Components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Project Implementation &amp;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Verification: Register Model and Scoreboard</a:t>
            </a:r>
            <a:endParaRPr lang="en-IN" b="1" i="1" u="sng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84310" y="2550955"/>
            <a:ext cx="959123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Register Abstraction Layer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Models design registers and fields (UVM RAL Model)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Enables consistent access and verification (Register Write/Read APIs)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Front door and backdoor access support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Scoreboard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R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Verifies output spike correctness </a:t>
            </a:r>
          </a:p>
          <a:p>
            <a:pPr marR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Compares expected vs. actual behavior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7186" y="190500"/>
            <a:ext cx="10018713" cy="1752599"/>
          </a:xfrm>
        </p:spPr>
        <p:txBody>
          <a:bodyPr/>
          <a:lstStyle/>
          <a:p>
            <a:r>
              <a:rPr lang="en-IN" b="1" i="1" u="sng" dirty="0"/>
              <a:t>Verification: Test Scenarios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736332" y="1797040"/>
            <a:ext cx="939057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Stimulus Patterns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R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Register bit-bash and random access </a:t>
            </a:r>
          </a:p>
          <a:p>
            <a:pPr marR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Random pixel values </a:t>
            </a:r>
          </a:p>
          <a:p>
            <a:pPr marR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Reset Scenario</a:t>
            </a:r>
          </a:p>
          <a:p>
            <a:pPr marR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Gradient and checkered patterns </a:t>
            </a:r>
          </a:p>
          <a:p>
            <a:pPr marR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Noise injection tests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Verification Focus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Functional correctness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Reset behavior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Pattern recognition capability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Stability under varying inputs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6C1D1-6C6A-EC4C-93D7-7301D3CF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/>
              <a:t>Verification: Waveform Snapshot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E13461-E707-02E3-772A-103E65F30C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578" y="2667000"/>
            <a:ext cx="9934182" cy="3124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40782F-8421-8137-939C-E94BC12545CB}"/>
              </a:ext>
            </a:extLst>
          </p:cNvPr>
          <p:cNvSpPr txBox="1"/>
          <p:nvPr/>
        </p:nvSpPr>
        <p:spPr>
          <a:xfrm>
            <a:off x="1526578" y="2286000"/>
            <a:ext cx="5075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CSR WRITE READ OPERATION via APB</a:t>
            </a:r>
          </a:p>
        </p:txBody>
      </p:sp>
    </p:spTree>
    <p:extLst>
      <p:ext uri="{BB962C8B-B14F-4D97-AF65-F5344CB8AC3E}">
        <p14:creationId xmlns:p14="http://schemas.microsoft.com/office/powerpoint/2010/main" val="1615902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7DEC2-7512-F788-7142-9F1BCF21E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8AB10-542F-5213-DFC9-EFD02BA39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/>
              <a:t>Verification: Waveform Snapshot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174353-2E81-8ADC-D569-16ABD2EBD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736" y="2189017"/>
            <a:ext cx="6391712" cy="3124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DE9DF0-EF74-6AFC-EA38-A86B0C1BC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496" y="4121785"/>
            <a:ext cx="5943600" cy="20504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5B4EEC-16BD-3E8A-EEB4-80E78C109845}"/>
              </a:ext>
            </a:extLst>
          </p:cNvPr>
          <p:cNvSpPr txBox="1"/>
          <p:nvPr/>
        </p:nvSpPr>
        <p:spPr>
          <a:xfrm>
            <a:off x="7228318" y="2189017"/>
            <a:ext cx="3973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ym typeface="Wingdings" panose="05000000000000000000" pitchFamily="2" charset="2"/>
              </a:rPr>
              <a:t> </a:t>
            </a:r>
            <a:r>
              <a:rPr lang="en-IN" sz="2000" b="1" dirty="0"/>
              <a:t>INPUT  - Drive Pixel Values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D72EA8-E45D-2F23-626A-65BC6EDAC026}"/>
              </a:ext>
            </a:extLst>
          </p:cNvPr>
          <p:cNvSpPr txBox="1"/>
          <p:nvPr/>
        </p:nvSpPr>
        <p:spPr>
          <a:xfrm>
            <a:off x="2990088" y="5542653"/>
            <a:ext cx="2575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ym typeface="Wingdings" panose="05000000000000000000" pitchFamily="2" charset="2"/>
              </a:rPr>
              <a:t> </a:t>
            </a:r>
            <a:r>
              <a:rPr lang="en-IN" sz="2000" b="1" dirty="0">
                <a:sym typeface="Wingdings" panose="05000000000000000000" pitchFamily="2" charset="2"/>
              </a:rPr>
              <a:t>OUT</a:t>
            </a:r>
            <a:r>
              <a:rPr lang="en-IN" sz="2000" b="1" dirty="0"/>
              <a:t>PUT SPIKES </a:t>
            </a:r>
            <a:r>
              <a:rPr lang="en-IN" sz="2000" b="1" dirty="0">
                <a:sym typeface="Wingdings" panose="05000000000000000000" pitchFamily="2" charset="2"/>
              </a:rPr>
              <a:t>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07919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C386E-8B6C-1AE6-5C54-9D3DBECE4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2C09-C391-378D-C31E-AAC94028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/>
              <a:t>Verification: Code Coverage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670C9F-A5BF-C223-4F0C-AE9EC202F1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399" y="2258519"/>
            <a:ext cx="5572903" cy="29436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D47033-ABA4-7DB6-1686-38661C052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145" y="4207365"/>
            <a:ext cx="5943600" cy="13989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2068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90500"/>
            <a:ext cx="10018713" cy="1752599"/>
          </a:xfrm>
        </p:spPr>
        <p:txBody>
          <a:bodyPr>
            <a:normAutofit/>
          </a:bodyPr>
          <a:lstStyle/>
          <a:p>
            <a:r>
              <a:rPr lang="en-IN" b="1" i="1" u="sng" dirty="0"/>
              <a:t>Potential Applications &amp; Future Work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84309" y="1644642"/>
            <a:ext cx="1001871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Real-world Applications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Energy-efficient edge computing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Pattern recognition in resource-constrained environments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Neuromorphic sensor processing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Autonomous systems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Extensions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R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Multi-core SNN scaling </a:t>
            </a:r>
          </a:p>
          <a:p>
            <a:pPr marR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Hardware optimization for FPGA/ASIC </a:t>
            </a:r>
          </a:p>
          <a:p>
            <a:pPr marR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Integration with sensor interfaces</a:t>
            </a:r>
          </a:p>
          <a:p>
            <a:pPr marR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Functional Coverage and Power Consumption</a:t>
            </a:r>
          </a:p>
          <a:p>
            <a:pPr marR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Netlist to GDS II flow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90500"/>
            <a:ext cx="10018713" cy="1752599"/>
          </a:xfrm>
        </p:spPr>
        <p:txBody>
          <a:bodyPr>
            <a:normAutofit/>
          </a:bodyPr>
          <a:lstStyle/>
          <a:p>
            <a:r>
              <a:rPr lang="en-IN" b="1" i="1" u="sng" dirty="0"/>
              <a:t>Conclusion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84307" y="1458487"/>
            <a:ext cx="9663153" cy="253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designed and verified a configurable SNN in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SystemVerilog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RTL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Implemented bio-inspired neuromorphic computation with hardware efficiency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robust verification methodology using UVM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Demonstrated potential for real-world neuromorphic computing applications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Established foundation for future hardware-based AI acceleration research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36036-27D6-9A16-2052-3AB63D80B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GitHub Repository: </a:t>
            </a:r>
            <a:r>
              <a:rPr lang="en-IN" dirty="0">
                <a:hlinkClick r:id="rId2"/>
              </a:rPr>
              <a:t>https://github.com/gaurangp130693/SNN-Project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520859-8C54-F7CC-5CEC-D80AA705C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1525" y="2316644"/>
            <a:ext cx="9965493" cy="394009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2684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i="1" u="sng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0198" y="1866899"/>
            <a:ext cx="10018713" cy="3124201"/>
          </a:xfrm>
        </p:spPr>
        <p:txBody>
          <a:bodyPr/>
          <a:lstStyle/>
          <a:p>
            <a:pPr>
              <a:buNone/>
            </a:pPr>
            <a:r>
              <a:rPr lang="en-IN" b="1" dirty="0"/>
              <a:t>Dissertation by:</a:t>
            </a:r>
            <a:r>
              <a:rPr lang="en-IN" dirty="0"/>
              <a:t> Gaurang </a:t>
            </a:r>
            <a:r>
              <a:rPr lang="en-IN" dirty="0" err="1"/>
              <a:t>Brijbhushan</a:t>
            </a:r>
            <a:r>
              <a:rPr lang="en-IN" dirty="0"/>
              <a:t> Pandey</a:t>
            </a:r>
          </a:p>
          <a:p>
            <a:pPr>
              <a:buNone/>
            </a:pPr>
            <a:r>
              <a:rPr lang="en-IN" b="1" dirty="0"/>
              <a:t>BITS ID:</a:t>
            </a:r>
            <a:r>
              <a:rPr lang="en-IN" dirty="0"/>
              <a:t> 2023HT80003</a:t>
            </a:r>
          </a:p>
          <a:p>
            <a:pPr>
              <a:buNone/>
            </a:pPr>
            <a:r>
              <a:rPr lang="en-IN" b="1" dirty="0"/>
              <a:t>Degree Program:</a:t>
            </a:r>
            <a:r>
              <a:rPr lang="en-IN" dirty="0"/>
              <a:t> M Tech (Microelectronics)</a:t>
            </a:r>
          </a:p>
          <a:p>
            <a:pPr>
              <a:buNone/>
            </a:pPr>
            <a:r>
              <a:rPr lang="en-IN" b="1" dirty="0"/>
              <a:t>Supervisor:</a:t>
            </a:r>
            <a:r>
              <a:rPr lang="en-IN" dirty="0"/>
              <a:t> Kishan </a:t>
            </a:r>
            <a:r>
              <a:rPr lang="en-IN" dirty="0" err="1"/>
              <a:t>Kalavadiya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Introduction to AI &amp; Machine Learning</a:t>
            </a:r>
            <a:endParaRPr lang="en-IN" b="1" i="1" u="sng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81529" y="2069069"/>
            <a:ext cx="10218754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Artificial Intelligence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Systems that can perform tasks that typically require human intelligence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Problem-solving, pattern recognition, decision making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Revolutionary impact across industries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Subset of AI focused on algorithms that improve through experience </a:t>
            </a:r>
          </a:p>
          <a:p>
            <a:pPr marR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Supervised, unsupervised, and reinforcement learning </a:t>
            </a:r>
          </a:p>
          <a:p>
            <a:pPr marR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Neural networks, deep learning, convolutional networks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Industry Growth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Expected to reach $407 billion by 2027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Exponential increase in AI applications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Growing computational demands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u="sng" dirty="0"/>
              <a:t>The AI Computational Challenge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84311" y="2093589"/>
            <a:ext cx="9683699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Growing Model Complexity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lang="en-US" altLang="en-US" sz="1600" dirty="0">
                <a:latin typeface="Arial" panose="020B0604020202020204" pitchFamily="34" charset="0"/>
              </a:rPr>
              <a:t>GPT-4: 1.76 trillion parameters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      Increasing accuracy demands more compute power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Energy Consumption Concerns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R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Arial" panose="020B0604020202020204" pitchFamily="34" charset="0"/>
              </a:rPr>
              <a:t>      </a:t>
            </a:r>
            <a:r>
              <a:rPr lang="en-US" altLang="en-US" sz="1600" dirty="0">
                <a:latin typeface="Arial" panose="020B0604020202020204" pitchFamily="34" charset="0"/>
              </a:rPr>
              <a:t>Training large models can emit as much carbon as 5 cars over their lifetime </a:t>
            </a:r>
          </a:p>
          <a:p>
            <a:pPr marR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      Data centers account for 1-2% of global electricity use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Processing Requirements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lang="en-US" altLang="en-US" sz="1600" dirty="0">
                <a:latin typeface="Arial" panose="020B0604020202020204" pitchFamily="34" charset="0"/>
              </a:rPr>
              <a:t>Edge computing demands low-latency solutions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      Autonomous vehicles, medical devices need instant responses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76202"/>
            <a:ext cx="10018713" cy="1752599"/>
          </a:xfrm>
        </p:spPr>
        <p:txBody>
          <a:bodyPr/>
          <a:lstStyle/>
          <a:p>
            <a:r>
              <a:rPr lang="en-IN" b="1" i="1" u="sng" dirty="0"/>
              <a:t>Hardware vs. Software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2" y="1458930"/>
            <a:ext cx="10018712" cy="4736387"/>
          </a:xfrm>
        </p:spPr>
        <p:txBody>
          <a:bodyPr>
            <a:normAutofit fontScale="47500" lnSpcReduction="20000"/>
          </a:bodyPr>
          <a:lstStyle/>
          <a:p>
            <a:pPr mar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3800" b="1" dirty="0">
                <a:latin typeface="Arial" panose="020B0604020202020204" pitchFamily="34" charset="0"/>
              </a:rPr>
              <a:t>Software Implementation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800" b="1" dirty="0">
                <a:latin typeface="Arial" panose="020B0604020202020204" pitchFamily="34" charset="0"/>
              </a:rPr>
              <a:t>Advantages: 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800" dirty="0">
                <a:latin typeface="Arial" panose="020B0604020202020204" pitchFamily="34" charset="0"/>
              </a:rPr>
              <a:t>Flexibility and ease of development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800" dirty="0">
                <a:latin typeface="Arial" panose="020B0604020202020204" pitchFamily="34" charset="0"/>
              </a:rPr>
              <a:t>Rapid prototyping and iteration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800" dirty="0">
                <a:latin typeface="Arial" panose="020B0604020202020204" pitchFamily="34" charset="0"/>
              </a:rPr>
              <a:t>Lower initial investment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800" b="1" dirty="0">
                <a:latin typeface="Arial" panose="020B0604020202020204" pitchFamily="34" charset="0"/>
              </a:rPr>
              <a:t>Limitations: 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800" dirty="0">
                <a:latin typeface="Arial" panose="020B0604020202020204" pitchFamily="34" charset="0"/>
              </a:rPr>
              <a:t>Performance overhead from general-purpose architecture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800" dirty="0">
                <a:latin typeface="Arial" panose="020B0604020202020204" pitchFamily="34" charset="0"/>
              </a:rPr>
              <a:t>Power inefficiency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800" dirty="0">
                <a:latin typeface="Arial" panose="020B0604020202020204" pitchFamily="34" charset="0"/>
              </a:rPr>
              <a:t>Serial processing bottlenecks</a:t>
            </a:r>
          </a:p>
          <a:p>
            <a:pPr marL="0" indent="0" defTabSz="9144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3800" b="1" dirty="0">
                <a:latin typeface="Arial" panose="020B0604020202020204" pitchFamily="34" charset="0"/>
              </a:rPr>
              <a:t>Hardware Implementation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800" b="1" dirty="0">
                <a:latin typeface="Arial" panose="020B0604020202020204" pitchFamily="34" charset="0"/>
              </a:rPr>
              <a:t>Advantages: 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800" dirty="0">
                <a:latin typeface="Arial" panose="020B0604020202020204" pitchFamily="34" charset="0"/>
              </a:rPr>
              <a:t>10-100x performance improvement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800" dirty="0">
                <a:latin typeface="Arial" panose="020B0604020202020204" pitchFamily="34" charset="0"/>
              </a:rPr>
              <a:t>Superior energy efficiency 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800" dirty="0">
                <a:latin typeface="Arial" panose="020B0604020202020204" pitchFamily="34" charset="0"/>
              </a:rPr>
              <a:t>Parallel processing capabilities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800" dirty="0">
                <a:latin typeface="Arial" panose="020B0604020202020204" pitchFamily="34" charset="0"/>
              </a:rPr>
              <a:t>Lower latency for real-time applications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800" b="1" dirty="0">
                <a:latin typeface="Arial" panose="020B0604020202020204" pitchFamily="34" charset="0"/>
              </a:rPr>
              <a:t>Limitations: 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800" dirty="0">
                <a:latin typeface="Arial" panose="020B0604020202020204" pitchFamily="34" charset="0"/>
              </a:rPr>
              <a:t>Expensive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5500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90500"/>
            <a:ext cx="10018713" cy="1752599"/>
          </a:xfrm>
        </p:spPr>
        <p:txBody>
          <a:bodyPr/>
          <a:lstStyle/>
          <a:p>
            <a:r>
              <a:rPr lang="en-IN" b="1" i="1" u="sng" dirty="0"/>
              <a:t>Why Hardware Acceleration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0746" y="1605978"/>
            <a:ext cx="10018713" cy="3646043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Performance Comparison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Real-world Impact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: Tesla FSD Computer: 144 TOPS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Google TPU: 180 teraflops, 90x more efficient than CPUs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Neuromorphic chips: IBM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TrueNorth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- 1 million neurons with only 70mW power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190500"/>
            <a:ext cx="10018713" cy="1752599"/>
          </a:xfrm>
        </p:spPr>
        <p:txBody>
          <a:bodyPr/>
          <a:lstStyle/>
          <a:p>
            <a:r>
              <a:rPr lang="en-US" b="1" i="1" u="sng" dirty="0"/>
              <a:t>Introduction to Spiking Neural Networks</a:t>
            </a:r>
            <a:endParaRPr lang="en-IN" b="1" i="1" u="sng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84309" y="1674673"/>
            <a:ext cx="9611781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Bio-inspired Computing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R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Mimics biological neurons that communicate through discrete "spikes" </a:t>
            </a:r>
          </a:p>
          <a:p>
            <a:pPr marR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Event-driven computation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Temporal information processing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Energy efficiency through sparse activation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Asynchronous processing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R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Edge computing devices </a:t>
            </a:r>
          </a:p>
          <a:p>
            <a:pPr marR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Pattern recognition </a:t>
            </a:r>
          </a:p>
          <a:p>
            <a:pPr marR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IoT solutions requiring low power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6230" y="79625"/>
            <a:ext cx="10018713" cy="1752599"/>
          </a:xfrm>
        </p:spPr>
        <p:txBody>
          <a:bodyPr/>
          <a:lstStyle/>
          <a:p>
            <a:r>
              <a:rPr lang="en-IN" b="1" i="1" u="sng" dirty="0"/>
              <a:t>Project Scope and Objectives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87736" y="1655164"/>
            <a:ext cx="973164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a multi-layer SNN core at RTL level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Spike-based computations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Synaptic weight updates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Multi-layer spike propagation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UVM-based verification environment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R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Functional correctness verification </a:t>
            </a:r>
          </a:p>
          <a:p>
            <a:pPr marR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Accurate inter-layer spike propagation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 performance metrics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Correctness, Code coverage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Latency &amp; Functional Coverage is not in the current scope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 real-world applications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R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Pattern recognition </a:t>
            </a:r>
          </a:p>
          <a:p>
            <a:pPr marR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Low-power computation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67301"/>
            <a:ext cx="10018713" cy="1752599"/>
          </a:xfrm>
        </p:spPr>
        <p:txBody>
          <a:bodyPr/>
          <a:lstStyle/>
          <a:p>
            <a:r>
              <a:rPr lang="en-IN" b="1" i="1" u="sng" dirty="0"/>
              <a:t>SNN RTL Design: System Overview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84309" y="1997838"/>
            <a:ext cx="9437119" cy="296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Architecture Components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R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Input layer that converts pixel values to spike trains </a:t>
            </a:r>
          </a:p>
          <a:p>
            <a:pPr marR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Hidden layer with configurable neurons </a:t>
            </a:r>
          </a:p>
          <a:p>
            <a:pPr marR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Output layer that produces classification results </a:t>
            </a:r>
          </a:p>
          <a:p>
            <a:pPr marR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Control and status registers (CSRs) via APB interface </a:t>
            </a:r>
          </a:p>
          <a:p>
            <a:pPr marR="0"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Clock division and reset synchronization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Processing 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Binary spikes mimic biological neural networks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Event-driven computation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206</TotalTime>
  <Words>1082</Words>
  <Application>Microsoft Office PowerPoint</Application>
  <PresentationFormat>Widescreen</PresentationFormat>
  <Paragraphs>235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Corbel</vt:lpstr>
      <vt:lpstr>Wingdings</vt:lpstr>
      <vt:lpstr>Parallax</vt:lpstr>
      <vt:lpstr>Spiking Neural Network RTL Design and Verification Using System Verilog &amp; UVM Methodology</vt:lpstr>
      <vt:lpstr>PowerPoint Presentation</vt:lpstr>
      <vt:lpstr>Introduction to AI &amp; Machine Learning</vt:lpstr>
      <vt:lpstr>The AI Computational Challenge</vt:lpstr>
      <vt:lpstr>Hardware vs. Software Implementation</vt:lpstr>
      <vt:lpstr>Why Hardware Acceleration Matters</vt:lpstr>
      <vt:lpstr>Introduction to Spiking Neural Networks</vt:lpstr>
      <vt:lpstr>Project Scope and Objectives</vt:lpstr>
      <vt:lpstr>SNN RTL Design: System Overview</vt:lpstr>
      <vt:lpstr>SNN Top-Level Architecture</vt:lpstr>
      <vt:lpstr>SNN Components: Input Processor</vt:lpstr>
      <vt:lpstr>SNN Components: Leaky Integrate-and-Fire Neuron</vt:lpstr>
      <vt:lpstr>SNN Components: Synapse Module</vt:lpstr>
      <vt:lpstr>SNN Components: Neuron Layer</vt:lpstr>
      <vt:lpstr>SNN Control: CSR and Interface</vt:lpstr>
      <vt:lpstr>Verification Strategy: UVM-Based Approach</vt:lpstr>
      <vt:lpstr>Verification Architecture</vt:lpstr>
      <vt:lpstr>Verification Components: APB Agent</vt:lpstr>
      <vt:lpstr>Verification Components: SNN Agent</vt:lpstr>
      <vt:lpstr>Verification: Register Model and Scoreboard</vt:lpstr>
      <vt:lpstr>Verification: Test Scenarios</vt:lpstr>
      <vt:lpstr>Verification: Waveform Snapshot</vt:lpstr>
      <vt:lpstr>Verification: Waveform Snapshot</vt:lpstr>
      <vt:lpstr>Verification: Code Coverage</vt:lpstr>
      <vt:lpstr>Potential Applications &amp; Future Work</vt:lpstr>
      <vt:lpstr>Conclusion</vt:lpstr>
      <vt:lpstr>GitHub Repository: https://github.com/gaurangp130693/SNN-Project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Gaurang Pandey</dc:creator>
  <cp:lastModifiedBy>Gaurang Pandey</cp:lastModifiedBy>
  <cp:revision>3</cp:revision>
  <dcterms:created xsi:type="dcterms:W3CDTF">2025-04-24T04:35:23Z</dcterms:created>
  <dcterms:modified xsi:type="dcterms:W3CDTF">2025-04-24T08:02:02Z</dcterms:modified>
</cp:coreProperties>
</file>