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16"/>
  </p:notesMasterIdLst>
  <p:sldIdLst>
    <p:sldId id="756" r:id="rId5"/>
    <p:sldId id="760" r:id="rId6"/>
    <p:sldId id="761" r:id="rId7"/>
    <p:sldId id="768" r:id="rId8"/>
    <p:sldId id="762" r:id="rId9"/>
    <p:sldId id="770" r:id="rId10"/>
    <p:sldId id="769" r:id="rId11"/>
    <p:sldId id="763" r:id="rId12"/>
    <p:sldId id="771" r:id="rId13"/>
    <p:sldId id="766" r:id="rId14"/>
    <p:sldId id="401" r:id="rId15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01">
          <p15:clr>
            <a:srgbClr val="A4A3A4"/>
          </p15:clr>
        </p15:guide>
        <p15:guide id="4" orient="horz" pos="2556">
          <p15:clr>
            <a:srgbClr val="A4A3A4"/>
          </p15:clr>
        </p15:guide>
        <p15:guide id="5" orient="horz" pos="2547">
          <p15:clr>
            <a:srgbClr val="A4A3A4"/>
          </p15:clr>
        </p15:guide>
        <p15:guide id="6" pos="28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7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09" autoAdjust="0"/>
    <p:restoredTop sz="50000" autoAdjust="0"/>
  </p:normalViewPr>
  <p:slideViewPr>
    <p:cSldViewPr snapToGrid="0" showGuides="1">
      <p:cViewPr varScale="1">
        <p:scale>
          <a:sx n="150" d="100"/>
          <a:sy n="150" d="100"/>
        </p:scale>
        <p:origin x="606" y="126"/>
      </p:cViewPr>
      <p:guideLst>
        <p:guide orient="horz" pos="1620"/>
        <p:guide pos="2880"/>
        <p:guide orient="horz" pos="1601"/>
        <p:guide orient="horz" pos="2556"/>
        <p:guide orient="horz" pos="2547"/>
        <p:guide pos="2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64FAB75-C664-462C-8DA6-14E17F44E5E6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709A023-3E16-4F03-B2FB-53547305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</a:t>
            </a:r>
            <a:r>
              <a:rPr lang="en-US" baseline="0" dirty="0"/>
              <a:t> AN ANIMATED SLIDE!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5BBDA-6B93-4A05-91AA-6E077CD30D2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993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38" y="0"/>
            <a:ext cx="8642349" cy="60482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38" y="1270001"/>
            <a:ext cx="8642349" cy="33909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4296-0E7A-4F82-AAED-B8D506C02262}" type="slidenum">
              <a:rPr lang="en-GB" smtClean="0">
                <a:solidFill>
                  <a:srgbClr val="5D5E5E">
                    <a:tint val="75000"/>
                  </a:srgbClr>
                </a:solidFill>
              </a:rPr>
              <a:pPr/>
              <a:t>‹#›</a:t>
            </a:fld>
            <a:endParaRPr lang="en-GB" dirty="0">
              <a:solidFill>
                <a:srgbClr val="5D5E5E">
                  <a:tint val="75000"/>
                </a:srgb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A0BD38-5BB2-F44D-A467-9FF60D99F356}"/>
              </a:ext>
            </a:extLst>
          </p:cNvPr>
          <p:cNvSpPr txBox="1"/>
          <p:nvPr userDrawn="1"/>
        </p:nvSpPr>
        <p:spPr>
          <a:xfrm>
            <a:off x="2082800" y="497840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11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D5DC30-0AF6-B14E-A4DB-C63DC56D2582}"/>
              </a:ext>
            </a:extLst>
          </p:cNvPr>
          <p:cNvCxnSpPr>
            <a:cxnSpLocks/>
          </p:cNvCxnSpPr>
          <p:nvPr userDrawn="1"/>
        </p:nvCxnSpPr>
        <p:spPr>
          <a:xfrm>
            <a:off x="446566" y="847712"/>
            <a:ext cx="8335925" cy="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76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38" y="0"/>
            <a:ext cx="8642349" cy="60482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38" y="1391830"/>
            <a:ext cx="8642349" cy="33866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4296-0E7A-4F82-AAED-B8D506C02262}" type="slidenum">
              <a:rPr lang="en-GB" smtClean="0">
                <a:solidFill>
                  <a:srgbClr val="5D5E5E">
                    <a:tint val="75000"/>
                  </a:srgbClr>
                </a:solidFill>
              </a:rPr>
              <a:pPr/>
              <a:t>‹#›</a:t>
            </a:fld>
            <a:endParaRPr lang="en-GB" dirty="0">
              <a:solidFill>
                <a:srgbClr val="5D5E5E">
                  <a:tint val="75000"/>
                </a:srgbClr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C13B45A-8A13-B84F-8A83-03E4E80729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38" y="989211"/>
            <a:ext cx="8642349" cy="555953"/>
          </a:xfrm>
        </p:spPr>
        <p:txBody>
          <a:bodyPr/>
          <a:lstStyle>
            <a:lvl1pPr algn="ctr">
              <a:defRPr sz="1200" b="0">
                <a:latin typeface="Helvetica" pitchFamily="2" charset="0"/>
              </a:defRPr>
            </a:lvl1pPr>
            <a:lvl2pPr algn="ctr">
              <a:defRPr sz="1100">
                <a:latin typeface="+mn-lt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56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38" y="0"/>
            <a:ext cx="8642349" cy="6048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4296-0E7A-4F82-AAED-B8D506C02262}" type="slidenum">
              <a:rPr lang="en-GB" smtClean="0">
                <a:solidFill>
                  <a:srgbClr val="5D5E5E">
                    <a:tint val="75000"/>
                  </a:srgbClr>
                </a:solidFill>
              </a:rPr>
              <a:pPr/>
              <a:t>‹#›</a:t>
            </a:fld>
            <a:endParaRPr lang="en-GB" dirty="0">
              <a:solidFill>
                <a:srgbClr val="5D5E5E">
                  <a:tint val="75000"/>
                </a:srgbClr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BFED6888-0483-054B-8453-875C445C4A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38" y="989211"/>
            <a:ext cx="8642349" cy="443079"/>
          </a:xfrm>
        </p:spPr>
        <p:txBody>
          <a:bodyPr/>
          <a:lstStyle>
            <a:lvl1pPr algn="ctr">
              <a:defRPr sz="1200" b="0">
                <a:latin typeface="Helvetica" pitchFamily="2" charset="0"/>
              </a:defRPr>
            </a:lvl1pPr>
            <a:lvl2pPr algn="ctr">
              <a:defRPr sz="1100">
                <a:latin typeface="+mn-lt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5CE1F6-50A2-0947-AC89-5C1F78ACCCDA}"/>
              </a:ext>
            </a:extLst>
          </p:cNvPr>
          <p:cNvCxnSpPr>
            <a:cxnSpLocks/>
          </p:cNvCxnSpPr>
          <p:nvPr userDrawn="1"/>
        </p:nvCxnSpPr>
        <p:spPr>
          <a:xfrm>
            <a:off x="446566" y="847712"/>
            <a:ext cx="8335925" cy="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3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38" y="0"/>
            <a:ext cx="8642349" cy="60482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44" y="1277083"/>
            <a:ext cx="4105175" cy="326350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83" y="1277083"/>
            <a:ext cx="4111625" cy="326350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4296-0E7A-4F82-AAED-B8D506C02262}" type="slidenum">
              <a:rPr lang="en-GB" smtClean="0">
                <a:solidFill>
                  <a:srgbClr val="5D5E5E">
                    <a:tint val="75000"/>
                  </a:srgbClr>
                </a:solidFill>
              </a:rPr>
              <a:pPr/>
              <a:t>‹#›</a:t>
            </a:fld>
            <a:endParaRPr lang="en-GB" dirty="0">
              <a:solidFill>
                <a:srgbClr val="5D5E5E">
                  <a:tint val="75000"/>
                </a:srgb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E5D714-5977-C643-AB46-43D4A3890AA7}"/>
              </a:ext>
            </a:extLst>
          </p:cNvPr>
          <p:cNvCxnSpPr>
            <a:cxnSpLocks/>
          </p:cNvCxnSpPr>
          <p:nvPr userDrawn="1"/>
        </p:nvCxnSpPr>
        <p:spPr>
          <a:xfrm>
            <a:off x="446566" y="847712"/>
            <a:ext cx="8335925" cy="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76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547220" y="5431329"/>
            <a:ext cx="914400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5D5E5E"/>
              </a:solidFill>
              <a:latin typeface="Franklin Gothic Book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0061222" y="1354667"/>
            <a:ext cx="914400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5D5E5E"/>
              </a:solidFill>
              <a:latin typeface="Franklin Gothic Book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9567333" y="-42333"/>
            <a:ext cx="914400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5D5E5E"/>
              </a:solidFill>
              <a:latin typeface="Franklin Gothic Book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-508000" y="6434667"/>
            <a:ext cx="914400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5D5E5E"/>
              </a:solidFill>
              <a:latin typeface="Franklin Gothic Book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452556" y="5969000"/>
            <a:ext cx="914400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5D5E5E"/>
              </a:solidFill>
              <a:latin typeface="Franklin Gothic Book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6BDABC9-E258-F846-BFBF-EDE6C68F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1174" y="4936423"/>
            <a:ext cx="432000" cy="107967"/>
          </a:xfrm>
        </p:spPr>
        <p:txBody>
          <a:bodyPr/>
          <a:lstStyle/>
          <a:p>
            <a:fld id="{3EAB4296-0E7A-4F82-AAED-B8D506C02262}" type="slidenum">
              <a:rPr lang="en-GB" smtClean="0">
                <a:solidFill>
                  <a:srgbClr val="5D5E5E">
                    <a:tint val="75000"/>
                  </a:srgbClr>
                </a:solidFill>
              </a:rPr>
              <a:pPr/>
              <a:t>‹#›</a:t>
            </a:fld>
            <a:endParaRPr lang="en-GB" dirty="0">
              <a:solidFill>
                <a:srgbClr val="5D5E5E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249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529">
          <p15:clr>
            <a:srgbClr val="FBAE40"/>
          </p15:clr>
        </p15:guide>
        <p15:guide id="4" pos="7151">
          <p15:clr>
            <a:srgbClr val="FBAE40"/>
          </p15:clr>
        </p15:guide>
        <p15:guide id="5" orient="horz" pos="731">
          <p15:clr>
            <a:srgbClr val="FBAE40"/>
          </p15:clr>
        </p15:guide>
        <p15:guide id="6" pos="75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6B8DC-C635-E841-8B39-14AACBA6E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954660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0D549-4D35-3D48-A6FF-5C6840DF0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1884232"/>
            <a:ext cx="6858000" cy="1241822"/>
          </a:xfrm>
        </p:spPr>
        <p:txBody>
          <a:bodyPr/>
          <a:lstStyle>
            <a:lvl1pPr marL="0" indent="0" algn="ctr">
              <a:buNone/>
              <a:defRPr sz="1350" b="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2323E-D17E-B840-B06B-BB21BAB4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1547-F72E-4C03-8A5B-E6E0FA393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2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38" y="43540"/>
            <a:ext cx="8642349" cy="60482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075" y="1277077"/>
            <a:ext cx="8124404" cy="3383847"/>
          </a:xfrm>
          <a:prstGeom prst="rect">
            <a:avLst/>
          </a:prstGeom>
        </p:spPr>
        <p:txBody>
          <a:bodyPr vert="horz" lIns="0" tIns="0" rIns="0" bIns="0" spcCol="323896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1174" y="4936423"/>
            <a:ext cx="432000" cy="10796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046"/>
            <a:fld id="{3EAB4296-0E7A-4F82-AAED-B8D506C02262}" type="slidenum">
              <a:rPr lang="en-GB" smtClean="0">
                <a:solidFill>
                  <a:srgbClr val="5D5E5E">
                    <a:tint val="75000"/>
                  </a:srgbClr>
                </a:solidFill>
              </a:rPr>
              <a:pPr defTabSz="457046"/>
              <a:t>‹#›</a:t>
            </a:fld>
            <a:endParaRPr lang="en-GB" dirty="0">
              <a:solidFill>
                <a:srgbClr val="5D5E5E">
                  <a:tint val="75000"/>
                </a:srgb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56AEE8-33D6-2E42-BBD5-EE49DC7FF905}"/>
              </a:ext>
            </a:extLst>
          </p:cNvPr>
          <p:cNvSpPr/>
          <p:nvPr/>
        </p:nvSpPr>
        <p:spPr bwMode="auto">
          <a:xfrm>
            <a:off x="1203662" y="4864737"/>
            <a:ext cx="457059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126">
              <a:defRPr/>
            </a:pPr>
            <a:r>
              <a:rPr lang="en-US" sz="7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2019 </a:t>
            </a:r>
            <a:r>
              <a:rPr lang="en-US" sz="7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cxLoyalty</a:t>
            </a:r>
            <a:r>
              <a:rPr lang="en-US" sz="7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US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rights reserved. Proprietary &amp; confidential.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E14FD1C-642D-D749-8E0C-7E1001CAE59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87" y="4879497"/>
            <a:ext cx="720538" cy="16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5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80" r:id="rId3"/>
    <p:sldLayoutId id="2147483688" r:id="rId4"/>
    <p:sldLayoutId id="2147484101" r:id="rId5"/>
    <p:sldLayoutId id="2147484106" r:id="rId6"/>
  </p:sldLayoutIdLst>
  <p:hf hdr="0" dt="0"/>
  <p:txStyles>
    <p:titleStyle>
      <a:lvl1pPr algn="ctr" defTabSz="685579" rtl="0" eaLnBrk="1" latinLnBrk="0" hangingPunct="1">
        <a:lnSpc>
          <a:spcPct val="85000"/>
        </a:lnSpc>
        <a:spcBef>
          <a:spcPct val="0"/>
        </a:spcBef>
        <a:buNone/>
        <a:defRPr sz="2300" b="0" i="0" kern="1200">
          <a:solidFill>
            <a:schemeClr val="tx2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685579" rtl="0" eaLnBrk="1" latinLnBrk="0" hangingPunct="1">
        <a:lnSpc>
          <a:spcPct val="100000"/>
        </a:lnSpc>
        <a:spcBef>
          <a:spcPts val="1200"/>
        </a:spcBef>
        <a:buFontTx/>
        <a:buNone/>
        <a:defRPr sz="1400" b="1" i="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685579" rtl="0" eaLnBrk="1" latinLnBrk="0" hangingPunct="1">
        <a:lnSpc>
          <a:spcPct val="100000"/>
        </a:lnSpc>
        <a:spcBef>
          <a:spcPts val="600"/>
        </a:spcBef>
        <a:buFontTx/>
        <a:buNone/>
        <a:defRPr sz="14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77742" indent="-177742" algn="l" defTabSz="685579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44372" indent="-179330" algn="l" defTabSz="685579" rtl="0" eaLnBrk="1" latinLnBrk="0" hangingPunct="1">
        <a:lnSpc>
          <a:spcPct val="100000"/>
        </a:lnSpc>
        <a:spcBef>
          <a:spcPts val="300"/>
        </a:spcBef>
        <a:buClr>
          <a:schemeClr val="tx1"/>
        </a:buClr>
        <a:buFont typeface="Calibri" panose="020F0502020204030204" pitchFamily="34" charset="0"/>
        <a:buChar char="‒"/>
        <a:defRPr sz="14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563381" indent="-206310" algn="l" defTabSz="685579" rtl="0" eaLnBrk="1" latinLnBrk="0" hangingPunct="1">
        <a:lnSpc>
          <a:spcPct val="100000"/>
        </a:lnSpc>
        <a:spcBef>
          <a:spcPts val="300"/>
        </a:spcBef>
        <a:buFont typeface="Calibri" panose="020F0502020204030204" pitchFamily="34" charset="0"/>
        <a:buChar char="‒"/>
        <a:defRPr sz="1400" kern="1200" baseline="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0" indent="0" algn="l" defTabSz="685579" rtl="0" eaLnBrk="1" latinLnBrk="0" hangingPunct="1">
        <a:lnSpc>
          <a:spcPct val="100000"/>
        </a:lnSpc>
        <a:spcBef>
          <a:spcPts val="1200"/>
        </a:spcBef>
        <a:buFontTx/>
        <a:buNone/>
        <a:defRPr sz="1400" b="1" i="0" kern="1200">
          <a:solidFill>
            <a:schemeClr val="tx1">
              <a:lumMod val="50000"/>
            </a:schemeClr>
          </a:solidFill>
          <a:latin typeface="Helvetica" pitchFamily="2" charset="0"/>
          <a:ea typeface="+mn-ea"/>
          <a:cs typeface="Arial" panose="020B0604020202020204" pitchFamily="34" charset="0"/>
        </a:defRPr>
      </a:lvl6pPr>
      <a:lvl7pPr marL="0" indent="0" algn="l" defTabSz="685579" rtl="0" eaLnBrk="1" latinLnBrk="0" hangingPunct="1">
        <a:lnSpc>
          <a:spcPct val="100000"/>
        </a:lnSpc>
        <a:spcBef>
          <a:spcPts val="600"/>
        </a:spcBef>
        <a:buFontTx/>
        <a:buNone/>
        <a:defRPr sz="1400" kern="1200">
          <a:solidFill>
            <a:schemeClr val="tx1">
              <a:lumMod val="50000"/>
            </a:schemeClr>
          </a:solidFill>
          <a:latin typeface="Helvetica" pitchFamily="2" charset="0"/>
          <a:ea typeface="+mn-ea"/>
          <a:cs typeface="Arial" panose="020B0604020202020204" pitchFamily="34" charset="0"/>
        </a:defRPr>
      </a:lvl7pPr>
      <a:lvl8pPr marL="109499" indent="-109499" algn="l" defTabSz="685579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50000"/>
            </a:schemeClr>
          </a:solidFill>
          <a:latin typeface="Helvetica" pitchFamily="2" charset="0"/>
          <a:ea typeface="+mn-ea"/>
          <a:cs typeface="Arial" panose="020B0604020202020204" pitchFamily="34" charset="0"/>
        </a:defRPr>
      </a:lvl8pPr>
      <a:lvl9pPr marL="236460" indent="-117436" algn="l" defTabSz="685579" rtl="0" eaLnBrk="1" latinLnBrk="0" hangingPunct="1">
        <a:lnSpc>
          <a:spcPct val="100000"/>
        </a:lnSpc>
        <a:spcBef>
          <a:spcPts val="375"/>
        </a:spcBef>
        <a:buClr>
          <a:schemeClr val="tx1"/>
        </a:buClr>
        <a:buFont typeface="Calibri" panose="020F0502020204030204" pitchFamily="34" charset="0"/>
        <a:buChar char="‒"/>
        <a:defRPr sz="1400" kern="1200">
          <a:solidFill>
            <a:schemeClr val="tx1">
              <a:lumMod val="50000"/>
            </a:schemeClr>
          </a:solidFill>
          <a:latin typeface="Helvetica" pitchFamily="2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68557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785" algn="l" defTabSz="68557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579" algn="l" defTabSz="68557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9" algn="l" defTabSz="68557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8" algn="l" defTabSz="68557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53" algn="l" defTabSz="68557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36" algn="l" defTabSz="68557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520" algn="l" defTabSz="68557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305" algn="l" defTabSz="68557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40">
          <p15:clr>
            <a:srgbClr val="F26B43"/>
          </p15:clr>
        </p15:guide>
        <p15:guide id="2" pos="2880">
          <p15:clr>
            <a:srgbClr val="F26B43"/>
          </p15:clr>
        </p15:guide>
        <p15:guide id="3" pos="158">
          <p15:clr>
            <a:srgbClr val="F26B43"/>
          </p15:clr>
        </p15:guide>
        <p15:guide id="4" pos="5602">
          <p15:clr>
            <a:srgbClr val="F26B43"/>
          </p15:clr>
        </p15:guide>
        <p15:guide id="5" orient="horz" pos="800">
          <p15:clr>
            <a:srgbClr val="F26B43"/>
          </p15:clr>
        </p15:guide>
        <p15:guide id="6" orient="horz" pos="2936">
          <p15:clr>
            <a:srgbClr val="F26B43"/>
          </p15:clr>
        </p15:guide>
        <p15:guide id="7" pos="1673">
          <p15:clr>
            <a:srgbClr val="F26B43"/>
          </p15:clr>
        </p15:guide>
        <p15:guide id="8" pos="1582">
          <p15:clr>
            <a:srgbClr val="F26B43"/>
          </p15:clr>
        </p15:guide>
        <p15:guide id="9" orient="horz" pos="3125" userDrawn="1">
          <p15:clr>
            <a:srgbClr val="F26B43"/>
          </p15:clr>
        </p15:guide>
        <p15:guide id="10" pos="5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A5F054-7FE9-2C42-9AB1-CAD6F80C8E3B}"/>
              </a:ext>
            </a:extLst>
          </p:cNvPr>
          <p:cNvSpPr txBox="1"/>
          <p:nvPr/>
        </p:nvSpPr>
        <p:spPr>
          <a:xfrm>
            <a:off x="818147" y="48896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11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D3D044-FF98-FD45-8D1B-43BC8163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1174" y="4936423"/>
            <a:ext cx="432000" cy="107967"/>
          </a:xfrm>
        </p:spPr>
        <p:txBody>
          <a:bodyPr/>
          <a:lstStyle/>
          <a:p>
            <a:fld id="{3EAB4296-0E7A-4F82-AAED-B8D506C02262}" type="slidenum">
              <a:rPr lang="en-GB" smtClean="0">
                <a:solidFill>
                  <a:srgbClr val="5D5E5E">
                    <a:tint val="75000"/>
                  </a:srgbClr>
                </a:solidFill>
              </a:rPr>
              <a:pPr/>
              <a:t>1</a:t>
            </a:fld>
            <a:endParaRPr lang="en-GB" dirty="0">
              <a:solidFill>
                <a:srgbClr val="5D5E5E">
                  <a:tint val="75000"/>
                </a:srgb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247A83-61D4-2B4E-B0F1-2B357F585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123" y="2608604"/>
            <a:ext cx="2674175" cy="62969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05933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0" y="1049957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F23C8-A5EF-4A1D-8605-3D9466E45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440141"/>
            <a:ext cx="2401025" cy="25406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Future</a:t>
            </a:r>
            <a:b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of </a:t>
            </a:r>
            <a:b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Xploresy</a:t>
            </a:r>
            <a:endParaRPr lang="en-US" sz="3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319FA-08CE-4150-A8BF-CB379DC79B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7693" y="487110"/>
            <a:ext cx="5245053" cy="4159535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1500" b="1" dirty="0">
                <a:solidFill>
                  <a:schemeClr val="tx1"/>
                </a:solidFill>
                <a:latin typeface="+mn-lt"/>
              </a:rPr>
              <a:t>Integration with Social Media so you can see where your friends have or planning to go. </a:t>
            </a:r>
          </a:p>
          <a:p>
            <a:pPr algn="l" defTabSz="914400">
              <a:lnSpc>
                <a:spcPct val="90000"/>
              </a:lnSpc>
            </a:pPr>
            <a:r>
              <a:rPr lang="en-US" sz="1500" b="1" dirty="0">
                <a:solidFill>
                  <a:schemeClr val="tx1"/>
                </a:solidFill>
                <a:latin typeface="+mn-lt"/>
                <a:cs typeface="+mn-cs"/>
              </a:rPr>
              <a:t>Activity Preferences </a:t>
            </a:r>
          </a:p>
          <a:p>
            <a:pPr marL="406342" lvl="2" indent="-285750" algn="l" defTabSz="9144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/>
                </a:solidFill>
                <a:latin typeface="+mn-lt"/>
                <a:cs typeface="+mn-cs"/>
              </a:rPr>
              <a:t>Options of:  Popular, Balanced, or Off The Beaten Path</a:t>
            </a:r>
          </a:p>
          <a:p>
            <a:pPr marL="406342" lvl="2" indent="-285750" algn="l" defTabSz="9144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/>
                </a:solidFill>
                <a:latin typeface="+mn-lt"/>
                <a:cs typeface="+mn-cs"/>
              </a:rPr>
              <a:t>And:  Laidback, Normal, or Fast Paced</a:t>
            </a:r>
          </a:p>
          <a:p>
            <a:pPr algn="l" defTabSz="914400">
              <a:lnSpc>
                <a:spcPct val="90000"/>
              </a:lnSpc>
            </a:pPr>
            <a:r>
              <a:rPr lang="en-US" sz="1500" b="1" dirty="0">
                <a:solidFill>
                  <a:schemeClr val="tx1"/>
                </a:solidFill>
                <a:latin typeface="+mn-lt"/>
              </a:rPr>
              <a:t>Capability to customize the packages based on your needs.</a:t>
            </a:r>
          </a:p>
          <a:p>
            <a:pPr algn="l" defTabSz="914400">
              <a:lnSpc>
                <a:spcPct val="90000"/>
              </a:lnSpc>
            </a:pPr>
            <a:r>
              <a:rPr lang="en-US" sz="1500" b="1" dirty="0">
                <a:solidFill>
                  <a:schemeClr val="tx1"/>
                </a:solidFill>
                <a:latin typeface="+mn-lt"/>
                <a:cs typeface="+mn-cs"/>
              </a:rPr>
              <a:t>Restaurants</a:t>
            </a:r>
          </a:p>
          <a:p>
            <a:pPr algn="l" defTabSz="914400">
              <a:lnSpc>
                <a:spcPct val="90000"/>
              </a:lnSpc>
            </a:pPr>
            <a:r>
              <a:rPr lang="en-US" sz="1500" b="1" dirty="0">
                <a:solidFill>
                  <a:schemeClr val="tx1"/>
                </a:solidFill>
                <a:latin typeface="+mn-lt"/>
                <a:cs typeface="+mn-cs"/>
              </a:rPr>
              <a:t>Free Activities/Hikes/etc.</a:t>
            </a:r>
          </a:p>
          <a:p>
            <a:pPr algn="l" defTabSz="914400">
              <a:lnSpc>
                <a:spcPct val="90000"/>
              </a:lnSpc>
            </a:pPr>
            <a:r>
              <a:rPr lang="en-US" sz="1500" b="1" dirty="0">
                <a:solidFill>
                  <a:schemeClr val="tx1"/>
                </a:solidFill>
                <a:latin typeface="+mn-lt"/>
                <a:cs typeface="+mn-cs"/>
              </a:rPr>
              <a:t>Map View</a:t>
            </a:r>
          </a:p>
          <a:p>
            <a:pPr marL="520642" lvl="2" indent="-285750" algn="l" defTabSz="9144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/>
                </a:solidFill>
                <a:latin typeface="+mn-lt"/>
                <a:cs typeface="+mn-cs"/>
              </a:rPr>
              <a:t>Show COVID &amp; Restrictions heat map</a:t>
            </a:r>
          </a:p>
          <a:p>
            <a:pPr marL="520642" lvl="2" indent="-285750" algn="l" defTabSz="9144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/>
                </a:solidFill>
                <a:latin typeface="+mn-lt"/>
                <a:cs typeface="+mn-cs"/>
              </a:rPr>
              <a:t>Display top locations that fit in package</a:t>
            </a:r>
          </a:p>
          <a:p>
            <a:pPr marL="520642" lvl="2" indent="-285750" algn="l" defTabSz="9144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/>
                </a:solidFill>
                <a:latin typeface="+mn-lt"/>
                <a:cs typeface="+mn-cs"/>
              </a:rPr>
              <a:t>Option for user to select locations they don’t want </a:t>
            </a:r>
          </a:p>
          <a:p>
            <a:pPr marL="520642" lvl="2" indent="-285750" algn="l" defTabSz="9144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/>
                </a:solidFill>
                <a:latin typeface="+mn-lt"/>
                <a:cs typeface="+mn-cs"/>
              </a:rPr>
              <a:t>Top 10 suggested locations marked based on the preferences provided</a:t>
            </a:r>
          </a:p>
          <a:p>
            <a:pPr marL="520642" lvl="2" indent="-285750" algn="l" defTabSz="9144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/>
                </a:solidFill>
                <a:latin typeface="+mn-lt"/>
                <a:cs typeface="+mn-cs"/>
              </a:rPr>
              <a:t>Option to zoom-in and view more locations in a specific part of map</a:t>
            </a:r>
          </a:p>
          <a:p>
            <a:pPr marL="520642" lvl="2" indent="-285750" algn="l" defTabSz="9144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/>
                </a:solidFill>
                <a:latin typeface="+mn-lt"/>
                <a:cs typeface="+mn-cs"/>
              </a:rPr>
              <a:t>User can select a specific country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268976-34CA-4C7C-A4BF-46C82621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4841748"/>
            <a:ext cx="336042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EAB4296-0E7A-4F82-AAED-B8D506C02262}" type="slidenum"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796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13024E-466C-9C44-94C7-CC36C9ECA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123" y="2608604"/>
            <a:ext cx="2674175" cy="62969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7191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7949F78-D6A8-4F2A-8389-1CF1F317A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9" y="2502238"/>
            <a:ext cx="6858000" cy="124182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Exploring made easy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53516-AEB6-4ACF-AA0B-8EC6EB5A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1547-F72E-4C03-8A5B-E6E0FA39356C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B9FE53-CE80-430F-BBE5-0579E824C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332" y="1130809"/>
            <a:ext cx="1733333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9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F640-C787-4FDA-9893-52E3092C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Team Prime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6727DA-5702-4CB8-9359-10C5B297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4296-0E7A-4F82-AAED-B8D506C02262}" type="slidenum">
              <a:rPr lang="en-GB" smtClean="0">
                <a:solidFill>
                  <a:srgbClr val="5D5E5E">
                    <a:tint val="75000"/>
                  </a:srgbClr>
                </a:solidFill>
              </a:rPr>
              <a:pPr/>
              <a:t>3</a:t>
            </a:fld>
            <a:endParaRPr lang="en-GB" dirty="0">
              <a:solidFill>
                <a:srgbClr val="5D5E5E">
                  <a:tint val="75000"/>
                </a:srgb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2DAA9-EC05-456D-89A1-B4C0899BFD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Ankit Gaur</a:t>
            </a:r>
          </a:p>
          <a:p>
            <a:r>
              <a:rPr lang="en-US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Saurabh Gupta</a:t>
            </a:r>
          </a:p>
          <a:p>
            <a:r>
              <a:rPr lang="en-US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Praveen Gaikwad</a:t>
            </a:r>
          </a:p>
          <a:p>
            <a:r>
              <a:rPr lang="en-US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Mansi Patel</a:t>
            </a:r>
          </a:p>
          <a:p>
            <a:r>
              <a:rPr lang="en-US" sz="24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Kathir</a:t>
            </a:r>
            <a:r>
              <a:rPr lang="en-US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Irulappan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Greg Hoover</a:t>
            </a:r>
          </a:p>
        </p:txBody>
      </p:sp>
    </p:spTree>
    <p:extLst>
      <p:ext uri="{BB962C8B-B14F-4D97-AF65-F5344CB8AC3E}">
        <p14:creationId xmlns:p14="http://schemas.microsoft.com/office/powerpoint/2010/main" val="242271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63154" y="1063154"/>
            <a:ext cx="5156864" cy="3030558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2900" y="6361"/>
            <a:ext cx="2676207" cy="51435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560516" y="900984"/>
            <a:ext cx="3606227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9674" y="1994553"/>
            <a:ext cx="3266696" cy="3030557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A248B-26A4-411E-AADC-6972D83BA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635" y="2146853"/>
            <a:ext cx="2281352" cy="21808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000">
                <a:solidFill>
                  <a:srgbClr val="FFFFFF"/>
                </a:solidFill>
                <a:latin typeface="+mj-lt"/>
                <a:cs typeface="+mj-cs"/>
              </a:rPr>
              <a:t>Large companies betting on Travel to rebound.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9E601-869C-463A-8380-E8B93AD55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482" y="359034"/>
            <a:ext cx="2296980" cy="20213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2FC020-9E2F-4FFF-8E3E-B9CF66B29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447" y="924938"/>
            <a:ext cx="2564650" cy="14554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D935A2-5D43-4393-BACC-3510DD494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780" y="2571750"/>
            <a:ext cx="5334317" cy="198703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E125D5-F061-4678-9294-1DE70720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4839705"/>
            <a:ext cx="336042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EAB4296-0E7A-4F82-AAED-B8D506C02262}" type="slidenum"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44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7" cy="1193055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193056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0"/>
            <a:ext cx="3057523" cy="1193055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0"/>
            <a:ext cx="8799485" cy="1198074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8CC81-608C-4344-8E61-001C47EB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20903"/>
            <a:ext cx="7421963" cy="7752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Dynamic Packages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4B78B1-3091-4BAE-89BE-01CD7467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4841573"/>
            <a:ext cx="334434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EAB4296-0E7A-4F82-AAED-B8D506C02262}" type="slidenum">
              <a:rPr lang="en-US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0D7869-394D-49B3-8276-64B1429FD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04" y="1519003"/>
            <a:ext cx="6520721" cy="34594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A76C87-60AC-472D-BCF0-6FA4146B0272}"/>
              </a:ext>
            </a:extLst>
          </p:cNvPr>
          <p:cNvSpPr txBox="1"/>
          <p:nvPr/>
        </p:nvSpPr>
        <p:spPr>
          <a:xfrm>
            <a:off x="6589421" y="1505769"/>
            <a:ext cx="2457594" cy="2415793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Has been growing and evolving for the past 10 years and this trend will continue to 2021 and beyond.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50" dirty="0">
              <a:latin typeface="Franklin Gothic Book (Body)"/>
              <a:cs typeface="Helvetica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Dynamic packaging is the innovation which lets travelers book their trip in a personalized manner by combining flights and a hotel, breaking free from the restrictions of static offers and rates of pre-defined packages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0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46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7" cy="1193055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193056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0"/>
            <a:ext cx="3057523" cy="1193055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0"/>
            <a:ext cx="8799485" cy="1198074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8CC81-608C-4344-8E61-001C47EB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20903"/>
            <a:ext cx="7421963" cy="7752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Challenges we face..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7947A-3950-483A-A08A-DAA8F04AF6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1286" y="1345794"/>
            <a:ext cx="7293023" cy="27625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71450" lvl="0"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+mn-lt"/>
                <a:cs typeface="+mn-cs"/>
              </a:rPr>
              <a:t>Have you wanted to just getaway but didn’t know where to go?</a:t>
            </a:r>
          </a:p>
          <a:p>
            <a:pPr marL="171450" lvl="0"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+mn-lt"/>
                <a:cs typeface="+mn-cs"/>
              </a:rPr>
              <a:t>Have you ever wondered how far your budget can take you?</a:t>
            </a:r>
          </a:p>
          <a:p>
            <a:pPr marL="171450" lvl="0"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+mn-lt"/>
                <a:cs typeface="+mn-cs"/>
              </a:rPr>
              <a:t>Would you rather have help with the planning to save you time and money so you can spend more time getting excited about the trip rather than planning it?</a:t>
            </a:r>
          </a:p>
          <a:p>
            <a:pPr marL="171450" lvl="0"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+mn-lt"/>
                <a:cs typeface="+mn-cs"/>
              </a:rPr>
              <a:t>Do your vacation preferences (relaxing vs adventurous) change based upon your mood and you need inspiration?</a:t>
            </a:r>
          </a:p>
          <a:p>
            <a:pPr marL="171450" lvl="0"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+mn-lt"/>
                <a:cs typeface="+mn-cs"/>
              </a:rPr>
              <a:t>Do you need inspiration for activities at your destination to help you explore?</a:t>
            </a:r>
          </a:p>
          <a:p>
            <a:pPr marL="171450" lvl="0"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+mn-lt"/>
                <a:cs typeface="+mn-cs"/>
              </a:rPr>
              <a:t>Do you like to save money and purchase vacation packages, or have all the available options presented to you so you have the freedom to pick?</a:t>
            </a:r>
          </a:p>
          <a:p>
            <a:pPr marL="171450" lvl="0"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+mn-lt"/>
                <a:cs typeface="+mn-cs"/>
              </a:rPr>
              <a:t>Do you like to have more options than just paying by a credit card for your next vacation?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4B78B1-3091-4BAE-89BE-01CD7467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4841573"/>
            <a:ext cx="334434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EAB4296-0E7A-4F82-AAED-B8D506C02262}" type="slidenum">
              <a:rPr lang="en-US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EA230-E666-477E-BBC9-BC8155F11ECA}"/>
              </a:ext>
            </a:extLst>
          </p:cNvPr>
          <p:cNvSpPr txBox="1"/>
          <p:nvPr/>
        </p:nvSpPr>
        <p:spPr>
          <a:xfrm>
            <a:off x="277707" y="416870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000" b="1" dirty="0"/>
              <a:t>Did you answer YES to any of these questions?  If so, </a:t>
            </a:r>
            <a:r>
              <a:rPr lang="en-US" sz="2000" b="1" dirty="0" err="1"/>
              <a:t>Xploresy</a:t>
            </a:r>
            <a:r>
              <a:rPr lang="en-US" sz="2000" b="1" dirty="0"/>
              <a:t> is here to help.</a:t>
            </a:r>
          </a:p>
        </p:txBody>
      </p:sp>
    </p:spTree>
    <p:extLst>
      <p:ext uri="{BB962C8B-B14F-4D97-AF65-F5344CB8AC3E}">
        <p14:creationId xmlns:p14="http://schemas.microsoft.com/office/powerpoint/2010/main" val="133221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7" cy="1193055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193056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0"/>
            <a:ext cx="3057523" cy="1193055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0"/>
            <a:ext cx="8799485" cy="1198074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8CC81-608C-4344-8E61-001C47EB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20903"/>
            <a:ext cx="7421963" cy="7752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400" b="1" dirty="0" err="1">
                <a:solidFill>
                  <a:srgbClr val="FFFFFF"/>
                </a:solidFill>
              </a:rPr>
              <a:t>Xploresy</a:t>
            </a:r>
            <a:r>
              <a:rPr lang="en-US" sz="2400" dirty="0">
                <a:solidFill>
                  <a:srgbClr val="FFFFFF"/>
                </a:solidFill>
              </a:rPr>
              <a:t> takes the best and puts it all together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4B78B1-3091-4BAE-89BE-01CD7467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4841573"/>
            <a:ext cx="334434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EAB4296-0E7A-4F82-AAED-B8D506C02262}" type="slidenum">
              <a:rPr lang="en-US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A01E26-0F0F-42C3-BB9E-7501AF20F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1727"/>
            <a:ext cx="9144000" cy="218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2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0" y="1049957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DE13B-4F7E-4F43-9AE8-6F744D835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440141"/>
            <a:ext cx="2401025" cy="25406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And more…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F5D0D-B15A-4BF3-A442-204ABB6491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7694" y="487111"/>
            <a:ext cx="4916510" cy="18663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71450"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cs typeface="+mn-cs"/>
              </a:rPr>
              <a:t>Set vacation type to view even more customized packages.</a:t>
            </a:r>
          </a:p>
          <a:p>
            <a:pPr marL="171450"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171450"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cs typeface="+mn-cs"/>
              </a:rPr>
              <a:t>Packages inclusive of Flight, Hotel, Car &amp; Activities.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0F454A-9BBA-415E-B297-B9DFCD7F3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4841573"/>
            <a:ext cx="334434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EAB4296-0E7A-4F82-AAED-B8D506C02262}" type="slidenum"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724787-8FB2-4F69-99F4-EE67BA32B8BE}"/>
              </a:ext>
            </a:extLst>
          </p:cNvPr>
          <p:cNvSpPr txBox="1"/>
          <p:nvPr/>
        </p:nvSpPr>
        <p:spPr>
          <a:xfrm>
            <a:off x="3275771" y="2461006"/>
            <a:ext cx="2457594" cy="2415793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latin typeface="Franklin Gothic Book (Body)"/>
                <a:cs typeface="Helvetica" panose="020B0604020202020204" pitchFamily="34" charset="0"/>
              </a:rPr>
              <a:t>Bitcoin Advantages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Franklin Gothic Book (Body)"/>
                <a:cs typeface="Helvetica" panose="020B0604020202020204" pitchFamily="34" charset="0"/>
              </a:rPr>
              <a:t>Millennials are hip to Bitcoin – many prefer it.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50" dirty="0">
              <a:latin typeface="Franklin Gothic Book (Body)"/>
              <a:cs typeface="Helvetica" panose="020B0604020202020204" pitchFamily="34" charset="0"/>
            </a:endParaRP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Franklin Gothic Book (Body)"/>
                <a:cs typeface="Helvetica" panose="020B0604020202020204" pitchFamily="34" charset="0"/>
              </a:rPr>
              <a:t>Fast Transactions – processed immediately rather than days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50" dirty="0">
              <a:latin typeface="Franklin Gothic Book (Body)"/>
              <a:cs typeface="Helvetica" panose="020B0604020202020204" pitchFamily="34" charset="0"/>
            </a:endParaRP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Franklin Gothic Book (Body)"/>
                <a:cs typeface="Helvetica" panose="020B0604020202020204" pitchFamily="34" charset="0"/>
              </a:rPr>
              <a:t>No chargebacks and lower transaction fees.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0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783112-A3E6-4FD5-A49A-689CD8B67C28}"/>
              </a:ext>
            </a:extLst>
          </p:cNvPr>
          <p:cNvSpPr txBox="1"/>
          <p:nvPr/>
        </p:nvSpPr>
        <p:spPr>
          <a:xfrm>
            <a:off x="6215921" y="2461006"/>
            <a:ext cx="2457595" cy="2455768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latin typeface="Franklin Gothic Book (Body)"/>
                <a:cs typeface="Helvetica" panose="020B0604020202020204" pitchFamily="34" charset="0"/>
              </a:rPr>
              <a:t>Payment Plan Advantages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Franklin Gothic Book (Body)"/>
                <a:cs typeface="Helvetica" panose="020B0604020202020204" pitchFamily="34" charset="0"/>
              </a:rPr>
              <a:t>Empower more shoppers to buy exactly what they want, when they want it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50" dirty="0">
              <a:latin typeface="Franklin Gothic Book (Body)"/>
              <a:cs typeface="Helvetica" panose="020B0604020202020204" pitchFamily="34" charset="0"/>
            </a:endParaRP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Franklin Gothic Book (Body)"/>
                <a:cs typeface="Helvetica" panose="020B0604020202020204" pitchFamily="34" charset="0"/>
              </a:rPr>
              <a:t>Customers end up buying more with Pay later option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50" dirty="0">
              <a:latin typeface="Franklin Gothic Book (Body)"/>
              <a:cs typeface="Helvetica" panose="020B0604020202020204" pitchFamily="34" charset="0"/>
            </a:endParaRP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Franklin Gothic Book (Body)"/>
                <a:cs typeface="Helvetica" panose="020B0604020202020204" pitchFamily="34" charset="0"/>
              </a:rPr>
              <a:t>Paid in 2 Days and Affirm handles financial risk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0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158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09658-91DC-404E-B547-E2E43213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Xploresy</a:t>
            </a:r>
            <a:r>
              <a:rPr lang="en-US" dirty="0"/>
              <a:t> Process 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94646F-9F61-41E2-8B29-A3C3337F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4296-0E7A-4F82-AAED-B8D506C02262}" type="slidenum">
              <a:rPr lang="en-GB" smtClean="0">
                <a:solidFill>
                  <a:srgbClr val="5D5E5E">
                    <a:tint val="75000"/>
                  </a:srgbClr>
                </a:solidFill>
              </a:rPr>
              <a:pPr/>
              <a:t>9</a:t>
            </a:fld>
            <a:endParaRPr lang="en-GB" dirty="0">
              <a:solidFill>
                <a:srgbClr val="5D5E5E">
                  <a:tint val="75000"/>
                </a:srgb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C3896E-E17D-4086-86D4-19B583BCC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04" y="1027787"/>
            <a:ext cx="3521115" cy="35708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4643B4-0A5A-4DAA-A578-32867257B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521" y="1387627"/>
            <a:ext cx="4334871" cy="331983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C2AAE1-942D-4DFA-9115-EA972ACF8237}"/>
              </a:ext>
            </a:extLst>
          </p:cNvPr>
          <p:cNvCxnSpPr>
            <a:cxnSpLocks/>
          </p:cNvCxnSpPr>
          <p:nvPr/>
        </p:nvCxnSpPr>
        <p:spPr>
          <a:xfrm flipH="1">
            <a:off x="2397111" y="4592321"/>
            <a:ext cx="1" cy="26415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B54418-655A-4374-A675-1697C5C9C17A}"/>
              </a:ext>
            </a:extLst>
          </p:cNvPr>
          <p:cNvCxnSpPr>
            <a:cxnSpLocks/>
          </p:cNvCxnSpPr>
          <p:nvPr/>
        </p:nvCxnSpPr>
        <p:spPr>
          <a:xfrm>
            <a:off x="2397111" y="4856480"/>
            <a:ext cx="233998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81ACD9-BD19-4B98-96A9-C696555B050F}"/>
              </a:ext>
            </a:extLst>
          </p:cNvPr>
          <p:cNvCxnSpPr>
            <a:cxnSpLocks/>
          </p:cNvCxnSpPr>
          <p:nvPr/>
        </p:nvCxnSpPr>
        <p:spPr>
          <a:xfrm>
            <a:off x="4737100" y="1111250"/>
            <a:ext cx="0" cy="37452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83644F-33A6-4592-9047-3D26142208B4}"/>
              </a:ext>
            </a:extLst>
          </p:cNvPr>
          <p:cNvCxnSpPr>
            <a:cxnSpLocks/>
          </p:cNvCxnSpPr>
          <p:nvPr/>
        </p:nvCxnSpPr>
        <p:spPr>
          <a:xfrm flipV="1">
            <a:off x="4737100" y="1111250"/>
            <a:ext cx="2171700" cy="6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21FB65B-0893-46E5-BCA3-E1970E0FDB02}"/>
              </a:ext>
            </a:extLst>
          </p:cNvPr>
          <p:cNvCxnSpPr>
            <a:cxnSpLocks/>
          </p:cNvCxnSpPr>
          <p:nvPr/>
        </p:nvCxnSpPr>
        <p:spPr>
          <a:xfrm>
            <a:off x="6915150" y="1111249"/>
            <a:ext cx="0" cy="2763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391060"/>
      </p:ext>
    </p:extLst>
  </p:cSld>
  <p:clrMapOvr>
    <a:masterClrMapping/>
  </p:clrMapOvr>
</p:sld>
</file>

<file path=ppt/theme/theme1.xml><?xml version="1.0" encoding="utf-8"?>
<a:theme xmlns:a="http://schemas.openxmlformats.org/drawingml/2006/main" name="16_Office Theme">
  <a:themeElements>
    <a:clrScheme name="Custom 48">
      <a:dk1>
        <a:srgbClr val="5D5E5E"/>
      </a:dk1>
      <a:lt1>
        <a:srgbClr val="FFFFFF"/>
      </a:lt1>
      <a:dk2>
        <a:srgbClr val="154890"/>
      </a:dk2>
      <a:lt2>
        <a:srgbClr val="007FC9"/>
      </a:lt2>
      <a:accent1>
        <a:srgbClr val="00A5E6"/>
      </a:accent1>
      <a:accent2>
        <a:srgbClr val="CA0044"/>
      </a:accent2>
      <a:accent3>
        <a:srgbClr val="FBBA00"/>
      </a:accent3>
      <a:accent4>
        <a:srgbClr val="AAD93E"/>
      </a:accent4>
      <a:accent5>
        <a:srgbClr val="009D8A"/>
      </a:accent5>
      <a:accent6>
        <a:srgbClr val="6C3F99"/>
      </a:accent6>
      <a:hlink>
        <a:srgbClr val="007FC9"/>
      </a:hlink>
      <a:folHlink>
        <a:srgbClr val="B2B2B2"/>
      </a:folHlink>
    </a:clrScheme>
    <a:fontScheme name="affil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11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443DC9997C44197982BAE40FB94C7" ma:contentTypeVersion="8" ma:contentTypeDescription="Create a new document." ma:contentTypeScope="" ma:versionID="41e959d2c958725360298017002c35de">
  <xsd:schema xmlns:xsd="http://www.w3.org/2001/XMLSchema" xmlns:xs="http://www.w3.org/2001/XMLSchema" xmlns:p="http://schemas.microsoft.com/office/2006/metadata/properties" xmlns:ns2="5229771c-9fa5-4acc-a4d7-0a37de526781" xmlns:ns3="465a63cd-0a3b-4211-9f5b-04f115e26460" targetNamespace="http://schemas.microsoft.com/office/2006/metadata/properties" ma:root="true" ma:fieldsID="fcc491deb1b0120a48b5d58a0692bb6c" ns2:_="" ns3:_="">
    <xsd:import namespace="5229771c-9fa5-4acc-a4d7-0a37de526781"/>
    <xsd:import namespace="465a63cd-0a3b-4211-9f5b-04f115e264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29771c-9fa5-4acc-a4d7-0a37de5267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5a63cd-0a3b-4211-9f5b-04f115e2646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724C85-8A75-4ADB-9B67-BC128371DE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E80FD2-EC11-428C-9018-D5419A38E46C}">
  <ds:schemaRefs>
    <ds:schemaRef ds:uri="465a63cd-0a3b-4211-9f5b-04f115e26460"/>
    <ds:schemaRef ds:uri="http://purl.org/dc/terms/"/>
    <ds:schemaRef ds:uri="5229771c-9fa5-4acc-a4d7-0a37de52678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CF82F96-F024-443C-B552-A38F139271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29771c-9fa5-4acc-a4d7-0a37de526781"/>
    <ds:schemaRef ds:uri="465a63cd-0a3b-4211-9f5b-04f115e264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438</Words>
  <Application>Microsoft Office PowerPoint</Application>
  <PresentationFormat>On-screen Show (16:9)</PresentationFormat>
  <Paragraphs>67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Franklin Gothic Book</vt:lpstr>
      <vt:lpstr>Franklin Gothic Book (Body)</vt:lpstr>
      <vt:lpstr>Franklin Gothic Medium</vt:lpstr>
      <vt:lpstr>Helvetica</vt:lpstr>
      <vt:lpstr>Wingdings</vt:lpstr>
      <vt:lpstr>16_Office Theme</vt:lpstr>
      <vt:lpstr>PowerPoint Presentation</vt:lpstr>
      <vt:lpstr>PowerPoint Presentation</vt:lpstr>
      <vt:lpstr>Team Prime</vt:lpstr>
      <vt:lpstr>Large companies betting on Travel to rebound.</vt:lpstr>
      <vt:lpstr>Dynamic Packages</vt:lpstr>
      <vt:lpstr>Challenges we face.. </vt:lpstr>
      <vt:lpstr>Xploresy takes the best and puts it all together</vt:lpstr>
      <vt:lpstr>And more…</vt:lpstr>
      <vt:lpstr>Xploresy Process Flow</vt:lpstr>
      <vt:lpstr>Future of  Xploresy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Hoover, Gregory</dc:creator>
  <cp:lastModifiedBy>Hoover, Gregory</cp:lastModifiedBy>
  <cp:revision>9</cp:revision>
  <dcterms:created xsi:type="dcterms:W3CDTF">2021-01-09T18:32:07Z</dcterms:created>
  <dcterms:modified xsi:type="dcterms:W3CDTF">2021-01-09T20:27:20Z</dcterms:modified>
</cp:coreProperties>
</file>