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68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00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715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0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708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900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592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35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11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002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92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217C-C190-4C07-8476-A6095C608EA2}" type="datetimeFigureOut">
              <a:rPr lang="en-IN" smtClean="0"/>
              <a:pPr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4B9-F5E7-483B-863D-357C120919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77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744"/>
            <a:ext cx="9144000" cy="2387600"/>
          </a:xfrm>
        </p:spPr>
        <p:txBody>
          <a:bodyPr/>
          <a:lstStyle/>
          <a:p>
            <a:r>
              <a:rPr lang="en-US" dirty="0" smtClean="0"/>
              <a:t>Compiler Design</a:t>
            </a:r>
            <a:br>
              <a:rPr lang="en-US" dirty="0" smtClean="0"/>
            </a:br>
            <a:r>
              <a:rPr lang="en-US" dirty="0" smtClean="0"/>
              <a:t>Unit I – Part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8436" y="3976110"/>
            <a:ext cx="6191490" cy="212926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Finite automation – deterministic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i="1" dirty="0"/>
              <a:t>Finite automation - non deterministic </a:t>
            </a:r>
            <a:r>
              <a:rPr lang="en-IN" dirty="0"/>
              <a:t>	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i="1" dirty="0"/>
              <a:t>Conversion of NFA to DFA </a:t>
            </a:r>
            <a:r>
              <a:rPr lang="en-US" dirty="0"/>
              <a:t>	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dirty="0" smtClean="0"/>
              <a:t>Minimization of DFA 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7256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12" y="447025"/>
            <a:ext cx="10515600" cy="582426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Example 1:</a:t>
            </a:r>
          </a:p>
          <a:p>
            <a:r>
              <a:rPr lang="en-IN" dirty="0" smtClean="0"/>
              <a:t>Q</a:t>
            </a:r>
            <a:r>
              <a:rPr lang="en-IN" dirty="0"/>
              <a:t> = {q0, q1, q2}  </a:t>
            </a:r>
          </a:p>
          <a:p>
            <a:r>
              <a:rPr lang="en-IN" dirty="0"/>
              <a:t>∑ = {0, 1}  </a:t>
            </a:r>
          </a:p>
          <a:p>
            <a:r>
              <a:rPr lang="en-IN" dirty="0"/>
              <a:t>q0 = {q0}  </a:t>
            </a:r>
          </a:p>
          <a:p>
            <a:r>
              <a:rPr lang="en-IN" dirty="0"/>
              <a:t>F = {q2}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60298" y="3617263"/>
          <a:ext cx="7227498" cy="3106268"/>
        </p:xfrm>
        <a:graphic>
          <a:graphicData uri="http://schemas.openxmlformats.org/drawingml/2006/table">
            <a:tbl>
              <a:tblPr/>
              <a:tblGrid>
                <a:gridCol w="2409166">
                  <a:extLst>
                    <a:ext uri="{9D8B030D-6E8A-4147-A177-3AD203B41FA5}">
                      <a16:colId xmlns="" xmlns:a16="http://schemas.microsoft.com/office/drawing/2014/main" val="4000516347"/>
                    </a:ext>
                  </a:extLst>
                </a:gridCol>
                <a:gridCol w="2409166">
                  <a:extLst>
                    <a:ext uri="{9D8B030D-6E8A-4147-A177-3AD203B41FA5}">
                      <a16:colId xmlns="" xmlns:a16="http://schemas.microsoft.com/office/drawing/2014/main" val="2370304025"/>
                    </a:ext>
                  </a:extLst>
                </a:gridCol>
                <a:gridCol w="2409166">
                  <a:extLst>
                    <a:ext uri="{9D8B030D-6E8A-4147-A177-3AD203B41FA5}">
                      <a16:colId xmlns="" xmlns:a16="http://schemas.microsoft.com/office/drawing/2014/main" val="1830175523"/>
                    </a:ext>
                  </a:extLst>
                </a:gridCol>
              </a:tblGrid>
              <a:tr h="87612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Next state for Input 0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Next State of Input 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CD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4125179"/>
                  </a:ext>
                </a:extLst>
              </a:tr>
              <a:tr h="74338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6442410"/>
                  </a:ext>
                </a:extLst>
              </a:tr>
              <a:tr h="74338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4211212"/>
                  </a:ext>
                </a:extLst>
              </a:tr>
              <a:tr h="74338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503153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0298" y="3217153"/>
            <a:ext cx="55101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-bold"/>
                <a:ea typeface="+mn-ea"/>
                <a:cs typeface="+mn-cs"/>
              </a:rPr>
              <a:t>Transition Table</a:t>
            </a: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-bold"/>
                <a:ea typeface="+mn-ea"/>
                <a:cs typeface="+mn-cs"/>
              </a:rPr>
              <a:t>: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68" y="1378798"/>
            <a:ext cx="8289255" cy="1638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1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72" y="1052791"/>
            <a:ext cx="3172946" cy="22686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9" y="492369"/>
            <a:ext cx="10515600" cy="56794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 2:</a:t>
            </a:r>
          </a:p>
          <a:p>
            <a:r>
              <a:rPr lang="en-US" dirty="0"/>
              <a:t>DFA with ∑ = {0, 1} accepts all starting with 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 </a:t>
            </a:r>
            <a:r>
              <a:rPr lang="en-US" b="1" dirty="0"/>
              <a:t>3:</a:t>
            </a:r>
          </a:p>
          <a:p>
            <a:r>
              <a:rPr lang="en-US" dirty="0"/>
              <a:t>DFA with ∑ = {0, 1} accepts all ending with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4719918"/>
            <a:ext cx="6005793" cy="18960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3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35" y="890043"/>
            <a:ext cx="10515600" cy="5313809"/>
          </a:xfrm>
        </p:spPr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smtClean="0"/>
              <a:t>4: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/>
              <a:t>a DFA that accepts at most 3 </a:t>
            </a:r>
            <a:r>
              <a:rPr lang="en-US" dirty="0" err="1"/>
              <a:t>a"s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37" y="3031126"/>
            <a:ext cx="6145122" cy="22070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195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Non-Deterministic finite </a:t>
            </a:r>
            <a:r>
              <a:rPr lang="en-IN" dirty="0" smtClean="0"/>
              <a:t>automata(NFA)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944"/>
            <a:ext cx="10515600" cy="4794861"/>
          </a:xfrm>
        </p:spPr>
        <p:txBody>
          <a:bodyPr>
            <a:normAutofit/>
          </a:bodyPr>
          <a:lstStyle/>
          <a:p>
            <a:r>
              <a:rPr lang="en-US" dirty="0"/>
              <a:t>The finite automata are called NFA when there exist many paths for specific input from the current state to the next state.</a:t>
            </a:r>
          </a:p>
          <a:p>
            <a:r>
              <a:rPr lang="en-US" dirty="0"/>
              <a:t>Every NFA is not DFA, but each NFA can be translated into DFA.</a:t>
            </a:r>
          </a:p>
          <a:p>
            <a:r>
              <a:rPr lang="en-US" dirty="0"/>
              <a:t>NFA is defined in the same way as DFA but with the following two exceptions, it contains multiple next states, and it contains ε transition.</a:t>
            </a:r>
          </a:p>
          <a:p>
            <a:r>
              <a:rPr lang="en-US" dirty="0"/>
              <a:t>NFA also has five states same as DFA, but with different transition function, as shown follows:</a:t>
            </a:r>
          </a:p>
          <a:p>
            <a:pPr marL="0" indent="0">
              <a:buNone/>
            </a:pPr>
            <a:r>
              <a:rPr lang="en-US" dirty="0" smtClean="0"/>
              <a:t>δ</a:t>
            </a:r>
            <a:r>
              <a:rPr lang="en-US" dirty="0"/>
              <a:t>: Q x ∑ →</a:t>
            </a:r>
            <a:r>
              <a:rPr lang="en-US" dirty="0" smtClean="0"/>
              <a:t>2^Q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457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863373"/>
            <a:ext cx="8334103" cy="211495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58091" y="3958840"/>
          <a:ext cx="7047909" cy="1783080"/>
        </p:xfrm>
        <a:graphic>
          <a:graphicData uri="http://schemas.openxmlformats.org/drawingml/2006/table">
            <a:tbl>
              <a:tblPr/>
              <a:tblGrid>
                <a:gridCol w="2349303">
                  <a:extLst>
                    <a:ext uri="{9D8B030D-6E8A-4147-A177-3AD203B41FA5}">
                      <a16:colId xmlns="" xmlns:a16="http://schemas.microsoft.com/office/drawing/2014/main" val="626890452"/>
                    </a:ext>
                  </a:extLst>
                </a:gridCol>
                <a:gridCol w="2349303">
                  <a:extLst>
                    <a:ext uri="{9D8B030D-6E8A-4147-A177-3AD203B41FA5}">
                      <a16:colId xmlns="" xmlns:a16="http://schemas.microsoft.com/office/drawing/2014/main" val="4179533194"/>
                    </a:ext>
                  </a:extLst>
                </a:gridCol>
                <a:gridCol w="2349303">
                  <a:extLst>
                    <a:ext uri="{9D8B030D-6E8A-4147-A177-3AD203B41FA5}">
                      <a16:colId xmlns="" xmlns:a16="http://schemas.microsoft.com/office/drawing/2014/main" val="796720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Next state for Input 0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Next State of Input 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A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8017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q0, 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4518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4210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q1, 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02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817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679268"/>
            <a:ext cx="10515600" cy="527562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NFA with ∑ = {0, 1} accepts all strings with 01.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5" y="2037806"/>
            <a:ext cx="6939508" cy="164592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5841" y="3997234"/>
          <a:ext cx="7903029" cy="2442755"/>
        </p:xfrm>
        <a:graphic>
          <a:graphicData uri="http://schemas.openxmlformats.org/drawingml/2006/table">
            <a:tbl>
              <a:tblPr/>
              <a:tblGrid>
                <a:gridCol w="2634343">
                  <a:extLst>
                    <a:ext uri="{9D8B030D-6E8A-4147-A177-3AD203B41FA5}">
                      <a16:colId xmlns="" xmlns:a16="http://schemas.microsoft.com/office/drawing/2014/main" val="3065784927"/>
                    </a:ext>
                  </a:extLst>
                </a:gridCol>
                <a:gridCol w="2634343">
                  <a:extLst>
                    <a:ext uri="{9D8B030D-6E8A-4147-A177-3AD203B41FA5}">
                      <a16:colId xmlns="" xmlns:a16="http://schemas.microsoft.com/office/drawing/2014/main" val="1208179339"/>
                    </a:ext>
                  </a:extLst>
                </a:gridCol>
                <a:gridCol w="2634343">
                  <a:extLst>
                    <a:ext uri="{9D8B030D-6E8A-4147-A177-3AD203B41FA5}">
                      <a16:colId xmlns="" xmlns:a16="http://schemas.microsoft.com/office/drawing/2014/main" val="1688533824"/>
                    </a:ext>
                  </a:extLst>
                </a:gridCol>
              </a:tblGrid>
              <a:tr h="688982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Next state for Input 0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Next State of Input 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F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8294508"/>
                  </a:ext>
                </a:extLst>
              </a:tr>
              <a:tr h="58459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ε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1511713"/>
                  </a:ext>
                </a:extLst>
              </a:tr>
              <a:tr h="58459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ε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3875629"/>
                  </a:ext>
                </a:extLst>
              </a:tr>
              <a:tr h="584591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021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259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269"/>
            <a:ext cx="10515600" cy="549769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NFA with ∑ = {0, 1} and accept all string of length </a:t>
            </a:r>
            <a:r>
              <a:rPr lang="en-US" dirty="0" err="1"/>
              <a:t>atleast</a:t>
            </a:r>
            <a:r>
              <a:rPr lang="en-US" dirty="0"/>
              <a:t> 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700"/>
            <a:ext cx="7262541" cy="18443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4500" y="3918857"/>
          <a:ext cx="8400756" cy="2690949"/>
        </p:xfrm>
        <a:graphic>
          <a:graphicData uri="http://schemas.openxmlformats.org/drawingml/2006/table">
            <a:tbl>
              <a:tblPr/>
              <a:tblGrid>
                <a:gridCol w="2800252">
                  <a:extLst>
                    <a:ext uri="{9D8B030D-6E8A-4147-A177-3AD203B41FA5}">
                      <a16:colId xmlns="" xmlns:a16="http://schemas.microsoft.com/office/drawing/2014/main" val="3502619800"/>
                    </a:ext>
                  </a:extLst>
                </a:gridCol>
                <a:gridCol w="2800252">
                  <a:extLst>
                    <a:ext uri="{9D8B030D-6E8A-4147-A177-3AD203B41FA5}">
                      <a16:colId xmlns="" xmlns:a16="http://schemas.microsoft.com/office/drawing/2014/main" val="3323171290"/>
                    </a:ext>
                  </a:extLst>
                </a:gridCol>
                <a:gridCol w="2800252">
                  <a:extLst>
                    <a:ext uri="{9D8B030D-6E8A-4147-A177-3AD203B41FA5}">
                      <a16:colId xmlns="" xmlns:a16="http://schemas.microsoft.com/office/drawing/2014/main" val="2329209275"/>
                    </a:ext>
                  </a:extLst>
                </a:gridCol>
              </a:tblGrid>
              <a:tr h="75898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Next state for Input 0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Next State of Input 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A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0270182"/>
                  </a:ext>
                </a:extLst>
              </a:tr>
              <a:tr h="64398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5420559"/>
                  </a:ext>
                </a:extLst>
              </a:tr>
              <a:tr h="64398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4571760"/>
                  </a:ext>
                </a:extLst>
              </a:tr>
              <a:tr h="643988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ε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ε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90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71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39188" y="2316298"/>
          <a:ext cx="9537222" cy="3561987"/>
        </p:xfrm>
        <a:graphic>
          <a:graphicData uri="http://schemas.openxmlformats.org/drawingml/2006/table">
            <a:tbl>
              <a:tblPr/>
              <a:tblGrid>
                <a:gridCol w="3179074">
                  <a:extLst>
                    <a:ext uri="{9D8B030D-6E8A-4147-A177-3AD203B41FA5}">
                      <a16:colId xmlns="" xmlns:a16="http://schemas.microsoft.com/office/drawing/2014/main" val="2744964575"/>
                    </a:ext>
                  </a:extLst>
                </a:gridCol>
                <a:gridCol w="3179074">
                  <a:extLst>
                    <a:ext uri="{9D8B030D-6E8A-4147-A177-3AD203B41FA5}">
                      <a16:colId xmlns="" xmlns:a16="http://schemas.microsoft.com/office/drawing/2014/main" val="1189525518"/>
                    </a:ext>
                  </a:extLst>
                </a:gridCol>
                <a:gridCol w="3179074">
                  <a:extLst>
                    <a:ext uri="{9D8B030D-6E8A-4147-A177-3AD203B41FA5}">
                      <a16:colId xmlns="" xmlns:a16="http://schemas.microsoft.com/office/drawing/2014/main" val="1158146933"/>
                    </a:ext>
                  </a:extLst>
                </a:gridCol>
              </a:tblGrid>
              <a:tr h="810659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1733666"/>
                  </a:ext>
                </a:extLst>
              </a:tr>
              <a:tr h="6878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q0, 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q0, 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6596436"/>
                  </a:ext>
                </a:extLst>
              </a:tr>
              <a:tr h="6878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9545398"/>
                  </a:ext>
                </a:extLst>
              </a:tr>
              <a:tr h="6878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q2, q3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7667946"/>
                  </a:ext>
                </a:extLst>
              </a:tr>
              <a:tr h="6878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→q3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08249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9592" y="1174317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: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032" y="651097"/>
            <a:ext cx="822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a NFA for the transition table as given below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76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xamples of N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799782"/>
            <a:ext cx="7654833" cy="5483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778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331"/>
            <a:ext cx="10515600" cy="548463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Design an NFA with ∑ = {0, 1} accepts all string ending with 01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Design an NFA with ∑ = {0, 1} in which double '1' is followed by double '0'.</a:t>
            </a:r>
          </a:p>
        </p:txBody>
      </p:sp>
      <p:pic>
        <p:nvPicPr>
          <p:cNvPr id="12290" name="Picture 2" descr="Examples of N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44" y="1854041"/>
            <a:ext cx="7669076" cy="1580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Examples of N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57" y="4923472"/>
            <a:ext cx="9378360" cy="14250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1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143452"/>
            <a:ext cx="10515600" cy="1325563"/>
          </a:xfrm>
        </p:spPr>
        <p:txBody>
          <a:bodyPr/>
          <a:lstStyle/>
          <a:p>
            <a:r>
              <a:rPr lang="en-US" dirty="0" smtClean="0"/>
              <a:t>Reference Book: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469015"/>
            <a:ext cx="9594274" cy="51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50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0742"/>
            <a:ext cx="10515600" cy="1325563"/>
          </a:xfrm>
        </p:spPr>
        <p:txBody>
          <a:bodyPr/>
          <a:lstStyle/>
          <a:p>
            <a:pPr lvl="0"/>
            <a:r>
              <a:rPr lang="en-US" i="1" dirty="0">
                <a:solidFill>
                  <a:prstClr val="black"/>
                </a:solidFill>
                <a:latin typeface="Arial Narrow" panose="020B0606020202030204" pitchFamily="34" charset="0"/>
              </a:rPr>
              <a:t>Conversion of NFA to DFA:</a:t>
            </a:r>
            <a:r>
              <a:rPr lang="en-IN" sz="105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IN" sz="10500" dirty="0">
                <a:solidFill>
                  <a:prstClr val="black"/>
                </a:solidFill>
                <a:latin typeface="Calibri" panose="020F0502020204030204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836304"/>
            <a:ext cx="11229109" cy="4786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</a:t>
            </a:r>
            <a:r>
              <a:rPr lang="en-US" dirty="0"/>
              <a:t> − Create state table from the given NDFA.</a:t>
            </a:r>
          </a:p>
          <a:p>
            <a:pPr marL="0" indent="0">
              <a:buNone/>
            </a:pPr>
            <a:r>
              <a:rPr lang="en-US" b="1" dirty="0"/>
              <a:t>Step 2</a:t>
            </a:r>
            <a:r>
              <a:rPr lang="en-US" dirty="0"/>
              <a:t> − Create a blank state table under possible input alphabets for the equivalent DFA.</a:t>
            </a:r>
          </a:p>
          <a:p>
            <a:pPr marL="0" indent="0">
              <a:buNone/>
            </a:pPr>
            <a:r>
              <a:rPr lang="en-US" b="1" dirty="0"/>
              <a:t>Step 3</a:t>
            </a:r>
            <a:r>
              <a:rPr lang="en-US" dirty="0"/>
              <a:t> − Mark the start state of the DFA by q0 (Same as the NDFA).</a:t>
            </a:r>
          </a:p>
          <a:p>
            <a:pPr marL="0" indent="0">
              <a:buNone/>
            </a:pPr>
            <a:r>
              <a:rPr lang="en-US" b="1" dirty="0"/>
              <a:t>Step 4</a:t>
            </a:r>
            <a:r>
              <a:rPr lang="en-US" dirty="0"/>
              <a:t> − Find out the combination of States {Q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,... ,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r>
              <a:rPr lang="en-US" dirty="0"/>
              <a:t>} for each possible input alphabet.</a:t>
            </a:r>
          </a:p>
          <a:p>
            <a:pPr marL="0" indent="0">
              <a:buNone/>
            </a:pPr>
            <a:r>
              <a:rPr lang="en-US" b="1" dirty="0"/>
              <a:t>Step 5</a:t>
            </a:r>
            <a:r>
              <a:rPr lang="en-US" dirty="0"/>
              <a:t> − Each time we generate a new DFA state under the input alphabet columns, we have to apply step 4 again, otherwise go to step 6.</a:t>
            </a:r>
          </a:p>
          <a:p>
            <a:pPr marL="0" indent="0">
              <a:buNone/>
            </a:pPr>
            <a:r>
              <a:rPr lang="en-US" b="1" dirty="0"/>
              <a:t>Step 6</a:t>
            </a:r>
            <a:r>
              <a:rPr lang="en-US" dirty="0"/>
              <a:t> − The states which contain any of the final states of the NDFA are the final states of the equivalent DFA.</a:t>
            </a:r>
          </a:p>
        </p:txBody>
      </p:sp>
    </p:spTree>
    <p:extLst>
      <p:ext uri="{BB962C8B-B14F-4D97-AF65-F5344CB8AC3E}">
        <p14:creationId xmlns="" xmlns:p14="http://schemas.microsoft.com/office/powerpoint/2010/main" val="283704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version from NFA to D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07" y="1684791"/>
            <a:ext cx="8100151" cy="1972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09451" y="4011089"/>
          <a:ext cx="7538607" cy="2363584"/>
        </p:xfrm>
        <a:graphic>
          <a:graphicData uri="http://schemas.openxmlformats.org/drawingml/2006/table">
            <a:tbl>
              <a:tblPr/>
              <a:tblGrid>
                <a:gridCol w="2512869">
                  <a:extLst>
                    <a:ext uri="{9D8B030D-6E8A-4147-A177-3AD203B41FA5}">
                      <a16:colId xmlns="" xmlns:a16="http://schemas.microsoft.com/office/drawing/2014/main" val="4213933236"/>
                    </a:ext>
                  </a:extLst>
                </a:gridCol>
                <a:gridCol w="2512869">
                  <a:extLst>
                    <a:ext uri="{9D8B030D-6E8A-4147-A177-3AD203B41FA5}">
                      <a16:colId xmlns="" xmlns:a16="http://schemas.microsoft.com/office/drawing/2014/main" val="2864321855"/>
                    </a:ext>
                  </a:extLst>
                </a:gridCol>
                <a:gridCol w="2512869">
                  <a:extLst>
                    <a:ext uri="{9D8B030D-6E8A-4147-A177-3AD203B41FA5}">
                      <a16:colId xmlns="" xmlns:a16="http://schemas.microsoft.com/office/drawing/2014/main" val="133004856"/>
                    </a:ext>
                  </a:extLst>
                </a:gridCol>
              </a:tblGrid>
              <a:tr h="66665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19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3565329"/>
                  </a:ext>
                </a:extLst>
              </a:tr>
              <a:tr h="56564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4421001"/>
                  </a:ext>
                </a:extLst>
              </a:tr>
              <a:tr h="56564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{q1, q2}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3813307"/>
                  </a:ext>
                </a:extLst>
              </a:tr>
              <a:tr h="56564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q2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{q1, q2}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51639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5778" y="498764"/>
            <a:ext cx="196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23430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99" y="2702629"/>
            <a:ext cx="4791075" cy="373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" y="322217"/>
            <a:ext cx="7296150" cy="198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1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version from NFA to D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9" y="1593632"/>
            <a:ext cx="5474517" cy="2004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8504349"/>
              </p:ext>
            </p:extLst>
          </p:nvPr>
        </p:nvGraphicFramePr>
        <p:xfrm>
          <a:off x="5942262" y="1288972"/>
          <a:ext cx="6075567" cy="1737360"/>
        </p:xfrm>
        <a:graphic>
          <a:graphicData uri="http://schemas.openxmlformats.org/drawingml/2006/table">
            <a:tbl>
              <a:tblPr/>
              <a:tblGrid>
                <a:gridCol w="2025189">
                  <a:extLst>
                    <a:ext uri="{9D8B030D-6E8A-4147-A177-3AD203B41FA5}">
                      <a16:colId xmlns="" xmlns:a16="http://schemas.microsoft.com/office/drawing/2014/main" val="2383637217"/>
                    </a:ext>
                  </a:extLst>
                </a:gridCol>
                <a:gridCol w="2025189">
                  <a:extLst>
                    <a:ext uri="{9D8B030D-6E8A-4147-A177-3AD203B41FA5}">
                      <a16:colId xmlns="" xmlns:a16="http://schemas.microsoft.com/office/drawing/2014/main" val="3483718116"/>
                    </a:ext>
                  </a:extLst>
                </a:gridCol>
                <a:gridCol w="2025189">
                  <a:extLst>
                    <a:ext uri="{9D8B030D-6E8A-4147-A177-3AD203B41FA5}">
                      <a16:colId xmlns="" xmlns:a16="http://schemas.microsoft.com/office/drawing/2014/main" val="1110889955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03157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→q0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{q0, q1}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{q1}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5828842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*q1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ϕ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{q0, q1}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05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17268152"/>
              </p:ext>
            </p:extLst>
          </p:nvPr>
        </p:nvGraphicFramePr>
        <p:xfrm>
          <a:off x="222079" y="4602483"/>
          <a:ext cx="7047909" cy="1783080"/>
        </p:xfrm>
        <a:graphic>
          <a:graphicData uri="http://schemas.openxmlformats.org/drawingml/2006/table">
            <a:tbl>
              <a:tblPr/>
              <a:tblGrid>
                <a:gridCol w="2349303">
                  <a:extLst>
                    <a:ext uri="{9D8B030D-6E8A-4147-A177-3AD203B41FA5}">
                      <a16:colId xmlns="" xmlns:a16="http://schemas.microsoft.com/office/drawing/2014/main" val="4221377703"/>
                    </a:ext>
                  </a:extLst>
                </a:gridCol>
                <a:gridCol w="2349303">
                  <a:extLst>
                    <a:ext uri="{9D8B030D-6E8A-4147-A177-3AD203B41FA5}">
                      <a16:colId xmlns="" xmlns:a16="http://schemas.microsoft.com/office/drawing/2014/main" val="916083330"/>
                    </a:ext>
                  </a:extLst>
                </a:gridCol>
                <a:gridCol w="2349303">
                  <a:extLst>
                    <a:ext uri="{9D8B030D-6E8A-4147-A177-3AD203B41FA5}">
                      <a16:colId xmlns="" xmlns:a16="http://schemas.microsoft.com/office/drawing/2014/main" val="2820384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2A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045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→[q0]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[q0, q1]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[q1]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4401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*[q1]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ϕ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[q0, q1]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4618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*[q0, q1]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[q0, q1]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[q0, q1]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606866"/>
                  </a:ext>
                </a:extLst>
              </a:tr>
            </a:tbl>
          </a:graphicData>
        </a:graphic>
      </p:graphicFrame>
      <p:pic>
        <p:nvPicPr>
          <p:cNvPr id="3076" name="Picture 4" descr="Conversion from NFA to D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304" y="3248438"/>
            <a:ext cx="4581525" cy="3381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2079" y="44497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Example: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40628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63" y="365125"/>
            <a:ext cx="10515600" cy="1325563"/>
          </a:xfrm>
        </p:spPr>
        <p:txBody>
          <a:bodyPr/>
          <a:lstStyle/>
          <a:p>
            <a:r>
              <a:rPr lang="en-IN" b="1" dirty="0"/>
              <a:t>Minimization of DFA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4" y="1507808"/>
            <a:ext cx="105156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 Remove all the states that are unreachable from the initial state via any set of the transition of DFA.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 Draw the transition table for all pair of states.</a:t>
            </a:r>
          </a:p>
          <a:p>
            <a:pPr marL="0" indent="0">
              <a:buNone/>
            </a:pPr>
            <a:r>
              <a:rPr lang="en-US" b="1" dirty="0" smtClean="0"/>
              <a:t>Step-03: </a:t>
            </a:r>
            <a:r>
              <a:rPr lang="en-US" dirty="0" smtClean="0"/>
              <a:t>Now, start applying equivalence theorem.</a:t>
            </a:r>
          </a:p>
          <a:p>
            <a:r>
              <a:rPr lang="en-US" dirty="0" smtClean="0"/>
              <a:t>Take a counter variable k and initialize it with value 0.</a:t>
            </a:r>
          </a:p>
          <a:p>
            <a:r>
              <a:rPr lang="en-US" dirty="0" smtClean="0"/>
              <a:t>Divide Q (set of states) into two sets such that one set contains all the non-final states and other set contains all the final states.</a:t>
            </a:r>
          </a:p>
          <a:p>
            <a:r>
              <a:rPr lang="en-US" dirty="0" smtClean="0"/>
              <a:t>This partition is called P0.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49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709"/>
            <a:ext cx="10515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Step-04: </a:t>
            </a:r>
            <a:r>
              <a:rPr lang="en-US" dirty="0" smtClean="0"/>
              <a:t>Increment k by 1.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Pk</a:t>
            </a:r>
            <a:r>
              <a:rPr lang="en-US" dirty="0" smtClean="0"/>
              <a:t> by partitioning the different sets of Pk-1 .</a:t>
            </a:r>
          </a:p>
          <a:p>
            <a:r>
              <a:rPr lang="en-US" dirty="0" smtClean="0"/>
              <a:t>In each set of Pk-1 , consider all the possible pair of states within each set and if the two states are distinguishable, partition the set into different sets in Pk.</a:t>
            </a:r>
          </a:p>
          <a:p>
            <a:pPr marL="0" indent="0">
              <a:buNone/>
            </a:pPr>
            <a:r>
              <a:rPr lang="en-US" b="1" dirty="0" smtClean="0"/>
              <a:t>Step-05: </a:t>
            </a:r>
            <a:r>
              <a:rPr lang="en-US" dirty="0" smtClean="0"/>
              <a:t>Repeat step-04 until no change in partition occurs. In other words, when you find </a:t>
            </a:r>
            <a:r>
              <a:rPr lang="en-US" dirty="0" err="1" smtClean="0"/>
              <a:t>Pk</a:t>
            </a:r>
            <a:r>
              <a:rPr lang="en-US" dirty="0" smtClean="0"/>
              <a:t> = Pk-1, stop.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Step-06: </a:t>
            </a:r>
            <a:r>
              <a:rPr lang="en-US" dirty="0" smtClean="0"/>
              <a:t>All those states which belong to the same set are equivalent.</a:t>
            </a:r>
          </a:p>
          <a:p>
            <a:pPr marL="0" indent="0">
              <a:buNone/>
            </a:pPr>
            <a:r>
              <a:rPr lang="en-US" dirty="0" smtClean="0"/>
              <a:t>The equivalent states are merged to form a single state in the minimal DFA.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88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6149" y="409986"/>
            <a:ext cx="6511634" cy="314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0218" y="620570"/>
            <a:ext cx="279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1: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568038" y="2759609"/>
            <a:ext cx="103077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0" u="sng" dirty="0" smtClean="0">
                <a:solidFill>
                  <a:srgbClr val="303030"/>
                </a:solidFill>
                <a:effectLst/>
                <a:latin typeface="Roboto Condensed"/>
              </a:rPr>
              <a:t>Step-01:</a:t>
            </a:r>
            <a:endParaRPr lang="en-US" sz="2400" b="1" i="0" dirty="0" smtClean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State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is inaccessible from the initial state.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So, we eliminate it and its associated edges from the DFA.</a:t>
            </a:r>
            <a:endParaRPr lang="en-US" sz="24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65" y="4473833"/>
            <a:ext cx="6388244" cy="19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6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637" y="119395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b="1" i="0" u="sng" dirty="0" smtClean="0">
                <a:solidFill>
                  <a:srgbClr val="303030"/>
                </a:solidFill>
                <a:effectLst/>
                <a:latin typeface="Roboto Condensed"/>
              </a:rPr>
              <a:t>Step-02:</a:t>
            </a:r>
            <a:endParaRPr lang="en-US" sz="2000" b="1" i="0" dirty="0" smtClean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US" sz="2000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US" sz="2000" b="0" i="0" dirty="0" smtClean="0">
                <a:solidFill>
                  <a:srgbClr val="303030"/>
                </a:solidFill>
                <a:effectLst/>
                <a:latin typeface="Arimo"/>
              </a:rPr>
              <a:t>Draw a state transition table-</a:t>
            </a:r>
            <a:endParaRPr lang="en-US" sz="20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4787235"/>
              </p:ext>
            </p:extLst>
          </p:nvPr>
        </p:nvGraphicFramePr>
        <p:xfrm>
          <a:off x="3210265" y="2981190"/>
          <a:ext cx="4025797" cy="2316480"/>
        </p:xfrm>
        <a:graphic>
          <a:graphicData uri="http://schemas.openxmlformats.org/drawingml/2006/table">
            <a:tbl>
              <a:tblPr/>
              <a:tblGrid>
                <a:gridCol w="1341837">
                  <a:extLst>
                    <a:ext uri="{9D8B030D-6E8A-4147-A177-3AD203B41FA5}">
                      <a16:colId xmlns:a16="http://schemas.microsoft.com/office/drawing/2014/main" xmlns="" val="4120377935"/>
                    </a:ext>
                  </a:extLst>
                </a:gridCol>
                <a:gridCol w="1341980">
                  <a:extLst>
                    <a:ext uri="{9D8B030D-6E8A-4147-A177-3AD203B41FA5}">
                      <a16:colId xmlns:a16="http://schemas.microsoft.com/office/drawing/2014/main" xmlns="" val="2528952607"/>
                    </a:ext>
                  </a:extLst>
                </a:gridCol>
                <a:gridCol w="1341980">
                  <a:extLst>
                    <a:ext uri="{9D8B030D-6E8A-4147-A177-3AD203B41FA5}">
                      <a16:colId xmlns:a16="http://schemas.microsoft.com/office/drawing/2014/main" xmlns="" val="43231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2800" b="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 smtClean="0">
                          <a:effectLst/>
                        </a:rPr>
                        <a:t>a</a:t>
                      </a:r>
                      <a:endParaRPr lang="en-IN" sz="40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>
                          <a:effectLst/>
                        </a:rPr>
                        <a:t>b</a:t>
                      </a:r>
                      <a:endParaRPr lang="en-IN" sz="40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4773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>
                          <a:effectLst/>
                        </a:rPr>
                        <a:t>→q0</a:t>
                      </a:r>
                      <a:endParaRPr lang="en-IN" sz="40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>
                          <a:effectLst/>
                        </a:rPr>
                        <a:t>*q1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>
                          <a:effectLst/>
                        </a:rPr>
                        <a:t>q0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0061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>
                          <a:effectLst/>
                        </a:rPr>
                        <a:t>*q1</a:t>
                      </a:r>
                      <a:endParaRPr lang="en-IN" sz="40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effectLst/>
                        </a:rPr>
                        <a:t>*q2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>
                          <a:effectLst/>
                        </a:rPr>
                        <a:t>*q1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155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>
                          <a:effectLst/>
                        </a:rPr>
                        <a:t>*q2</a:t>
                      </a:r>
                      <a:endParaRPr lang="en-IN" sz="40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effectLst/>
                        </a:rPr>
                        <a:t>*q1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>
                          <a:effectLst/>
                        </a:rPr>
                        <a:t>*q2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45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14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4" y="445947"/>
            <a:ext cx="114438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0" dirty="0" smtClean="0">
                <a:solidFill>
                  <a:srgbClr val="303030"/>
                </a:solidFill>
                <a:effectLst/>
                <a:latin typeface="Arimo"/>
              </a:rPr>
              <a:t>Step 3: 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P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= {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}</a:t>
            </a:r>
          </a:p>
          <a:p>
            <a:pPr fontAlgn="base"/>
            <a:r>
              <a:rPr lang="en-US" sz="2400" b="1" i="0" dirty="0" smtClean="0">
                <a:solidFill>
                  <a:srgbClr val="303030"/>
                </a:solidFill>
                <a:effectLst/>
                <a:latin typeface="Arimo"/>
              </a:rPr>
              <a:t>Step 4: 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P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= {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}</a:t>
            </a:r>
          </a:p>
          <a:p>
            <a:pPr fontAlgn="base"/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Since P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= P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, so we stop.</a:t>
            </a:r>
          </a:p>
          <a:p>
            <a:pPr fontAlgn="base"/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From P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, we infer that states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and q</a:t>
            </a:r>
            <a:r>
              <a:rPr lang="en-US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sz="2400" b="0" i="0" dirty="0" smtClean="0">
                <a:solidFill>
                  <a:srgbClr val="303030"/>
                </a:solidFill>
                <a:effectLst/>
                <a:latin typeface="Arimo"/>
              </a:rPr>
              <a:t> are equivalent and can be merged together.</a:t>
            </a:r>
            <a:endParaRPr lang="en-US" sz="24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66" y="3109912"/>
            <a:ext cx="4851689" cy="35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9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1" y="398318"/>
            <a:ext cx="3657600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654" y="450272"/>
            <a:ext cx="224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2: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29491" y="407597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u="sng" dirty="0" smtClean="0">
                <a:solidFill>
                  <a:srgbClr val="303030"/>
                </a:solidFill>
                <a:effectLst/>
                <a:latin typeface="Roboto Condensed"/>
              </a:rPr>
              <a:t>Step-01:</a:t>
            </a:r>
            <a:endParaRPr lang="en-US" b="1" i="0" dirty="0" smtClean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US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US" b="0" i="0" dirty="0" smtClean="0">
                <a:solidFill>
                  <a:srgbClr val="303030"/>
                </a:solidFill>
                <a:effectLst/>
                <a:latin typeface="Arimo"/>
              </a:rPr>
              <a:t>The given DFA contains no dead states and inaccessible states.</a:t>
            </a:r>
          </a:p>
          <a:p>
            <a:pPr fontAlgn="base"/>
            <a:r>
              <a:rPr lang="en-US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US" b="1" i="0" u="sng" dirty="0" smtClean="0">
                <a:solidFill>
                  <a:srgbClr val="303030"/>
                </a:solidFill>
                <a:effectLst/>
                <a:latin typeface="Roboto Condensed"/>
              </a:rPr>
              <a:t>Step-02:</a:t>
            </a:r>
            <a:endParaRPr lang="en-US" b="1" i="0" dirty="0" smtClean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US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US" b="0" i="0" dirty="0" smtClean="0">
                <a:solidFill>
                  <a:srgbClr val="303030"/>
                </a:solidFill>
                <a:effectLst/>
                <a:latin typeface="Arimo"/>
              </a:rPr>
              <a:t>Draw a state transition table-</a:t>
            </a:r>
          </a:p>
          <a:p>
            <a:pPr fontAlgn="base"/>
            <a:r>
              <a:rPr lang="en-US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126232"/>
              </p:ext>
            </p:extLst>
          </p:nvPr>
        </p:nvGraphicFramePr>
        <p:xfrm>
          <a:off x="6757029" y="3340433"/>
          <a:ext cx="4025797" cy="3230880"/>
        </p:xfrm>
        <a:graphic>
          <a:graphicData uri="http://schemas.openxmlformats.org/drawingml/2006/table">
            <a:tbl>
              <a:tblPr/>
              <a:tblGrid>
                <a:gridCol w="1341837">
                  <a:extLst>
                    <a:ext uri="{9D8B030D-6E8A-4147-A177-3AD203B41FA5}">
                      <a16:colId xmlns:a16="http://schemas.microsoft.com/office/drawing/2014/main" xmlns="" val="4031915378"/>
                    </a:ext>
                  </a:extLst>
                </a:gridCol>
                <a:gridCol w="1341980">
                  <a:extLst>
                    <a:ext uri="{9D8B030D-6E8A-4147-A177-3AD203B41FA5}">
                      <a16:colId xmlns:a16="http://schemas.microsoft.com/office/drawing/2014/main" xmlns="" val="2276952455"/>
                    </a:ext>
                  </a:extLst>
                </a:gridCol>
                <a:gridCol w="1341980">
                  <a:extLst>
                    <a:ext uri="{9D8B030D-6E8A-4147-A177-3AD203B41FA5}">
                      <a16:colId xmlns:a16="http://schemas.microsoft.com/office/drawing/2014/main" xmlns="" val="392947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 smtClean="0">
                          <a:effectLst/>
                        </a:rPr>
                        <a:t>a</a:t>
                      </a:r>
                      <a:endParaRPr lang="en-IN" sz="44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effectLst/>
                        </a:rPr>
                        <a:t>b</a:t>
                      </a:r>
                      <a:endParaRPr lang="en-IN" sz="44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9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→q0</a:t>
                      </a:r>
                      <a:endParaRPr lang="en-IN" sz="36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q2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316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q1</a:t>
                      </a:r>
                      <a:endParaRPr lang="en-IN" sz="36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q3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1632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q2</a:t>
                      </a:r>
                      <a:endParaRPr lang="en-IN" sz="36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q2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47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q3</a:t>
                      </a:r>
                      <a:endParaRPr lang="en-IN" sz="36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*q4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474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*q4</a:t>
                      </a:r>
                      <a:endParaRPr lang="en-IN" sz="3600" b="0" dirty="0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q1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q2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07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59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automata are used to recognize patterns.</a:t>
            </a:r>
          </a:p>
          <a:p>
            <a:r>
              <a:rPr lang="en-US" dirty="0"/>
              <a:t>It takes the string of symbol as input and changes its state accordingly. When the desired symbol is found, then the transition occurs.</a:t>
            </a:r>
          </a:p>
          <a:p>
            <a:r>
              <a:rPr lang="en-US" dirty="0"/>
              <a:t>At the time of transition, the automata can either move to the next state or stay in the same state.</a:t>
            </a:r>
          </a:p>
          <a:p>
            <a:r>
              <a:rPr lang="en-US" dirty="0"/>
              <a:t>Finite automata have two states, </a:t>
            </a:r>
            <a:r>
              <a:rPr lang="en-US" b="1" dirty="0"/>
              <a:t>Accept state</a:t>
            </a:r>
            <a:r>
              <a:rPr lang="en-US" dirty="0"/>
              <a:t> or </a:t>
            </a:r>
            <a:r>
              <a:rPr lang="en-US" b="1" dirty="0"/>
              <a:t>Reject state</a:t>
            </a:r>
            <a:r>
              <a:rPr lang="en-US" dirty="0"/>
              <a:t>. When the input string is processed successfully, and the automata reached its final state, then it will accept.</a:t>
            </a:r>
          </a:p>
        </p:txBody>
      </p:sp>
    </p:spTree>
    <p:extLst>
      <p:ext uri="{BB962C8B-B14F-4D97-AF65-F5344CB8AC3E}">
        <p14:creationId xmlns="" xmlns:p14="http://schemas.microsoft.com/office/powerpoint/2010/main" val="2277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345" y="806395"/>
            <a:ext cx="64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i="0" u="sng" dirty="0" smtClean="0">
                <a:solidFill>
                  <a:srgbClr val="303030"/>
                </a:solidFill>
                <a:effectLst/>
                <a:latin typeface="Roboto Condensed"/>
              </a:rPr>
              <a:t>Step-03:</a:t>
            </a:r>
            <a:endParaRPr lang="en-IN" sz="2400" b="1" i="0" dirty="0" smtClean="0">
              <a:solidFill>
                <a:srgbClr val="303030"/>
              </a:solidFill>
              <a:effectLst/>
              <a:latin typeface="Roboto Condensed"/>
            </a:endParaRP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Now using Equivalence Theorem, we have-</a:t>
            </a: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P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=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</a:t>
            </a: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P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=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</a:t>
            </a: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P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=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</a:t>
            </a: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P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=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,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 {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}</a:t>
            </a: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Since P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= P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, so we stop.</a:t>
            </a:r>
          </a:p>
          <a:p>
            <a:pPr fontAlgn="base"/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From P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3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, we infer that states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0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and q</a:t>
            </a:r>
            <a:r>
              <a:rPr lang="en-IN" sz="2400" b="0" i="0" baseline="-25000" dirty="0" smtClean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IN" sz="2400" b="0" i="0" dirty="0" smtClean="0">
                <a:solidFill>
                  <a:srgbClr val="303030"/>
                </a:solidFill>
                <a:effectLst/>
                <a:latin typeface="Arimo"/>
              </a:rPr>
              <a:t> are equivalent and can be merged together.</a:t>
            </a:r>
            <a:endParaRPr lang="en-IN" sz="2400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82" y="229898"/>
            <a:ext cx="38957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9" y="222069"/>
            <a:ext cx="10515600" cy="53801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finite automaton is a collection of 5-tuple (Q, ∑, δ, q0, F), where:</a:t>
            </a:r>
          </a:p>
          <a:p>
            <a:endParaRPr lang="en-US" dirty="0" smtClean="0"/>
          </a:p>
          <a:p>
            <a:r>
              <a:rPr lang="en-US" dirty="0" smtClean="0"/>
              <a:t>Q</a:t>
            </a:r>
            <a:r>
              <a:rPr lang="en-US" dirty="0"/>
              <a:t>: finite set of states  </a:t>
            </a:r>
          </a:p>
          <a:p>
            <a:r>
              <a:rPr lang="en-US" dirty="0"/>
              <a:t>∑: finite set of the input symbol  </a:t>
            </a:r>
          </a:p>
          <a:p>
            <a:r>
              <a:rPr lang="en-US" dirty="0"/>
              <a:t>q0: initial state   </a:t>
            </a:r>
          </a:p>
          <a:p>
            <a:r>
              <a:rPr lang="en-US" dirty="0"/>
              <a:t>F: </a:t>
            </a:r>
            <a:r>
              <a:rPr lang="en-US" b="1" dirty="0"/>
              <a:t>final</a:t>
            </a:r>
            <a:r>
              <a:rPr lang="en-US" dirty="0"/>
              <a:t> state  </a:t>
            </a:r>
          </a:p>
          <a:p>
            <a:r>
              <a:rPr lang="en-US" dirty="0"/>
              <a:t>δ: Transition function  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30" y="1240971"/>
            <a:ext cx="6688183" cy="52251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87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7" y="129994"/>
            <a:ext cx="10515600" cy="1325563"/>
          </a:xfrm>
        </p:spPr>
        <p:txBody>
          <a:bodyPr/>
          <a:lstStyle/>
          <a:p>
            <a:r>
              <a:rPr lang="en-IN" dirty="0"/>
              <a:t>Finite Automata Model: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027906"/>
            <a:ext cx="10515600" cy="4351338"/>
          </a:xfrm>
        </p:spPr>
        <p:txBody>
          <a:bodyPr/>
          <a:lstStyle/>
          <a:p>
            <a:r>
              <a:rPr lang="en-US" dirty="0"/>
              <a:t>Finite automata can be represented by input tape and finite control.</a:t>
            </a:r>
          </a:p>
          <a:p>
            <a:r>
              <a:rPr lang="en-US" b="1" dirty="0"/>
              <a:t>Input tape:</a:t>
            </a:r>
            <a:r>
              <a:rPr lang="en-US" dirty="0"/>
              <a:t> It is a linear tape having some number of cells. Each input symbol is placed in each cell.</a:t>
            </a:r>
          </a:p>
          <a:p>
            <a:r>
              <a:rPr lang="en-US" b="1" dirty="0"/>
              <a:t>Finite control:</a:t>
            </a:r>
            <a:r>
              <a:rPr lang="en-US" dirty="0"/>
              <a:t> The finite control decides the next state on receiving particular input from input tape. The tape reader reads the cells one by one from left to right, and at a time only one input symbol is read.</a:t>
            </a:r>
          </a:p>
        </p:txBody>
      </p:sp>
      <p:pic>
        <p:nvPicPr>
          <p:cNvPr id="2050" name="Picture 2" descr="Finite Autom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1" y="3687786"/>
            <a:ext cx="5199016" cy="3078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167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904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There are two types of finite automata:</a:t>
            </a:r>
          </a:p>
          <a:p>
            <a:r>
              <a:rPr lang="en-IN" dirty="0"/>
              <a:t>DFA(deterministic finite automata)</a:t>
            </a:r>
          </a:p>
          <a:p>
            <a:r>
              <a:rPr lang="en-IN" dirty="0"/>
              <a:t>NFA(non-deterministic finite automata)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1. DFA</a:t>
            </a:r>
            <a:endParaRPr lang="en-US" dirty="0"/>
          </a:p>
          <a:p>
            <a:r>
              <a:rPr lang="en-US" dirty="0"/>
              <a:t>DFA refers to deterministic finite automata. Deterministic refers to the uniqueness of the computation. In the DFA, the machine goes to one state only for a particular input character. DFA does not accept the null move.</a:t>
            </a:r>
          </a:p>
          <a:p>
            <a:pPr marL="0" indent="0">
              <a:buNone/>
            </a:pPr>
            <a:r>
              <a:rPr lang="en-US" b="1" dirty="0"/>
              <a:t>2. NFA</a:t>
            </a:r>
            <a:endParaRPr lang="en-US" dirty="0"/>
          </a:p>
          <a:p>
            <a:r>
              <a:rPr lang="en-US" dirty="0"/>
              <a:t>NFA stands for non-deterministic finite automata. It is used to transmit any number of states for a particular input. It can accept the null move.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517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69" y="509451"/>
            <a:ext cx="10515600" cy="4661672"/>
          </a:xfrm>
        </p:spPr>
        <p:txBody>
          <a:bodyPr/>
          <a:lstStyle/>
          <a:p>
            <a:r>
              <a:rPr lang="en-US" dirty="0"/>
              <a:t>Every DFA is NFA, but NFA is not DFA.</a:t>
            </a:r>
          </a:p>
          <a:p>
            <a:r>
              <a:rPr lang="en-US" dirty="0"/>
              <a:t>There can be multiple final states in both NFA and DFA.</a:t>
            </a:r>
          </a:p>
          <a:p>
            <a:r>
              <a:rPr lang="en-US" dirty="0"/>
              <a:t>DFA is used in Lexical Analysis in Compiler.</a:t>
            </a:r>
          </a:p>
          <a:p>
            <a:r>
              <a:rPr lang="en-US" dirty="0"/>
              <a:t>NFA is more of a theoretical concept.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94" y="2939143"/>
            <a:ext cx="6113417" cy="31089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4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 (DFA)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finite automata are called deterministic finite automata if the machine is read an input string one symbol at a time</a:t>
            </a:r>
            <a:r>
              <a:rPr lang="en-US" dirty="0" smtClean="0"/>
              <a:t>.</a:t>
            </a:r>
          </a:p>
          <a:p>
            <a:r>
              <a:rPr lang="en-US" dirty="0"/>
              <a:t>In DFA, there is only one path for specific input from the current state to the next state.</a:t>
            </a:r>
          </a:p>
          <a:p>
            <a:r>
              <a:rPr lang="en-US" dirty="0"/>
              <a:t>DFA does not accept the null move, i.e., the DFA cannot change state without any input character.</a:t>
            </a:r>
          </a:p>
          <a:p>
            <a:r>
              <a:rPr lang="en-US" dirty="0"/>
              <a:t>DFA can contain multiple final states. It is used in Lexical Analysis in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62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DFA is a collection of 5-tuples same as we described in the definition of FA.</a:t>
            </a:r>
          </a:p>
          <a:p>
            <a:r>
              <a:rPr lang="en-US" dirty="0"/>
              <a:t>Q: finite set of states  </a:t>
            </a:r>
          </a:p>
          <a:p>
            <a:r>
              <a:rPr lang="en-US" dirty="0"/>
              <a:t>∑: finite set of the input symbol  </a:t>
            </a:r>
          </a:p>
          <a:p>
            <a:r>
              <a:rPr lang="en-US" dirty="0"/>
              <a:t>q0: initial state   </a:t>
            </a:r>
          </a:p>
          <a:p>
            <a:r>
              <a:rPr lang="en-US" dirty="0"/>
              <a:t>F: </a:t>
            </a:r>
            <a:r>
              <a:rPr lang="en-US" b="1" dirty="0"/>
              <a:t>final</a:t>
            </a:r>
            <a:r>
              <a:rPr lang="en-US" dirty="0"/>
              <a:t> state  </a:t>
            </a:r>
          </a:p>
          <a:p>
            <a:r>
              <a:rPr lang="en-US" dirty="0"/>
              <a:t>δ: Transition function  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Transition </a:t>
            </a:r>
            <a:r>
              <a:rPr lang="en-US" dirty="0"/>
              <a:t>function can be defined as:</a:t>
            </a:r>
          </a:p>
          <a:p>
            <a:r>
              <a:rPr lang="en-US" dirty="0"/>
              <a:t>δ: Q x ∑→Q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053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977</Words>
  <Application>Microsoft Office PowerPoint</Application>
  <PresentationFormat>Custom</PresentationFormat>
  <Paragraphs>263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Compiler Design Unit I – Part 1</vt:lpstr>
      <vt:lpstr>Reference Book:</vt:lpstr>
      <vt:lpstr>Finite Automata</vt:lpstr>
      <vt:lpstr>Slide 4</vt:lpstr>
      <vt:lpstr>Finite Automata Model: </vt:lpstr>
      <vt:lpstr>Slide 6</vt:lpstr>
      <vt:lpstr>Slide 7</vt:lpstr>
      <vt:lpstr>Deterministic Finite Automata (DFA)</vt:lpstr>
      <vt:lpstr>Slide 9</vt:lpstr>
      <vt:lpstr>Slide 10</vt:lpstr>
      <vt:lpstr>Slide 11</vt:lpstr>
      <vt:lpstr>Slide 12</vt:lpstr>
      <vt:lpstr>Non-Deterministic finite automata(NFA)</vt:lpstr>
      <vt:lpstr>Slide 14</vt:lpstr>
      <vt:lpstr>Slide 15</vt:lpstr>
      <vt:lpstr>Slide 16</vt:lpstr>
      <vt:lpstr>Slide 17</vt:lpstr>
      <vt:lpstr>Slide 18</vt:lpstr>
      <vt:lpstr>Slide 19</vt:lpstr>
      <vt:lpstr>Conversion of NFA to DFA: </vt:lpstr>
      <vt:lpstr>Slide 21</vt:lpstr>
      <vt:lpstr>Slide 22</vt:lpstr>
      <vt:lpstr>Slide 23</vt:lpstr>
      <vt:lpstr>Minimization of DFA 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2023-07-19T13:16:05Z</dcterms:created>
  <dcterms:modified xsi:type="dcterms:W3CDTF">2024-01-17T16:58:00Z</dcterms:modified>
</cp:coreProperties>
</file>