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68" r:id="rId5"/>
    <p:sldId id="270" r:id="rId6"/>
    <p:sldId id="271" r:id="rId7"/>
    <p:sldId id="269" r:id="rId8"/>
    <p:sldId id="272" r:id="rId9"/>
    <p:sldId id="273" r:id="rId10"/>
    <p:sldId id="274" r:id="rId11"/>
    <p:sldId id="276" r:id="rId12"/>
    <p:sldId id="277" r:id="rId13"/>
    <p:sldId id="278" r:id="rId14"/>
    <p:sldId id="279" r:id="rId15"/>
    <p:sldId id="280" r:id="rId16"/>
    <p:sldId id="281" r:id="rId17"/>
    <p:sldId id="282" r:id="rId18"/>
    <p:sldId id="283" r:id="rId19"/>
    <p:sldId id="284" r:id="rId20"/>
    <p:sldId id="285" r:id="rId21"/>
    <p:sldId id="286" r:id="rId22"/>
    <p:sldId id="298" r:id="rId23"/>
    <p:sldId id="287" r:id="rId24"/>
    <p:sldId id="288" r:id="rId25"/>
    <p:sldId id="299" r:id="rId26"/>
    <p:sldId id="300" r:id="rId27"/>
    <p:sldId id="301" r:id="rId28"/>
    <p:sldId id="289" r:id="rId29"/>
    <p:sldId id="290" r:id="rId30"/>
    <p:sldId id="293" r:id="rId31"/>
    <p:sldId id="294" r:id="rId32"/>
    <p:sldId id="29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44" autoAdjust="0"/>
    <p:restoredTop sz="94660"/>
  </p:normalViewPr>
  <p:slideViewPr>
    <p:cSldViewPr snapToGrid="0">
      <p:cViewPr varScale="1">
        <p:scale>
          <a:sx n="68" d="100"/>
          <a:sy n="68" d="100"/>
        </p:scale>
        <p:origin x="-756"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2002827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3103649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117923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2963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1398482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2679647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360961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98732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314805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417775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7A7171-75AD-41A4-BE5B-FC72181932D0}" type="datetimeFigureOut">
              <a:rPr lang="en-IN" smtClean="0"/>
              <a:pPr/>
              <a:t>10-02-2024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165071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A7171-75AD-41A4-BE5B-FC72181932D0}" type="datetimeFigureOut">
              <a:rPr lang="en-IN" smtClean="0"/>
              <a:pPr/>
              <a:t>10-02-2024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446B5-6F69-4F9D-96AD-D51B434CAB2A}" type="slidenum">
              <a:rPr lang="en-IN" smtClean="0"/>
              <a:pPr/>
              <a:t>‹#›</a:t>
            </a:fld>
            <a:endParaRPr lang="en-IN"/>
          </a:p>
        </p:txBody>
      </p:sp>
    </p:spTree>
    <p:extLst>
      <p:ext uri="{BB962C8B-B14F-4D97-AF65-F5344CB8AC3E}">
        <p14:creationId xmlns="" xmlns:p14="http://schemas.microsoft.com/office/powerpoint/2010/main" val="3970699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437" y="900690"/>
            <a:ext cx="9144000" cy="1856364"/>
          </a:xfrm>
        </p:spPr>
        <p:txBody>
          <a:bodyPr/>
          <a:lstStyle/>
          <a:p>
            <a:r>
              <a:rPr lang="en-US" dirty="0" smtClean="0"/>
              <a:t>Unit I – Part II</a:t>
            </a:r>
            <a:endParaRPr lang="en-IN" dirty="0"/>
          </a:p>
        </p:txBody>
      </p:sp>
      <p:sp>
        <p:nvSpPr>
          <p:cNvPr id="3" name="Subtitle 2"/>
          <p:cNvSpPr>
            <a:spLocks noGrp="1"/>
          </p:cNvSpPr>
          <p:nvPr>
            <p:ph type="subTitle" idx="1"/>
          </p:nvPr>
        </p:nvSpPr>
        <p:spPr>
          <a:xfrm>
            <a:off x="2313709" y="3602037"/>
            <a:ext cx="9102435" cy="2507818"/>
          </a:xfrm>
        </p:spPr>
        <p:txBody>
          <a:bodyPr>
            <a:normAutofit/>
          </a:bodyPr>
          <a:lstStyle/>
          <a:p>
            <a:pPr marL="457200" indent="-457200" algn="l">
              <a:buFont typeface="Arial" panose="020B0604020202020204" pitchFamily="34" charset="0"/>
              <a:buAutoNum type="arabicPeriod"/>
            </a:pPr>
            <a:r>
              <a:rPr lang="en-IN" sz="3000" i="1" dirty="0" smtClean="0"/>
              <a:t>Regular </a:t>
            </a:r>
            <a:r>
              <a:rPr lang="en-IN" sz="3000" i="1" dirty="0"/>
              <a:t>Expressions </a:t>
            </a:r>
            <a:r>
              <a:rPr lang="en-IN" sz="3000" dirty="0"/>
              <a:t>	</a:t>
            </a:r>
          </a:p>
          <a:p>
            <a:pPr marL="457200" indent="-457200" algn="l">
              <a:buFont typeface="Arial" panose="020B0604020202020204" pitchFamily="34" charset="0"/>
              <a:buAutoNum type="arabicPeriod"/>
            </a:pPr>
            <a:r>
              <a:rPr lang="en-US" sz="3300" i="1" dirty="0"/>
              <a:t>Conversion</a:t>
            </a:r>
            <a:r>
              <a:rPr lang="en-US" sz="3000" i="1" dirty="0"/>
              <a:t> of regular expression to NFA – Thompson’s </a:t>
            </a:r>
            <a:endParaRPr lang="en-US" sz="3000" dirty="0"/>
          </a:p>
          <a:p>
            <a:pPr marL="457200" indent="-457200" algn="l">
              <a:buFont typeface="Arial" panose="020B0604020202020204" pitchFamily="34" charset="0"/>
              <a:buAutoNum type="arabicPeriod"/>
            </a:pPr>
            <a:r>
              <a:rPr lang="en-US" sz="3000" i="1" dirty="0"/>
              <a:t>Converting Regular expression directly to DFA </a:t>
            </a:r>
            <a:r>
              <a:rPr lang="en-US" dirty="0"/>
              <a:t>	</a:t>
            </a:r>
            <a:r>
              <a:rPr lang="en-IN" dirty="0"/>
              <a:t>	</a:t>
            </a:r>
          </a:p>
          <a:p>
            <a:pPr algn="l"/>
            <a:endParaRPr lang="en-IN" dirty="0"/>
          </a:p>
        </p:txBody>
      </p:sp>
    </p:spTree>
    <p:extLst>
      <p:ext uri="{BB962C8B-B14F-4D97-AF65-F5344CB8AC3E}">
        <p14:creationId xmlns="" xmlns:p14="http://schemas.microsoft.com/office/powerpoint/2010/main" val="195553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709" y="309707"/>
            <a:ext cx="10515600" cy="909493"/>
          </a:xfrm>
        </p:spPr>
        <p:txBody>
          <a:bodyPr/>
          <a:lstStyle/>
          <a:p>
            <a:r>
              <a:rPr lang="en-US" i="1" dirty="0" smtClean="0"/>
              <a:t>Conversion of regular expression to NFA</a:t>
            </a:r>
            <a:endParaRPr lang="en-IN" dirty="0"/>
          </a:p>
        </p:txBody>
      </p:sp>
      <p:pic>
        <p:nvPicPr>
          <p:cNvPr id="5" name="Picture 4"/>
          <p:cNvPicPr>
            <a:picLocks noChangeAspect="1"/>
          </p:cNvPicPr>
          <p:nvPr/>
        </p:nvPicPr>
        <p:blipFill>
          <a:blip r:embed="rId2"/>
          <a:stretch>
            <a:fillRect/>
          </a:stretch>
        </p:blipFill>
        <p:spPr>
          <a:xfrm>
            <a:off x="975447" y="1611455"/>
            <a:ext cx="5439208" cy="1381125"/>
          </a:xfrm>
          <a:prstGeom prst="rect">
            <a:avLst/>
          </a:prstGeom>
        </p:spPr>
      </p:pic>
      <p:pic>
        <p:nvPicPr>
          <p:cNvPr id="7" name="Picture 6"/>
          <p:cNvPicPr>
            <a:picLocks noChangeAspect="1"/>
          </p:cNvPicPr>
          <p:nvPr/>
        </p:nvPicPr>
        <p:blipFill>
          <a:blip r:embed="rId3"/>
          <a:stretch>
            <a:fillRect/>
          </a:stretch>
        </p:blipFill>
        <p:spPr>
          <a:xfrm>
            <a:off x="6276109" y="3384836"/>
            <a:ext cx="4762934" cy="1381125"/>
          </a:xfrm>
          <a:prstGeom prst="rect">
            <a:avLst/>
          </a:prstGeom>
        </p:spPr>
      </p:pic>
      <p:pic>
        <p:nvPicPr>
          <p:cNvPr id="8" name="Picture 7"/>
          <p:cNvPicPr>
            <a:picLocks noChangeAspect="1"/>
          </p:cNvPicPr>
          <p:nvPr/>
        </p:nvPicPr>
        <p:blipFill>
          <a:blip r:embed="rId4"/>
          <a:stretch>
            <a:fillRect/>
          </a:stretch>
        </p:blipFill>
        <p:spPr>
          <a:xfrm>
            <a:off x="975447" y="3384836"/>
            <a:ext cx="4691062" cy="1381125"/>
          </a:xfrm>
          <a:prstGeom prst="rect">
            <a:avLst/>
          </a:prstGeom>
        </p:spPr>
      </p:pic>
      <p:sp>
        <p:nvSpPr>
          <p:cNvPr id="9" name="TextBox 8"/>
          <p:cNvSpPr txBox="1"/>
          <p:nvPr/>
        </p:nvSpPr>
        <p:spPr>
          <a:xfrm>
            <a:off x="273627" y="1948074"/>
            <a:ext cx="27016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alibri" panose="020F0502020204030204"/>
                <a:ea typeface="+mn-ea"/>
                <a:cs typeface="+mn-cs"/>
              </a:rPr>
              <a:t>1</a:t>
            </a:r>
            <a:endPar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TextBox 9"/>
          <p:cNvSpPr txBox="1"/>
          <p:nvPr/>
        </p:nvSpPr>
        <p:spPr>
          <a:xfrm>
            <a:off x="230765" y="3721455"/>
            <a:ext cx="27016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alibri" panose="020F0502020204030204"/>
                <a:ea typeface="+mn-ea"/>
                <a:cs typeface="+mn-cs"/>
              </a:rPr>
              <a:t>2</a:t>
            </a:r>
            <a:endPar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p:cNvSpPr txBox="1"/>
          <p:nvPr/>
        </p:nvSpPr>
        <p:spPr>
          <a:xfrm>
            <a:off x="273627" y="5494836"/>
            <a:ext cx="27016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alibri" panose="020F0502020204030204"/>
                <a:ea typeface="+mn-ea"/>
                <a:cs typeface="+mn-cs"/>
              </a:rPr>
              <a:t>3</a:t>
            </a:r>
            <a:endParaRPr kumimoji="0" lang="en-IN"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p:cNvPicPr>
            <a:picLocks noChangeAspect="1"/>
          </p:cNvPicPr>
          <p:nvPr/>
        </p:nvPicPr>
        <p:blipFill>
          <a:blip r:embed="rId5"/>
          <a:stretch>
            <a:fillRect/>
          </a:stretch>
        </p:blipFill>
        <p:spPr>
          <a:xfrm>
            <a:off x="975447" y="5158217"/>
            <a:ext cx="4691062" cy="1561238"/>
          </a:xfrm>
          <a:prstGeom prst="rect">
            <a:avLst/>
          </a:prstGeom>
        </p:spPr>
      </p:pic>
      <p:pic>
        <p:nvPicPr>
          <p:cNvPr id="13" name="Picture 12"/>
          <p:cNvPicPr>
            <a:picLocks noChangeAspect="1"/>
          </p:cNvPicPr>
          <p:nvPr/>
        </p:nvPicPr>
        <p:blipFill>
          <a:blip r:embed="rId6"/>
          <a:stretch>
            <a:fillRect/>
          </a:stretch>
        </p:blipFill>
        <p:spPr>
          <a:xfrm>
            <a:off x="6276109" y="4966855"/>
            <a:ext cx="4648200" cy="1752600"/>
          </a:xfrm>
          <a:prstGeom prst="rect">
            <a:avLst/>
          </a:prstGeom>
        </p:spPr>
      </p:pic>
    </p:spTree>
    <p:extLst>
      <p:ext uri="{BB962C8B-B14F-4D97-AF65-F5344CB8AC3E}">
        <p14:creationId xmlns="" xmlns:p14="http://schemas.microsoft.com/office/powerpoint/2010/main" val="2524079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t>3. Conversion of regular expression to NFA</a:t>
            </a:r>
            <a:endParaRPr lang="en-IN" sz="4800" dirty="0"/>
          </a:p>
        </p:txBody>
      </p:sp>
    </p:spTree>
    <p:extLst>
      <p:ext uri="{BB962C8B-B14F-4D97-AF65-F5344CB8AC3E}">
        <p14:creationId xmlns="" xmlns:p14="http://schemas.microsoft.com/office/powerpoint/2010/main" val="18296212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110" y="1039091"/>
            <a:ext cx="11804072" cy="5013182"/>
          </a:xfrm>
        </p:spPr>
        <p:txBody>
          <a:bodyPr/>
          <a:lstStyle/>
          <a:p>
            <a:pPr marL="0" indent="0">
              <a:buNone/>
            </a:pPr>
            <a:r>
              <a:rPr lang="en-US" dirty="0"/>
              <a:t>Regular expression can be converted into DFA by the following methods:</a:t>
            </a:r>
          </a:p>
          <a:p>
            <a:pPr marL="0" indent="0">
              <a:buNone/>
            </a:pPr>
            <a:r>
              <a:rPr lang="en-US" dirty="0" smtClean="0"/>
              <a:t>(</a:t>
            </a:r>
            <a:r>
              <a:rPr lang="en-US" dirty="0" err="1"/>
              <a:t>i</a:t>
            </a:r>
            <a:r>
              <a:rPr lang="en-US" dirty="0"/>
              <a:t>) Thompson’s subset construction</a:t>
            </a:r>
          </a:p>
          <a:p>
            <a:pPr marL="0" indent="0">
              <a:buNone/>
            </a:pPr>
            <a:r>
              <a:rPr lang="en-US" dirty="0"/>
              <a:t>         • Given regular expression is converted into </a:t>
            </a:r>
            <a:r>
              <a:rPr lang="en-US" dirty="0" smtClean="0"/>
              <a:t>NFA using </a:t>
            </a:r>
            <a:r>
              <a:rPr lang="en-US" dirty="0" err="1" smtClean="0"/>
              <a:t>thompson’s</a:t>
            </a:r>
            <a:r>
              <a:rPr lang="en-US" dirty="0" smtClean="0"/>
              <a:t> 	construct.</a:t>
            </a:r>
            <a:endParaRPr lang="en-US" dirty="0"/>
          </a:p>
          <a:p>
            <a:pPr marL="0" indent="0">
              <a:buNone/>
            </a:pPr>
            <a:r>
              <a:rPr lang="en-US" dirty="0"/>
              <a:t>         • Resultant NFA is converted into DFA</a:t>
            </a:r>
          </a:p>
          <a:p>
            <a:pPr marL="0" indent="0">
              <a:buNone/>
            </a:pPr>
            <a:r>
              <a:rPr lang="en-US" dirty="0"/>
              <a:t>(ii) Direct Method</a:t>
            </a:r>
          </a:p>
          <a:p>
            <a:pPr marL="0" indent="0">
              <a:buNone/>
            </a:pPr>
            <a:r>
              <a:rPr lang="en-US" dirty="0"/>
              <a:t>         • In direct method, given regular expression is converted directly into DFA.</a:t>
            </a:r>
          </a:p>
          <a:p>
            <a:endParaRPr lang="en-IN" dirty="0"/>
          </a:p>
        </p:txBody>
      </p:sp>
    </p:spTree>
    <p:extLst>
      <p:ext uri="{BB962C8B-B14F-4D97-AF65-F5344CB8AC3E}">
        <p14:creationId xmlns="" xmlns:p14="http://schemas.microsoft.com/office/powerpoint/2010/main" val="713140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4" y="351270"/>
            <a:ext cx="11339946" cy="1325563"/>
          </a:xfrm>
        </p:spPr>
        <p:txBody>
          <a:bodyPr/>
          <a:lstStyle/>
          <a:p>
            <a:r>
              <a:rPr lang="en-US" b="1" dirty="0" smtClean="0"/>
              <a:t>Thompson’s Construction </a:t>
            </a:r>
            <a:r>
              <a:rPr lang="en-US" b="1" dirty="0"/>
              <a:t>for Conversion of Regular Expression to NFA</a:t>
            </a:r>
          </a:p>
        </p:txBody>
      </p:sp>
      <p:sp>
        <p:nvSpPr>
          <p:cNvPr id="3" name="Content Placeholder 2"/>
          <p:cNvSpPr>
            <a:spLocks noGrp="1"/>
          </p:cNvSpPr>
          <p:nvPr>
            <p:ph idx="1"/>
          </p:nvPr>
        </p:nvSpPr>
        <p:spPr>
          <a:xfrm>
            <a:off x="491836" y="2180143"/>
            <a:ext cx="11339946" cy="4547466"/>
          </a:xfrm>
        </p:spPr>
        <p:txBody>
          <a:bodyPr/>
          <a:lstStyle/>
          <a:p>
            <a:endParaRPr lang="en-IN" b="1" dirty="0" smtClean="0"/>
          </a:p>
          <a:p>
            <a:r>
              <a:rPr lang="en-IN" b="1" dirty="0" smtClean="0"/>
              <a:t>Union</a:t>
            </a:r>
            <a:r>
              <a:rPr lang="en-IN" dirty="0" smtClean="0"/>
              <a:t>:     </a:t>
            </a:r>
            <a:r>
              <a:rPr lang="en-IN" b="1" dirty="0" smtClean="0"/>
              <a:t>r </a:t>
            </a:r>
            <a:r>
              <a:rPr lang="en-IN" b="1" dirty="0"/>
              <a:t>= a + b</a:t>
            </a:r>
            <a:endParaRPr lang="en-IN" dirty="0" smtClean="0"/>
          </a:p>
          <a:p>
            <a:endParaRPr lang="en-US" dirty="0"/>
          </a:p>
          <a:p>
            <a:endParaRPr lang="en-US" dirty="0" smtClean="0"/>
          </a:p>
          <a:p>
            <a:endParaRPr lang="en-US" dirty="0"/>
          </a:p>
          <a:p>
            <a:r>
              <a:rPr lang="en-IN" b="1" dirty="0" smtClean="0"/>
              <a:t>Concatenation</a:t>
            </a:r>
            <a:r>
              <a:rPr lang="en-IN" dirty="0" smtClean="0"/>
              <a:t>:</a:t>
            </a:r>
            <a:r>
              <a:rPr lang="en-IN" b="1" dirty="0"/>
              <a:t>    r = r</a:t>
            </a:r>
            <a:r>
              <a:rPr lang="en-IN" b="1" baseline="-25000" dirty="0"/>
              <a:t>1</a:t>
            </a:r>
            <a:r>
              <a:rPr lang="en-IN" b="1" dirty="0"/>
              <a:t> r</a:t>
            </a:r>
            <a:r>
              <a:rPr lang="en-IN" b="1" baseline="-25000" dirty="0"/>
              <a:t>2</a:t>
            </a:r>
            <a:endParaRPr lang="en-IN" dirty="0"/>
          </a:p>
          <a:p>
            <a:endParaRPr lang="en-IN" dirty="0"/>
          </a:p>
        </p:txBody>
      </p:sp>
      <p:pic>
        <p:nvPicPr>
          <p:cNvPr id="6" name="Picture 5"/>
          <p:cNvPicPr>
            <a:picLocks noChangeAspect="1"/>
          </p:cNvPicPr>
          <p:nvPr/>
        </p:nvPicPr>
        <p:blipFill>
          <a:blip r:embed="rId2"/>
          <a:stretch>
            <a:fillRect/>
          </a:stretch>
        </p:blipFill>
        <p:spPr>
          <a:xfrm>
            <a:off x="5375563" y="1801091"/>
            <a:ext cx="6179127" cy="2052097"/>
          </a:xfrm>
          <a:prstGeom prst="rect">
            <a:avLst/>
          </a:prstGeom>
        </p:spPr>
      </p:pic>
      <p:pic>
        <p:nvPicPr>
          <p:cNvPr id="7" name="Picture 6"/>
          <p:cNvPicPr>
            <a:picLocks noChangeAspect="1"/>
          </p:cNvPicPr>
          <p:nvPr/>
        </p:nvPicPr>
        <p:blipFill>
          <a:blip r:embed="rId3"/>
          <a:stretch>
            <a:fillRect/>
          </a:stretch>
        </p:blipFill>
        <p:spPr>
          <a:xfrm>
            <a:off x="5375563" y="4356498"/>
            <a:ext cx="6179127" cy="2058157"/>
          </a:xfrm>
          <a:prstGeom prst="rect">
            <a:avLst/>
          </a:prstGeom>
        </p:spPr>
      </p:pic>
    </p:spTree>
    <p:extLst>
      <p:ext uri="{BB962C8B-B14F-4D97-AF65-F5344CB8AC3E}">
        <p14:creationId xmlns="" xmlns:p14="http://schemas.microsoft.com/office/powerpoint/2010/main" val="2259184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471055"/>
            <a:ext cx="11485418" cy="5874327"/>
          </a:xfrm>
        </p:spPr>
        <p:txBody>
          <a:bodyPr/>
          <a:lstStyle/>
          <a:p>
            <a:endParaRPr lang="en-IN" b="1" dirty="0" smtClean="0"/>
          </a:p>
          <a:p>
            <a:r>
              <a:rPr lang="en-IN" b="1" dirty="0" smtClean="0"/>
              <a:t>Closure</a:t>
            </a:r>
            <a:r>
              <a:rPr lang="en-IN" dirty="0" smtClean="0"/>
              <a:t>:     </a:t>
            </a:r>
            <a:r>
              <a:rPr lang="en-IN" b="1" dirty="0" smtClean="0"/>
              <a:t>r </a:t>
            </a:r>
            <a:r>
              <a:rPr lang="en-IN" b="1" dirty="0"/>
              <a:t>= </a:t>
            </a:r>
            <a:r>
              <a:rPr lang="en-IN" b="1" dirty="0" smtClean="0"/>
              <a:t>a</a:t>
            </a:r>
            <a:r>
              <a:rPr lang="en-IN" b="1" baseline="30000" dirty="0" smtClean="0"/>
              <a:t>*</a:t>
            </a:r>
          </a:p>
          <a:p>
            <a:endParaRPr lang="en-US" b="1" baseline="30000" dirty="0"/>
          </a:p>
          <a:p>
            <a:endParaRPr lang="en-US" b="1" baseline="30000" dirty="0" smtClean="0"/>
          </a:p>
          <a:p>
            <a:endParaRPr lang="en-US" b="1" baseline="30000" dirty="0"/>
          </a:p>
          <a:p>
            <a:endParaRPr lang="en-US" b="1" baseline="30000" dirty="0" smtClean="0"/>
          </a:p>
          <a:p>
            <a:r>
              <a:rPr lang="en-US" b="1" dirty="0"/>
              <a:t>Ɛ –</a:t>
            </a:r>
            <a:r>
              <a:rPr lang="en-US" b="1" dirty="0" smtClean="0"/>
              <a:t>closure:   </a:t>
            </a:r>
            <a:r>
              <a:rPr lang="en-US" dirty="0" smtClean="0"/>
              <a:t>Ɛ</a:t>
            </a:r>
            <a:r>
              <a:rPr lang="en-US" i="1" dirty="0"/>
              <a:t> – </a:t>
            </a:r>
            <a:r>
              <a:rPr lang="en-US" dirty="0"/>
              <a:t>Closure is the set of states that are reachable from the state concerned on taking empty string as input. It describes the path that consumes empty string (Ɛ) to reach some states of NFA</a:t>
            </a:r>
            <a:r>
              <a:rPr lang="en-US" dirty="0" smtClean="0"/>
              <a:t>.</a:t>
            </a:r>
          </a:p>
          <a:p>
            <a:r>
              <a:rPr lang="en-IN" dirty="0"/>
              <a:t>Ɛ -closure(q</a:t>
            </a:r>
            <a:r>
              <a:rPr lang="en-IN" baseline="-25000" dirty="0"/>
              <a:t>0</a:t>
            </a:r>
            <a:r>
              <a:rPr lang="en-IN" dirty="0"/>
              <a:t>) = </a:t>
            </a:r>
            <a:r>
              <a:rPr lang="en-IN" i="1" dirty="0"/>
              <a:t>{</a:t>
            </a:r>
            <a:r>
              <a:rPr lang="en-IN" dirty="0"/>
              <a:t> q</a:t>
            </a:r>
            <a:r>
              <a:rPr lang="en-IN" baseline="-25000" dirty="0"/>
              <a:t>0</a:t>
            </a:r>
            <a:r>
              <a:rPr lang="en-IN" i="1" dirty="0"/>
              <a:t>, </a:t>
            </a:r>
            <a:r>
              <a:rPr lang="en-IN" dirty="0"/>
              <a:t>q</a:t>
            </a:r>
            <a:r>
              <a:rPr lang="en-IN" baseline="-25000" dirty="0"/>
              <a:t>1</a:t>
            </a:r>
            <a:r>
              <a:rPr lang="en-IN" dirty="0"/>
              <a:t>, q</a:t>
            </a:r>
            <a:r>
              <a:rPr lang="en-IN" baseline="-25000" dirty="0"/>
              <a:t>2</a:t>
            </a:r>
            <a:r>
              <a:rPr lang="en-IN" dirty="0"/>
              <a:t>}</a:t>
            </a:r>
          </a:p>
          <a:p>
            <a:r>
              <a:rPr lang="en-IN" dirty="0"/>
              <a:t>Ɛ –closure(q</a:t>
            </a:r>
            <a:r>
              <a:rPr lang="en-IN" baseline="-25000" dirty="0"/>
              <a:t>1</a:t>
            </a:r>
            <a:r>
              <a:rPr lang="en-IN" dirty="0"/>
              <a:t> ) = {q</a:t>
            </a:r>
            <a:r>
              <a:rPr lang="en-IN" baseline="-25000" dirty="0"/>
              <a:t>1</a:t>
            </a:r>
            <a:r>
              <a:rPr lang="en-IN" dirty="0"/>
              <a:t>, q</a:t>
            </a:r>
            <a:r>
              <a:rPr lang="en-IN" baseline="-25000" dirty="0"/>
              <a:t>2</a:t>
            </a:r>
            <a:r>
              <a:rPr lang="en-IN" dirty="0"/>
              <a:t>}</a:t>
            </a:r>
          </a:p>
          <a:p>
            <a:r>
              <a:rPr lang="en-IN" dirty="0"/>
              <a:t>Ɛ -closure(q</a:t>
            </a:r>
            <a:r>
              <a:rPr lang="en-IN" baseline="-25000" dirty="0"/>
              <a:t>2</a:t>
            </a:r>
            <a:r>
              <a:rPr lang="en-IN" dirty="0"/>
              <a:t>) = { </a:t>
            </a:r>
            <a:r>
              <a:rPr lang="en-IN" dirty="0" smtClean="0"/>
              <a:t>q</a:t>
            </a:r>
            <a:r>
              <a:rPr lang="en-IN" baseline="-25000" dirty="0"/>
              <a:t>2</a:t>
            </a:r>
            <a:r>
              <a:rPr lang="en-IN" dirty="0" smtClean="0"/>
              <a:t>}</a:t>
            </a:r>
            <a:endParaRPr lang="en-IN" dirty="0"/>
          </a:p>
          <a:p>
            <a:endParaRPr lang="en-US" dirty="0"/>
          </a:p>
          <a:p>
            <a:endParaRPr lang="en-IN" b="1" baseline="30000" dirty="0"/>
          </a:p>
          <a:p>
            <a:endParaRPr lang="en-IN" dirty="0"/>
          </a:p>
        </p:txBody>
      </p:sp>
      <p:pic>
        <p:nvPicPr>
          <p:cNvPr id="5" name="Picture 4"/>
          <p:cNvPicPr>
            <a:picLocks noChangeAspect="1"/>
          </p:cNvPicPr>
          <p:nvPr/>
        </p:nvPicPr>
        <p:blipFill>
          <a:blip r:embed="rId2"/>
          <a:stretch>
            <a:fillRect/>
          </a:stretch>
        </p:blipFill>
        <p:spPr>
          <a:xfrm>
            <a:off x="6328064" y="4751244"/>
            <a:ext cx="4395354" cy="1594138"/>
          </a:xfrm>
          <a:prstGeom prst="rect">
            <a:avLst/>
          </a:prstGeom>
        </p:spPr>
      </p:pic>
      <p:pic>
        <p:nvPicPr>
          <p:cNvPr id="6" name="Picture 5"/>
          <p:cNvPicPr>
            <a:picLocks noChangeAspect="1"/>
          </p:cNvPicPr>
          <p:nvPr/>
        </p:nvPicPr>
        <p:blipFill>
          <a:blip r:embed="rId3"/>
          <a:stretch>
            <a:fillRect/>
          </a:stretch>
        </p:blipFill>
        <p:spPr>
          <a:xfrm>
            <a:off x="4415703" y="263236"/>
            <a:ext cx="6570952" cy="2590799"/>
          </a:xfrm>
          <a:prstGeom prst="rect">
            <a:avLst/>
          </a:prstGeom>
        </p:spPr>
      </p:pic>
    </p:spTree>
    <p:extLst>
      <p:ext uri="{BB962C8B-B14F-4D97-AF65-F5344CB8AC3E}">
        <p14:creationId xmlns="" xmlns:p14="http://schemas.microsoft.com/office/powerpoint/2010/main" val="4000094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2509" y="415636"/>
            <a:ext cx="11623963" cy="6442364"/>
          </a:xfrm>
        </p:spPr>
        <p:txBody>
          <a:bodyPr>
            <a:normAutofit lnSpcReduction="10000"/>
          </a:bodyPr>
          <a:lstStyle/>
          <a:p>
            <a:pPr marL="0" indent="0">
              <a:buNone/>
            </a:pPr>
            <a:r>
              <a:rPr lang="en-US" dirty="0" smtClean="0"/>
              <a:t>Example:</a:t>
            </a:r>
          </a:p>
          <a:p>
            <a:r>
              <a:rPr lang="en-IN" dirty="0"/>
              <a:t>Ɛ -closure </a:t>
            </a:r>
            <a:r>
              <a:rPr lang="en-IN" dirty="0" smtClean="0"/>
              <a:t>(1) </a:t>
            </a:r>
            <a:r>
              <a:rPr lang="en-IN" dirty="0"/>
              <a:t>= </a:t>
            </a:r>
            <a:r>
              <a:rPr lang="en-IN" dirty="0" smtClean="0"/>
              <a:t>{1, </a:t>
            </a:r>
            <a:r>
              <a:rPr lang="en-IN" dirty="0"/>
              <a:t>2, 3, 4, 6}</a:t>
            </a:r>
          </a:p>
          <a:p>
            <a:r>
              <a:rPr lang="en-IN" dirty="0"/>
              <a:t>Ɛ-closure (2) = {2, 3, 6}</a:t>
            </a:r>
          </a:p>
          <a:p>
            <a:r>
              <a:rPr lang="en-IN" dirty="0"/>
              <a:t>Ɛ-closure (3) = {3, 6}</a:t>
            </a:r>
          </a:p>
          <a:p>
            <a:r>
              <a:rPr lang="en-IN" dirty="0"/>
              <a:t>Ɛ-closure (4) = {4}</a:t>
            </a:r>
          </a:p>
          <a:p>
            <a:r>
              <a:rPr lang="en-IN" dirty="0"/>
              <a:t>Ɛ-closure (5) = {5, 7}</a:t>
            </a:r>
          </a:p>
          <a:p>
            <a:r>
              <a:rPr lang="en-IN" dirty="0"/>
              <a:t>Ɛ -closure (6) = {6}</a:t>
            </a:r>
          </a:p>
          <a:p>
            <a:r>
              <a:rPr lang="en-IN" dirty="0"/>
              <a:t>Ɛ-closure (7) = {7</a:t>
            </a:r>
            <a:r>
              <a:rPr lang="en-IN" dirty="0" smtClean="0"/>
              <a:t>}</a:t>
            </a:r>
          </a:p>
          <a:p>
            <a:endParaRPr lang="en-US" dirty="0" smtClean="0"/>
          </a:p>
          <a:p>
            <a:endParaRPr lang="en-US" dirty="0"/>
          </a:p>
          <a:p>
            <a:pPr marL="0" indent="0">
              <a:buNone/>
            </a:pPr>
            <a:r>
              <a:rPr lang="en-US" b="1" dirty="0"/>
              <a:t>Sub-set Construction</a:t>
            </a:r>
          </a:p>
          <a:p>
            <a:pPr marL="0" indent="0">
              <a:buNone/>
            </a:pPr>
            <a:r>
              <a:rPr lang="en-US" dirty="0"/>
              <a:t>• Given regular expression is converted into NFA.</a:t>
            </a:r>
          </a:p>
          <a:p>
            <a:pPr marL="0" indent="0">
              <a:buNone/>
            </a:pPr>
            <a:r>
              <a:rPr lang="en-US" dirty="0"/>
              <a:t>• Then, NFA is converted into DFA.</a:t>
            </a:r>
          </a:p>
          <a:p>
            <a:endParaRPr lang="en-IN" dirty="0"/>
          </a:p>
          <a:p>
            <a:endParaRPr lang="en-IN" dirty="0"/>
          </a:p>
        </p:txBody>
      </p:sp>
      <p:pic>
        <p:nvPicPr>
          <p:cNvPr id="4" name="Picture 3"/>
          <p:cNvPicPr>
            <a:picLocks noChangeAspect="1"/>
          </p:cNvPicPr>
          <p:nvPr/>
        </p:nvPicPr>
        <p:blipFill>
          <a:blip r:embed="rId2"/>
          <a:stretch>
            <a:fillRect/>
          </a:stretch>
        </p:blipFill>
        <p:spPr>
          <a:xfrm>
            <a:off x="5398509" y="1277216"/>
            <a:ext cx="4479782" cy="2449656"/>
          </a:xfrm>
          <a:prstGeom prst="rect">
            <a:avLst/>
          </a:prstGeom>
        </p:spPr>
      </p:pic>
    </p:spTree>
    <p:extLst>
      <p:ext uri="{BB962C8B-B14F-4D97-AF65-F5344CB8AC3E}">
        <p14:creationId xmlns="" xmlns:p14="http://schemas.microsoft.com/office/powerpoint/2010/main" val="23166918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07818"/>
            <a:ext cx="11901055" cy="6539346"/>
          </a:xfrm>
        </p:spPr>
        <p:txBody>
          <a:bodyPr>
            <a:normAutofit lnSpcReduction="10000"/>
          </a:bodyPr>
          <a:lstStyle/>
          <a:p>
            <a:pPr marL="0" indent="0">
              <a:buNone/>
            </a:pPr>
            <a:r>
              <a:rPr lang="en-US" b="1" dirty="0" smtClean="0"/>
              <a:t>Steps:</a:t>
            </a:r>
          </a:p>
          <a:p>
            <a:pPr marL="0" indent="0">
              <a:buNone/>
            </a:pPr>
            <a:r>
              <a:rPr lang="en-US" dirty="0" smtClean="0"/>
              <a:t>l</a:t>
            </a:r>
            <a:r>
              <a:rPr lang="en-US" dirty="0"/>
              <a:t>. Convert into </a:t>
            </a:r>
            <a:r>
              <a:rPr lang="en-US" dirty="0" smtClean="0"/>
              <a:t>Ɛ-NFA </a:t>
            </a:r>
            <a:r>
              <a:rPr lang="en-US" dirty="0"/>
              <a:t>using above rules for operators (union, concatenation and closure) and precedence.</a:t>
            </a:r>
          </a:p>
          <a:p>
            <a:pPr marL="0" indent="0">
              <a:buNone/>
            </a:pPr>
            <a:r>
              <a:rPr lang="en-US" dirty="0"/>
              <a:t>2. Find Ɛ -closure of all states.</a:t>
            </a:r>
          </a:p>
          <a:p>
            <a:pPr marL="0" indent="0">
              <a:buNone/>
            </a:pPr>
            <a:r>
              <a:rPr lang="en-US" dirty="0"/>
              <a:t>3. Start with epsilon closure of start state of </a:t>
            </a:r>
            <a:r>
              <a:rPr lang="en-US" dirty="0" smtClean="0"/>
              <a:t>Ɛ-NFA</a:t>
            </a:r>
            <a:r>
              <a:rPr lang="en-US" dirty="0"/>
              <a:t>.</a:t>
            </a:r>
          </a:p>
          <a:p>
            <a:pPr marL="0" indent="0">
              <a:buNone/>
            </a:pPr>
            <a:r>
              <a:rPr lang="en-US" dirty="0"/>
              <a:t>4. Apply the input symbols and find its epsilon closure.</a:t>
            </a:r>
          </a:p>
          <a:p>
            <a:pPr marL="0" indent="0">
              <a:buNone/>
            </a:pPr>
            <a:r>
              <a:rPr lang="en-US" dirty="0" smtClean="0"/>
              <a:t>	</a:t>
            </a:r>
            <a:r>
              <a:rPr lang="en-US" dirty="0" err="1" smtClean="0"/>
              <a:t>Dtran</a:t>
            </a:r>
            <a:r>
              <a:rPr lang="en-US" dirty="0" smtClean="0"/>
              <a:t>[state</a:t>
            </a:r>
            <a:r>
              <a:rPr lang="en-US" dirty="0"/>
              <a:t>, input symbol] = Ɛ -closure(move(state, input symbol))</a:t>
            </a:r>
          </a:p>
          <a:p>
            <a:pPr marL="0" indent="0">
              <a:buNone/>
            </a:pPr>
            <a:r>
              <a:rPr lang="en-US" dirty="0" smtClean="0"/>
              <a:t>		where </a:t>
            </a:r>
            <a:r>
              <a:rPr lang="en-US" dirty="0" err="1"/>
              <a:t>Dtran</a:t>
            </a:r>
            <a:r>
              <a:rPr lang="en-US" dirty="0"/>
              <a:t> </a:t>
            </a:r>
            <a:r>
              <a:rPr lang="en-US" dirty="0" smtClean="0"/>
              <a:t>is transition </a:t>
            </a:r>
            <a:r>
              <a:rPr lang="en-US" dirty="0"/>
              <a:t>function of DFA</a:t>
            </a:r>
          </a:p>
          <a:p>
            <a:pPr marL="0" indent="0">
              <a:buNone/>
            </a:pPr>
            <a:r>
              <a:rPr lang="en-US" dirty="0"/>
              <a:t>5. Analyze the output state to find whether it is a new state.</a:t>
            </a:r>
          </a:p>
          <a:p>
            <a:pPr marL="0" indent="0">
              <a:buNone/>
            </a:pPr>
            <a:r>
              <a:rPr lang="en-US" dirty="0"/>
              <a:t>6. If new state is found, repeat step 4 and step 5 until no more new states are found.</a:t>
            </a:r>
          </a:p>
          <a:p>
            <a:pPr marL="0" indent="0">
              <a:buNone/>
            </a:pPr>
            <a:r>
              <a:rPr lang="en-US" dirty="0"/>
              <a:t>7. Construct the transition table for </a:t>
            </a:r>
            <a:r>
              <a:rPr lang="en-US" dirty="0" err="1"/>
              <a:t>Dtran</a:t>
            </a:r>
            <a:r>
              <a:rPr lang="en-US" dirty="0"/>
              <a:t> function.</a:t>
            </a:r>
          </a:p>
          <a:p>
            <a:pPr marL="0" indent="0">
              <a:buNone/>
            </a:pPr>
            <a:r>
              <a:rPr lang="en-US" dirty="0"/>
              <a:t>8. Draw the transition diagram with start state as the Ɛ -closure (start state of NFA) and final state is the state that contains final state of NFA drawn</a:t>
            </a:r>
            <a:r>
              <a:rPr lang="en-US" dirty="0" smtClean="0"/>
              <a:t>.</a:t>
            </a:r>
            <a:endParaRPr lang="en-US" dirty="0"/>
          </a:p>
        </p:txBody>
      </p:sp>
    </p:spTree>
    <p:extLst>
      <p:ext uri="{BB962C8B-B14F-4D97-AF65-F5344CB8AC3E}">
        <p14:creationId xmlns="" xmlns:p14="http://schemas.microsoft.com/office/powerpoint/2010/main" val="8527803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188527" y="495303"/>
            <a:ext cx="6366165" cy="2488190"/>
          </a:xfrm>
          <a:prstGeom prst="rect">
            <a:avLst/>
          </a:prstGeom>
        </p:spPr>
      </p:pic>
      <p:pic>
        <p:nvPicPr>
          <p:cNvPr id="5" name="Picture 4"/>
          <p:cNvPicPr>
            <a:picLocks noChangeAspect="1"/>
          </p:cNvPicPr>
          <p:nvPr/>
        </p:nvPicPr>
        <p:blipFill>
          <a:blip r:embed="rId3"/>
          <a:stretch>
            <a:fillRect/>
          </a:stretch>
        </p:blipFill>
        <p:spPr>
          <a:xfrm>
            <a:off x="5060371" y="3629031"/>
            <a:ext cx="6383484" cy="3024619"/>
          </a:xfrm>
          <a:prstGeom prst="rect">
            <a:avLst/>
          </a:prstGeom>
        </p:spPr>
      </p:pic>
      <p:sp>
        <p:nvSpPr>
          <p:cNvPr id="6" name="TextBox 5"/>
          <p:cNvSpPr txBox="1"/>
          <p:nvPr/>
        </p:nvSpPr>
        <p:spPr>
          <a:xfrm>
            <a:off x="4308763" y="1551710"/>
            <a:ext cx="40870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smtClean="0">
                <a:ln>
                  <a:noFill/>
                </a:ln>
                <a:solidFill>
                  <a:prstClr val="black"/>
                </a:solidFill>
                <a:effectLst/>
                <a:uLnTx/>
                <a:uFillTx/>
                <a:latin typeface="Calibri" panose="020F0502020204030204"/>
                <a:ea typeface="+mn-ea"/>
                <a:cs typeface="+mn-cs"/>
              </a:rPr>
              <a:t>1</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p:cNvSpPr txBox="1"/>
          <p:nvPr/>
        </p:nvSpPr>
        <p:spPr>
          <a:xfrm>
            <a:off x="4308763" y="4787397"/>
            <a:ext cx="40870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alibri" panose="020F0502020204030204"/>
                <a:ea typeface="+mn-ea"/>
                <a:cs typeface="+mn-cs"/>
              </a:rPr>
              <a:t>2</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p:cNvSpPr txBox="1"/>
          <p:nvPr/>
        </p:nvSpPr>
        <p:spPr>
          <a:xfrm>
            <a:off x="193963" y="594442"/>
            <a:ext cx="4114800"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smtClean="0">
                <a:solidFill>
                  <a:prstClr val="black"/>
                </a:solidFill>
                <a:latin typeface="Calibri" panose="020F0502020204030204"/>
              </a:rPr>
              <a:t>Ques: (a + b)*a</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635666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21376" y="1153390"/>
            <a:ext cx="8944841" cy="4333009"/>
          </a:xfrm>
          <a:prstGeom prst="rect">
            <a:avLst/>
          </a:prstGeom>
        </p:spPr>
      </p:pic>
    </p:spTree>
    <p:extLst>
      <p:ext uri="{BB962C8B-B14F-4D97-AF65-F5344CB8AC3E}">
        <p14:creationId xmlns="" xmlns:p14="http://schemas.microsoft.com/office/powerpoint/2010/main" val="108794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101888"/>
            <a:ext cx="10515600" cy="757093"/>
          </a:xfrm>
        </p:spPr>
        <p:txBody>
          <a:bodyPr/>
          <a:lstStyle/>
          <a:p>
            <a:r>
              <a:rPr lang="en-US" dirty="0" smtClean="0"/>
              <a:t>Conversion:</a:t>
            </a:r>
            <a:endParaRPr lang="en-IN" dirty="0"/>
          </a:p>
        </p:txBody>
      </p:sp>
      <p:sp>
        <p:nvSpPr>
          <p:cNvPr id="3" name="Content Placeholder 2"/>
          <p:cNvSpPr>
            <a:spLocks noGrp="1"/>
          </p:cNvSpPr>
          <p:nvPr>
            <p:ph idx="1"/>
          </p:nvPr>
        </p:nvSpPr>
        <p:spPr>
          <a:xfrm>
            <a:off x="311727" y="1105187"/>
            <a:ext cx="10515600" cy="5544995"/>
          </a:xfrm>
        </p:spPr>
        <p:txBody>
          <a:bodyPr>
            <a:normAutofit lnSpcReduction="10000"/>
          </a:bodyPr>
          <a:lstStyle/>
          <a:p>
            <a:pPr marL="0" indent="0">
              <a:buNone/>
            </a:pPr>
            <a:r>
              <a:rPr lang="en-US" dirty="0" smtClean="0"/>
              <a:t>Step 2: </a:t>
            </a:r>
            <a:r>
              <a:rPr lang="en-US" dirty="0"/>
              <a:t>Find Ɛ -closure of all states</a:t>
            </a:r>
            <a:r>
              <a:rPr lang="en-US" dirty="0" smtClean="0"/>
              <a:t>.</a:t>
            </a:r>
          </a:p>
          <a:p>
            <a:pPr marL="0" indent="0">
              <a:buNone/>
            </a:pPr>
            <a:r>
              <a:rPr lang="en-IN" dirty="0"/>
              <a:t>Ɛ -closure </a:t>
            </a:r>
            <a:r>
              <a:rPr lang="en-IN" dirty="0" smtClean="0"/>
              <a:t>(A): {A, B, C, F, H, I}</a:t>
            </a:r>
          </a:p>
          <a:p>
            <a:pPr marL="0" indent="0">
              <a:buNone/>
            </a:pPr>
            <a:r>
              <a:rPr lang="en-IN" dirty="0"/>
              <a:t>Ɛ -closure </a:t>
            </a:r>
            <a:r>
              <a:rPr lang="en-IN" dirty="0" smtClean="0"/>
              <a:t>(B): {B, C, F}</a:t>
            </a:r>
          </a:p>
          <a:p>
            <a:pPr marL="0" indent="0">
              <a:buNone/>
            </a:pPr>
            <a:r>
              <a:rPr lang="en-IN" dirty="0"/>
              <a:t>Ɛ -closure </a:t>
            </a:r>
            <a:r>
              <a:rPr lang="en-IN" dirty="0" smtClean="0"/>
              <a:t>(C): {C}</a:t>
            </a:r>
          </a:p>
          <a:p>
            <a:pPr marL="0" indent="0">
              <a:buNone/>
            </a:pPr>
            <a:r>
              <a:rPr lang="en-IN" dirty="0"/>
              <a:t>Ɛ -closure </a:t>
            </a:r>
            <a:r>
              <a:rPr lang="en-IN" dirty="0" smtClean="0"/>
              <a:t>(D): {D, E, F, B, C, H, I} </a:t>
            </a:r>
          </a:p>
          <a:p>
            <a:pPr marL="0" indent="0">
              <a:buNone/>
            </a:pPr>
            <a:r>
              <a:rPr lang="en-IN" dirty="0"/>
              <a:t>Ɛ -closure </a:t>
            </a:r>
            <a:r>
              <a:rPr lang="en-IN" dirty="0" smtClean="0"/>
              <a:t>(E):</a:t>
            </a:r>
            <a:r>
              <a:rPr lang="en-IN" dirty="0"/>
              <a:t> </a:t>
            </a:r>
            <a:r>
              <a:rPr lang="en-IN" dirty="0" smtClean="0"/>
              <a:t>{E, B, F, C, H, I}</a:t>
            </a:r>
          </a:p>
          <a:p>
            <a:pPr marL="0" indent="0">
              <a:buNone/>
            </a:pPr>
            <a:r>
              <a:rPr lang="en-IN" dirty="0"/>
              <a:t>Ɛ -closure </a:t>
            </a:r>
            <a:r>
              <a:rPr lang="en-IN" dirty="0" smtClean="0"/>
              <a:t>(F): {F} </a:t>
            </a:r>
          </a:p>
          <a:p>
            <a:pPr marL="0" indent="0">
              <a:buNone/>
            </a:pPr>
            <a:r>
              <a:rPr lang="en-IN" dirty="0"/>
              <a:t>Ɛ -closure </a:t>
            </a:r>
            <a:r>
              <a:rPr lang="en-IN" dirty="0" smtClean="0"/>
              <a:t>(G): {G, E, B, F, C, H, I}</a:t>
            </a:r>
          </a:p>
          <a:p>
            <a:pPr marL="0" indent="0">
              <a:buNone/>
            </a:pPr>
            <a:r>
              <a:rPr lang="en-IN" dirty="0"/>
              <a:t>Ɛ -closure </a:t>
            </a:r>
            <a:r>
              <a:rPr lang="en-IN" dirty="0" smtClean="0"/>
              <a:t>(H): {H, I}</a:t>
            </a:r>
            <a:endParaRPr lang="en-US" dirty="0" smtClean="0"/>
          </a:p>
          <a:p>
            <a:pPr marL="0" indent="0">
              <a:buNone/>
            </a:pPr>
            <a:r>
              <a:rPr lang="en-IN" dirty="0"/>
              <a:t>Ɛ -closure </a:t>
            </a:r>
            <a:r>
              <a:rPr lang="en-IN" dirty="0" smtClean="0"/>
              <a:t>(I): {I}</a:t>
            </a:r>
          </a:p>
          <a:p>
            <a:pPr marL="0" indent="0">
              <a:buNone/>
            </a:pPr>
            <a:r>
              <a:rPr lang="en-IN" dirty="0"/>
              <a:t>Ɛ -closure </a:t>
            </a:r>
            <a:r>
              <a:rPr lang="en-IN" dirty="0" smtClean="0"/>
              <a:t>(J): {J}</a:t>
            </a:r>
            <a:endParaRPr lang="en-US" dirty="0"/>
          </a:p>
        </p:txBody>
      </p:sp>
    </p:spTree>
    <p:extLst>
      <p:ext uri="{BB962C8B-B14F-4D97-AF65-F5344CB8AC3E}">
        <p14:creationId xmlns="" xmlns:p14="http://schemas.microsoft.com/office/powerpoint/2010/main" val="1197685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99510" y="2720398"/>
            <a:ext cx="8291945" cy="1325563"/>
          </a:xfrm>
        </p:spPr>
        <p:txBody>
          <a:bodyPr/>
          <a:lstStyle/>
          <a:p>
            <a:r>
              <a:rPr lang="en-IN" i="1" dirty="0" smtClean="0"/>
              <a:t>2. Regular </a:t>
            </a:r>
            <a:r>
              <a:rPr lang="en-IN" i="1" dirty="0"/>
              <a:t>Expressions </a:t>
            </a:r>
            <a:r>
              <a:rPr lang="en-IN" dirty="0"/>
              <a:t>	</a:t>
            </a:r>
            <a:br>
              <a:rPr lang="en-IN" dirty="0"/>
            </a:br>
            <a:endParaRPr lang="en-IN" dirty="0"/>
          </a:p>
        </p:txBody>
      </p:sp>
    </p:spTree>
    <p:extLst>
      <p:ext uri="{BB962C8B-B14F-4D97-AF65-F5344CB8AC3E}">
        <p14:creationId xmlns="" xmlns:p14="http://schemas.microsoft.com/office/powerpoint/2010/main" val="20268511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01782"/>
            <a:ext cx="11471564" cy="6234545"/>
          </a:xfrm>
        </p:spPr>
        <p:txBody>
          <a:bodyPr/>
          <a:lstStyle/>
          <a:p>
            <a:pPr marL="0" indent="0">
              <a:buNone/>
            </a:pPr>
            <a:r>
              <a:rPr lang="en-US" b="1" dirty="0" smtClean="0"/>
              <a:t>Step 3:</a:t>
            </a:r>
            <a:r>
              <a:rPr lang="en-US" dirty="0" smtClean="0"/>
              <a:t> </a:t>
            </a:r>
            <a:r>
              <a:rPr lang="en-US" dirty="0"/>
              <a:t>Start with epsilon closure of start state of </a:t>
            </a:r>
            <a:r>
              <a:rPr lang="en-US" dirty="0" smtClean="0"/>
              <a:t>NFA</a:t>
            </a:r>
            <a:r>
              <a:rPr lang="en-US" dirty="0"/>
              <a:t> </a:t>
            </a:r>
            <a:r>
              <a:rPr lang="en-US" dirty="0" smtClean="0"/>
              <a:t>i.e. Closure of A = {</a:t>
            </a:r>
            <a:r>
              <a:rPr lang="en-IN" dirty="0"/>
              <a:t>A, B, C, F, H, I</a:t>
            </a:r>
            <a:r>
              <a:rPr lang="en-US" dirty="0" smtClean="0"/>
              <a:t>}, give a name to this state (here we have named it 1).</a:t>
            </a:r>
          </a:p>
          <a:p>
            <a:pPr marL="0" indent="0">
              <a:buNone/>
            </a:pPr>
            <a:endParaRPr lang="en-US" dirty="0" smtClean="0"/>
          </a:p>
          <a:p>
            <a:pPr marL="0" indent="0">
              <a:buNone/>
            </a:pPr>
            <a:r>
              <a:rPr lang="en-US" b="1" dirty="0" smtClean="0"/>
              <a:t>Step 4:</a:t>
            </a:r>
            <a:r>
              <a:rPr lang="en-US" dirty="0" smtClean="0"/>
              <a:t> </a:t>
            </a:r>
            <a:r>
              <a:rPr lang="en-US" dirty="0"/>
              <a:t>Apply the input symbols and find its epsilon closure.</a:t>
            </a:r>
          </a:p>
          <a:p>
            <a:pPr marL="0" indent="0">
              <a:buNone/>
            </a:pPr>
            <a:r>
              <a:rPr lang="en-US" dirty="0"/>
              <a:t>	</a:t>
            </a:r>
            <a:r>
              <a:rPr lang="en-US" dirty="0" err="1"/>
              <a:t>Dtran</a:t>
            </a:r>
            <a:r>
              <a:rPr lang="en-US" dirty="0"/>
              <a:t>[state, input symbol] = Ɛ -closure(move(state, input symbol</a:t>
            </a:r>
            <a:r>
              <a:rPr lang="en-US" dirty="0" smtClean="0"/>
              <a:t>))</a:t>
            </a:r>
          </a:p>
          <a:p>
            <a:pPr marL="0" indent="0">
              <a:buNone/>
            </a:pPr>
            <a:endParaRPr lang="en-US" dirty="0"/>
          </a:p>
          <a:p>
            <a:pPr marL="0" indent="0">
              <a:buNone/>
            </a:pPr>
            <a:r>
              <a:rPr lang="en-US" dirty="0" err="1" smtClean="0"/>
              <a:t>Dtran</a:t>
            </a:r>
            <a:r>
              <a:rPr lang="en-US" dirty="0" smtClean="0"/>
              <a:t>[1, a] = </a:t>
            </a:r>
            <a:r>
              <a:rPr lang="en-US" dirty="0"/>
              <a:t>Ɛ -</a:t>
            </a:r>
            <a:r>
              <a:rPr lang="en-US" dirty="0" smtClean="0"/>
              <a:t>closure(move(1, a)) = </a:t>
            </a:r>
            <a:r>
              <a:rPr lang="en-US" dirty="0"/>
              <a:t>Ɛ -</a:t>
            </a:r>
            <a:r>
              <a:rPr lang="en-US" dirty="0" smtClean="0"/>
              <a:t>closure(D, J) = {</a:t>
            </a:r>
            <a:r>
              <a:rPr lang="en-IN" dirty="0" smtClean="0"/>
              <a:t>D, E, F, B, C, H, I, J</a:t>
            </a:r>
            <a:r>
              <a:rPr lang="en-US" dirty="0" smtClean="0"/>
              <a:t>} (this will be termed as state 2 in new table).</a:t>
            </a:r>
          </a:p>
          <a:p>
            <a:pPr marL="0" indent="0">
              <a:buNone/>
            </a:pPr>
            <a:endParaRPr lang="en-US" dirty="0" smtClean="0"/>
          </a:p>
          <a:p>
            <a:pPr marL="0" indent="0">
              <a:buNone/>
            </a:pPr>
            <a:r>
              <a:rPr lang="en-US" dirty="0" err="1" smtClean="0"/>
              <a:t>Dtran</a:t>
            </a:r>
            <a:r>
              <a:rPr lang="en-US" dirty="0" smtClean="0"/>
              <a:t>[1, b] = </a:t>
            </a:r>
            <a:r>
              <a:rPr lang="en-US" dirty="0"/>
              <a:t>Ɛ -closure(move(1, </a:t>
            </a:r>
            <a:r>
              <a:rPr lang="en-US" dirty="0" smtClean="0"/>
              <a:t>b)) = </a:t>
            </a:r>
            <a:r>
              <a:rPr lang="en-US" dirty="0"/>
              <a:t>Ɛ -</a:t>
            </a:r>
            <a:r>
              <a:rPr lang="en-US" dirty="0" smtClean="0"/>
              <a:t>closure(G) = {</a:t>
            </a:r>
            <a:r>
              <a:rPr lang="en-IN" dirty="0"/>
              <a:t>G, E, B, F, C, H, I</a:t>
            </a:r>
            <a:r>
              <a:rPr lang="en-US" dirty="0" smtClean="0"/>
              <a:t>} </a:t>
            </a:r>
            <a:r>
              <a:rPr lang="en-US" dirty="0"/>
              <a:t>(this will be termed as state </a:t>
            </a:r>
            <a:r>
              <a:rPr lang="en-US" dirty="0" smtClean="0"/>
              <a:t>3 </a:t>
            </a:r>
            <a:r>
              <a:rPr lang="en-US" dirty="0"/>
              <a:t>in new </a:t>
            </a:r>
            <a:r>
              <a:rPr lang="en-US" dirty="0" smtClean="0"/>
              <a:t>table as this state is not previously received).</a:t>
            </a:r>
            <a:endParaRPr lang="en-US" dirty="0"/>
          </a:p>
          <a:p>
            <a:pPr marL="0" indent="0">
              <a:buNone/>
            </a:pPr>
            <a:endParaRPr lang="en-US" dirty="0"/>
          </a:p>
          <a:p>
            <a:pPr marL="0" indent="0">
              <a:buNone/>
            </a:pPr>
            <a:endParaRPr lang="en-US" dirty="0"/>
          </a:p>
        </p:txBody>
      </p:sp>
    </p:spTree>
    <p:extLst>
      <p:ext uri="{BB962C8B-B14F-4D97-AF65-F5344CB8AC3E}">
        <p14:creationId xmlns="" xmlns:p14="http://schemas.microsoft.com/office/powerpoint/2010/main" val="11126722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2239819" y="2700867"/>
          <a:ext cx="8128000" cy="1483360"/>
        </p:xfrm>
        <a:graphic>
          <a:graphicData uri="http://schemas.openxmlformats.org/drawingml/2006/table">
            <a:tbl>
              <a:tblPr firstRow="1" bandRow="1">
                <a:tableStyleId>{5940675A-B579-460E-94D1-54222C63F5DA}</a:tableStyleId>
              </a:tblPr>
              <a:tblGrid>
                <a:gridCol w="2032000">
                  <a:extLst>
                    <a:ext uri="{9D8B030D-6E8A-4147-A177-3AD203B41FA5}">
                      <a16:colId xmlns="" xmlns:a16="http://schemas.microsoft.com/office/drawing/2014/main" val="3796694523"/>
                    </a:ext>
                  </a:extLst>
                </a:gridCol>
                <a:gridCol w="2032000">
                  <a:extLst>
                    <a:ext uri="{9D8B030D-6E8A-4147-A177-3AD203B41FA5}">
                      <a16:colId xmlns="" xmlns:a16="http://schemas.microsoft.com/office/drawing/2014/main" val="729001263"/>
                    </a:ext>
                  </a:extLst>
                </a:gridCol>
                <a:gridCol w="2032000">
                  <a:extLst>
                    <a:ext uri="{9D8B030D-6E8A-4147-A177-3AD203B41FA5}">
                      <a16:colId xmlns="" xmlns:a16="http://schemas.microsoft.com/office/drawing/2014/main" val="3160693702"/>
                    </a:ext>
                  </a:extLst>
                </a:gridCol>
                <a:gridCol w="2032000">
                  <a:extLst>
                    <a:ext uri="{9D8B030D-6E8A-4147-A177-3AD203B41FA5}">
                      <a16:colId xmlns="" xmlns:a16="http://schemas.microsoft.com/office/drawing/2014/main" val="35111389"/>
                    </a:ext>
                  </a:extLst>
                </a:gridCol>
              </a:tblGrid>
              <a:tr h="370840">
                <a:tc>
                  <a:txBody>
                    <a:bodyPr/>
                    <a:lstStyle/>
                    <a:p>
                      <a:pPr algn="ctr"/>
                      <a:r>
                        <a:rPr lang="en-US" b="1" dirty="0" smtClean="0"/>
                        <a:t>NFA States</a:t>
                      </a:r>
                      <a:endParaRPr lang="en-IN" b="1" dirty="0"/>
                    </a:p>
                  </a:txBody>
                  <a:tcPr/>
                </a:tc>
                <a:tc>
                  <a:txBody>
                    <a:bodyPr/>
                    <a:lstStyle/>
                    <a:p>
                      <a:pPr algn="ctr"/>
                      <a:r>
                        <a:rPr lang="en-US" b="1" dirty="0" smtClean="0"/>
                        <a:t>DFA State</a:t>
                      </a:r>
                      <a:endParaRPr lang="en-IN" b="1" dirty="0"/>
                    </a:p>
                  </a:txBody>
                  <a:tcPr/>
                </a:tc>
                <a:tc>
                  <a:txBody>
                    <a:bodyPr/>
                    <a:lstStyle/>
                    <a:p>
                      <a:pPr algn="ctr"/>
                      <a:r>
                        <a:rPr lang="en-US" b="1" dirty="0" smtClean="0"/>
                        <a:t>a</a:t>
                      </a:r>
                      <a:endParaRPr lang="en-IN" b="1" dirty="0"/>
                    </a:p>
                  </a:txBody>
                  <a:tcPr/>
                </a:tc>
                <a:tc>
                  <a:txBody>
                    <a:bodyPr/>
                    <a:lstStyle/>
                    <a:p>
                      <a:pPr algn="ctr"/>
                      <a:r>
                        <a:rPr lang="en-US" b="1" dirty="0" smtClean="0"/>
                        <a:t>b</a:t>
                      </a:r>
                      <a:endParaRPr lang="en-IN" b="1" dirty="0"/>
                    </a:p>
                  </a:txBody>
                  <a:tcPr/>
                </a:tc>
                <a:extLst>
                  <a:ext uri="{0D108BD9-81ED-4DB2-BD59-A6C34878D82A}">
                    <a16:rowId xmlns="" xmlns:a16="http://schemas.microsoft.com/office/drawing/2014/main" val="1864082283"/>
                  </a:ext>
                </a:extLst>
              </a:tr>
              <a:tr h="370840">
                <a:tc>
                  <a:txBody>
                    <a:bodyPr/>
                    <a:lstStyle/>
                    <a:p>
                      <a:pPr algn="ctr"/>
                      <a:r>
                        <a:rPr lang="en-IN" dirty="0" smtClean="0"/>
                        <a:t>A, B, C, F, H, I</a:t>
                      </a:r>
                      <a:endParaRPr lang="en-IN" dirty="0"/>
                    </a:p>
                  </a:txBody>
                  <a:tcPr/>
                </a:tc>
                <a:tc>
                  <a:txBody>
                    <a:bodyPr/>
                    <a:lstStyle/>
                    <a:p>
                      <a:pPr algn="ctr"/>
                      <a:r>
                        <a:rPr lang="en-US" dirty="0" smtClean="0"/>
                        <a:t>1</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extLst>
                  <a:ext uri="{0D108BD9-81ED-4DB2-BD59-A6C34878D82A}">
                    <a16:rowId xmlns="" xmlns:a16="http://schemas.microsoft.com/office/drawing/2014/main" val="4045714372"/>
                  </a:ext>
                </a:extLst>
              </a:tr>
              <a:tr h="370840">
                <a:tc>
                  <a:txBody>
                    <a:bodyPr/>
                    <a:lstStyle/>
                    <a:p>
                      <a:pPr algn="ctr"/>
                      <a:r>
                        <a:rPr lang="en-IN" dirty="0" smtClean="0"/>
                        <a:t>D, E, F, B, C, H, I, J</a:t>
                      </a:r>
                      <a:endParaRPr lang="en-IN" dirty="0"/>
                    </a:p>
                  </a:txBody>
                  <a:tcPr/>
                </a:tc>
                <a:tc>
                  <a:txBody>
                    <a:bodyPr/>
                    <a:lstStyle/>
                    <a:p>
                      <a:pPr algn="ctr"/>
                      <a:r>
                        <a:rPr lang="en-US" dirty="0" smtClean="0"/>
                        <a:t>2</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extLst>
                  <a:ext uri="{0D108BD9-81ED-4DB2-BD59-A6C34878D82A}">
                    <a16:rowId xmlns="" xmlns:a16="http://schemas.microsoft.com/office/drawing/2014/main" val="3720625400"/>
                  </a:ext>
                </a:extLst>
              </a:tr>
              <a:tr h="370840">
                <a:tc>
                  <a:txBody>
                    <a:bodyPr/>
                    <a:lstStyle/>
                    <a:p>
                      <a:pPr algn="ctr"/>
                      <a:r>
                        <a:rPr lang="en-IN" dirty="0" smtClean="0"/>
                        <a:t>G, E, B, F, C, H, I</a:t>
                      </a:r>
                      <a:endParaRPr lang="en-IN" dirty="0"/>
                    </a:p>
                  </a:txBody>
                  <a:tcPr/>
                </a:tc>
                <a:tc>
                  <a:txBody>
                    <a:bodyPr/>
                    <a:lstStyle/>
                    <a:p>
                      <a:pPr algn="ctr"/>
                      <a:r>
                        <a:rPr lang="en-US" dirty="0" smtClean="0"/>
                        <a:t>3</a:t>
                      </a:r>
                      <a:endParaRPr lang="en-IN" dirty="0"/>
                    </a:p>
                  </a:txBody>
                  <a:tcPr/>
                </a:tc>
                <a:tc>
                  <a:txBody>
                    <a:bodyPr/>
                    <a:lstStyle/>
                    <a:p>
                      <a:pPr algn="ctr"/>
                      <a:r>
                        <a:rPr lang="en-US" dirty="0" smtClean="0"/>
                        <a:t>2</a:t>
                      </a:r>
                      <a:endParaRPr lang="en-IN" dirty="0"/>
                    </a:p>
                  </a:txBody>
                  <a:tcPr/>
                </a:tc>
                <a:tc>
                  <a:txBody>
                    <a:bodyPr/>
                    <a:lstStyle/>
                    <a:p>
                      <a:pPr algn="ctr"/>
                      <a:r>
                        <a:rPr lang="en-US" dirty="0" smtClean="0"/>
                        <a:t>3</a:t>
                      </a:r>
                      <a:endParaRPr lang="en-IN" dirty="0"/>
                    </a:p>
                  </a:txBody>
                  <a:tcPr/>
                </a:tc>
                <a:extLst>
                  <a:ext uri="{0D108BD9-81ED-4DB2-BD59-A6C34878D82A}">
                    <a16:rowId xmlns="" xmlns:a16="http://schemas.microsoft.com/office/drawing/2014/main" val="948522299"/>
                  </a:ext>
                </a:extLst>
              </a:tr>
            </a:tbl>
          </a:graphicData>
        </a:graphic>
      </p:graphicFrame>
      <p:sp>
        <p:nvSpPr>
          <p:cNvPr id="5" name="Rectangle 4"/>
          <p:cNvSpPr/>
          <p:nvPr/>
        </p:nvSpPr>
        <p:spPr>
          <a:xfrm>
            <a:off x="755073" y="556783"/>
            <a:ext cx="10515600" cy="193899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Dtran</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 Ɛ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closure(move(2,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 = Ɛ -closure(D, J) =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D, E, F, B, C, H, I, J</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(same state as 2).</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smtClean="0">
                <a:ln>
                  <a:noFill/>
                </a:ln>
                <a:solidFill>
                  <a:prstClr val="black"/>
                </a:solidFill>
                <a:effectLst/>
                <a:uLnTx/>
                <a:uFillTx/>
                <a:latin typeface="Calibri" panose="020F0502020204030204"/>
                <a:ea typeface="+mn-ea"/>
                <a:cs typeface="+mn-cs"/>
              </a:rPr>
              <a:t>Dtran</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 Ɛ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closure(move(2,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 = Ɛ -closure(G) = {</a:t>
            </a:r>
            <a:r>
              <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mn-cs"/>
              </a:rPr>
              <a:t>G, E, B, F, C, H, 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(same state as 3).</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180109" y="2796216"/>
            <a:ext cx="189807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Initial state as it contain A</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8" name="Straight Arrow Connector 7"/>
          <p:cNvCxnSpPr/>
          <p:nvPr/>
        </p:nvCxnSpPr>
        <p:spPr>
          <a:xfrm>
            <a:off x="1773383" y="3167564"/>
            <a:ext cx="385618" cy="715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68119" y="3731394"/>
            <a:ext cx="189807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Fina</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t>
            </a:r>
            <a:r>
              <a:rPr kumimoji="0" lang="en-US" sz="1800" b="0" i="0" u="none" strike="noStrike" kern="1200" cap="none" spc="0" normalizeH="0" baseline="0" noProof="0" dirty="0" smtClean="0">
                <a:ln>
                  <a:noFill/>
                </a:ln>
                <a:solidFill>
                  <a:prstClr val="black"/>
                </a:solidFill>
                <a:effectLst/>
                <a:uLnTx/>
                <a:uFillTx/>
                <a:latin typeface="Calibri" panose="020F0502020204030204"/>
                <a:ea typeface="+mn-ea"/>
                <a:cs typeface="+mn-cs"/>
              </a:rPr>
              <a:t> state as it contain J</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Arrow Connector 14"/>
          <p:cNvCxnSpPr/>
          <p:nvPr/>
        </p:nvCxnSpPr>
        <p:spPr>
          <a:xfrm flipV="1">
            <a:off x="1787237" y="3742988"/>
            <a:ext cx="357910" cy="252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a:stretch>
            <a:fillRect/>
          </a:stretch>
        </p:blipFill>
        <p:spPr>
          <a:xfrm>
            <a:off x="550719" y="4688116"/>
            <a:ext cx="4191000" cy="1866900"/>
          </a:xfrm>
          <a:prstGeom prst="rect">
            <a:avLst/>
          </a:prstGeom>
        </p:spPr>
      </p:pic>
    </p:spTree>
    <p:extLst>
      <p:ext uri="{BB962C8B-B14F-4D97-AF65-F5344CB8AC3E}">
        <p14:creationId xmlns="" xmlns:p14="http://schemas.microsoft.com/office/powerpoint/2010/main" val="11055203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709" y="2651125"/>
            <a:ext cx="10515600" cy="1325563"/>
          </a:xfrm>
        </p:spPr>
        <p:txBody>
          <a:bodyPr/>
          <a:lstStyle/>
          <a:p>
            <a:pPr algn="ctr"/>
            <a:r>
              <a:rPr lang="en-US" dirty="0" smtClean="0"/>
              <a:t>4. Converting </a:t>
            </a:r>
            <a:r>
              <a:rPr lang="en-US" dirty="0"/>
              <a:t>Regular expression directly to DFA 	</a:t>
            </a:r>
            <a:endParaRPr lang="en-IN" dirty="0"/>
          </a:p>
        </p:txBody>
      </p:sp>
    </p:spTree>
    <p:extLst>
      <p:ext uri="{BB962C8B-B14F-4D97-AF65-F5344CB8AC3E}">
        <p14:creationId xmlns="" xmlns:p14="http://schemas.microsoft.com/office/powerpoint/2010/main" val="3777118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4" y="318656"/>
            <a:ext cx="11443854" cy="6276108"/>
          </a:xfrm>
        </p:spPr>
        <p:txBody>
          <a:bodyPr>
            <a:normAutofit/>
          </a:bodyPr>
          <a:lstStyle/>
          <a:p>
            <a:pPr marL="0" indent="0">
              <a:buNone/>
            </a:pPr>
            <a:r>
              <a:rPr lang="en-US" b="1" dirty="0"/>
              <a:t>Direct </a:t>
            </a:r>
            <a:r>
              <a:rPr lang="en-US" b="1" dirty="0" smtClean="0"/>
              <a:t>Method</a:t>
            </a:r>
          </a:p>
          <a:p>
            <a:pPr marL="0" indent="0">
              <a:buNone/>
            </a:pPr>
            <a:endParaRPr lang="en-US" b="1" dirty="0"/>
          </a:p>
          <a:p>
            <a:pPr marL="0" indent="0">
              <a:buNone/>
            </a:pPr>
            <a:r>
              <a:rPr lang="en-US" dirty="0"/>
              <a:t>• Direct method is used to convert given regular expression directly into DFA.</a:t>
            </a:r>
          </a:p>
          <a:p>
            <a:pPr marL="0" indent="0">
              <a:buNone/>
            </a:pPr>
            <a:r>
              <a:rPr lang="en-US" dirty="0"/>
              <a:t>• Uses augmented regular expression </a:t>
            </a:r>
            <a:r>
              <a:rPr lang="en-US" i="1" dirty="0"/>
              <a:t>r#.</a:t>
            </a:r>
            <a:endParaRPr lang="en-US" dirty="0"/>
          </a:p>
          <a:p>
            <a:pPr marL="0" indent="0">
              <a:buNone/>
            </a:pPr>
            <a:r>
              <a:rPr lang="en-US" dirty="0"/>
              <a:t>• Important states of NFA correspond to positions in regular expression that hold symbols of the alphabet.</a:t>
            </a:r>
          </a:p>
          <a:p>
            <a:pPr marL="0" indent="0">
              <a:buNone/>
            </a:pPr>
            <a:r>
              <a:rPr lang="en-US" dirty="0"/>
              <a:t>Regular expression is represented as syntax tree where interior nodes correspond to operators representing union, concatenation and closure operations.</a:t>
            </a:r>
          </a:p>
          <a:p>
            <a:pPr marL="0" indent="0">
              <a:buNone/>
            </a:pPr>
            <a:r>
              <a:rPr lang="en-US" dirty="0"/>
              <a:t>• Leaf nodes corresponds to the input symbols</a:t>
            </a:r>
          </a:p>
          <a:p>
            <a:pPr marL="0" indent="0">
              <a:buNone/>
            </a:pPr>
            <a:r>
              <a:rPr lang="en-US" dirty="0"/>
              <a:t>• Construct DFA directly from a regular expression by computing the functions </a:t>
            </a:r>
            <a:r>
              <a:rPr lang="en-US" i="1" dirty="0" err="1"/>
              <a:t>nullable</a:t>
            </a:r>
            <a:r>
              <a:rPr lang="en-US" i="1" dirty="0"/>
              <a:t>(n), </a:t>
            </a:r>
            <a:r>
              <a:rPr lang="en-US" i="1" dirty="0" err="1"/>
              <a:t>firstpos</a:t>
            </a:r>
            <a:r>
              <a:rPr lang="en-US" i="1" dirty="0"/>
              <a:t>(n), </a:t>
            </a:r>
            <a:r>
              <a:rPr lang="en-US" i="1" dirty="0" err="1"/>
              <a:t>lastpos</a:t>
            </a:r>
            <a:r>
              <a:rPr lang="en-US" i="1" dirty="0"/>
              <a:t>(n) </a:t>
            </a:r>
            <a:r>
              <a:rPr lang="en-US" i="1" dirty="0" err="1"/>
              <a:t>andfollowpos</a:t>
            </a:r>
            <a:r>
              <a:rPr lang="en-US" i="1" dirty="0"/>
              <a:t>(</a:t>
            </a:r>
            <a:r>
              <a:rPr lang="en-US" i="1" dirty="0" err="1"/>
              <a:t>i</a:t>
            </a:r>
            <a:r>
              <a:rPr lang="en-US" i="1" dirty="0"/>
              <a:t>) </a:t>
            </a:r>
            <a:r>
              <a:rPr lang="en-US" dirty="0"/>
              <a:t>from the syntax tree.</a:t>
            </a:r>
          </a:p>
        </p:txBody>
      </p:sp>
    </p:spTree>
    <p:extLst>
      <p:ext uri="{BB962C8B-B14F-4D97-AF65-F5344CB8AC3E}">
        <p14:creationId xmlns="" xmlns:p14="http://schemas.microsoft.com/office/powerpoint/2010/main" val="37492978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7927" y="1025236"/>
            <a:ext cx="11416146" cy="5151727"/>
          </a:xfrm>
        </p:spPr>
        <p:txBody>
          <a:bodyPr/>
          <a:lstStyle/>
          <a:p>
            <a:r>
              <a:rPr lang="en-US" b="1" dirty="0" err="1"/>
              <a:t>nullable</a:t>
            </a:r>
            <a:r>
              <a:rPr lang="en-US" b="1" dirty="0"/>
              <a:t> </a:t>
            </a:r>
            <a:r>
              <a:rPr lang="en-US" i="1" dirty="0"/>
              <a:t>(n): </a:t>
            </a:r>
            <a:r>
              <a:rPr lang="en-US" dirty="0" smtClean="0"/>
              <a:t>The subtree at node n generates languages including the empty string.</a:t>
            </a:r>
            <a:endParaRPr lang="en-US" dirty="0"/>
          </a:p>
          <a:p>
            <a:r>
              <a:rPr lang="en-US" b="1" dirty="0" err="1" smtClean="0"/>
              <a:t>firstpos</a:t>
            </a:r>
            <a:r>
              <a:rPr lang="en-US" b="1" dirty="0"/>
              <a:t> </a:t>
            </a:r>
            <a:r>
              <a:rPr lang="en-US" i="1" dirty="0"/>
              <a:t>(n): </a:t>
            </a:r>
            <a:r>
              <a:rPr lang="en-US" dirty="0"/>
              <a:t>Set of positions </a:t>
            </a:r>
            <a:r>
              <a:rPr lang="en-US" dirty="0" smtClean="0"/>
              <a:t>that can match the first symbol of a string generated by the subtree at node n</a:t>
            </a:r>
            <a:r>
              <a:rPr lang="en-US" i="1" dirty="0" smtClean="0"/>
              <a:t>.</a:t>
            </a:r>
            <a:endParaRPr lang="en-US" dirty="0"/>
          </a:p>
          <a:p>
            <a:r>
              <a:rPr lang="en-US" b="1" dirty="0" err="1" smtClean="0"/>
              <a:t>lastpos</a:t>
            </a:r>
            <a:r>
              <a:rPr lang="en-US" b="1" dirty="0"/>
              <a:t> </a:t>
            </a:r>
            <a:r>
              <a:rPr lang="en-US" i="1" dirty="0"/>
              <a:t>(n): </a:t>
            </a:r>
            <a:r>
              <a:rPr lang="en-US" dirty="0"/>
              <a:t>Set of positions that can match the </a:t>
            </a:r>
            <a:r>
              <a:rPr lang="en-US" dirty="0" smtClean="0"/>
              <a:t>last </a:t>
            </a:r>
            <a:r>
              <a:rPr lang="en-US" dirty="0"/>
              <a:t>symbol of a string generated by the subtree at node n</a:t>
            </a:r>
            <a:r>
              <a:rPr lang="en-US" i="1" dirty="0"/>
              <a:t>.</a:t>
            </a:r>
            <a:endParaRPr lang="en-US" dirty="0"/>
          </a:p>
          <a:p>
            <a:r>
              <a:rPr lang="en-US" b="1" dirty="0" err="1" smtClean="0"/>
              <a:t>followpos</a:t>
            </a:r>
            <a:r>
              <a:rPr lang="en-US" b="1" dirty="0"/>
              <a:t> </a:t>
            </a:r>
            <a:r>
              <a:rPr lang="en-US" dirty="0"/>
              <a:t>(</a:t>
            </a:r>
            <a:r>
              <a:rPr lang="en-US" dirty="0" err="1"/>
              <a:t>i</a:t>
            </a:r>
            <a:r>
              <a:rPr lang="en-US" dirty="0"/>
              <a:t>): </a:t>
            </a:r>
            <a:r>
              <a:rPr lang="en-US" dirty="0" smtClean="0"/>
              <a:t>The set </a:t>
            </a:r>
            <a:r>
              <a:rPr lang="en-US" dirty="0"/>
              <a:t>of positions that </a:t>
            </a:r>
            <a:r>
              <a:rPr lang="en-US" dirty="0" smtClean="0"/>
              <a:t>can follow position </a:t>
            </a:r>
            <a:r>
              <a:rPr lang="en-US" dirty="0" err="1" smtClean="0"/>
              <a:t>i</a:t>
            </a:r>
            <a:r>
              <a:rPr lang="en-US" dirty="0" smtClean="0"/>
              <a:t> in the tree.</a:t>
            </a:r>
            <a:endParaRPr lang="en-US" dirty="0"/>
          </a:p>
        </p:txBody>
      </p:sp>
    </p:spTree>
    <p:extLst>
      <p:ext uri="{BB962C8B-B14F-4D97-AF65-F5344CB8AC3E}">
        <p14:creationId xmlns="" xmlns:p14="http://schemas.microsoft.com/office/powerpoint/2010/main" val="16774862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a:t>
            </a:r>
            <a:endParaRPr lang="en-IN" dirty="0"/>
          </a:p>
        </p:txBody>
      </p:sp>
      <p:sp>
        <p:nvSpPr>
          <p:cNvPr id="3" name="Content Placeholder 2"/>
          <p:cNvSpPr>
            <a:spLocks noGrp="1"/>
          </p:cNvSpPr>
          <p:nvPr>
            <p:ph idx="1"/>
          </p:nvPr>
        </p:nvSpPr>
        <p:spPr/>
        <p:txBody>
          <a:bodyPr/>
          <a:lstStyle/>
          <a:p>
            <a:r>
              <a:rPr lang="en-US" dirty="0" smtClean="0"/>
              <a:t>Step 1: Construct a syntax tree for r#.</a:t>
            </a:r>
          </a:p>
          <a:p>
            <a:r>
              <a:rPr lang="en-US" dirty="0" smtClean="0"/>
              <a:t>Step 2: Traverse the tree to construct functions </a:t>
            </a:r>
            <a:r>
              <a:rPr lang="en-US" dirty="0" err="1" smtClean="0"/>
              <a:t>nullable</a:t>
            </a:r>
            <a:r>
              <a:rPr lang="en-US" dirty="0" smtClean="0"/>
              <a:t>, </a:t>
            </a:r>
            <a:r>
              <a:rPr lang="en-US" dirty="0" err="1" smtClean="0"/>
              <a:t>firstpos</a:t>
            </a:r>
            <a:r>
              <a:rPr lang="en-US" dirty="0" smtClean="0"/>
              <a:t>, </a:t>
            </a:r>
            <a:r>
              <a:rPr lang="en-US" dirty="0" err="1" smtClean="0"/>
              <a:t>lastpos</a:t>
            </a:r>
            <a:r>
              <a:rPr lang="en-US" dirty="0"/>
              <a:t> </a:t>
            </a:r>
            <a:r>
              <a:rPr lang="en-US" dirty="0" smtClean="0"/>
              <a:t>and </a:t>
            </a:r>
            <a:r>
              <a:rPr lang="en-US" dirty="0" err="1" smtClean="0"/>
              <a:t>followpos</a:t>
            </a:r>
            <a:r>
              <a:rPr lang="en-US" dirty="0" smtClean="0"/>
              <a:t>.</a:t>
            </a:r>
          </a:p>
          <a:p>
            <a:r>
              <a:rPr lang="en-US" dirty="0" smtClean="0"/>
              <a:t>Step 3: Compute </a:t>
            </a:r>
            <a:r>
              <a:rPr lang="en-US" dirty="0" err="1" smtClean="0"/>
              <a:t>followpos</a:t>
            </a:r>
            <a:r>
              <a:rPr lang="en-US" dirty="0" smtClean="0"/>
              <a:t>.</a:t>
            </a:r>
          </a:p>
          <a:p>
            <a:r>
              <a:rPr lang="en-US" dirty="0" smtClean="0"/>
              <a:t>Step 4: Convert RE to DFA.</a:t>
            </a:r>
          </a:p>
          <a:p>
            <a:endParaRPr lang="en-IN" dirty="0"/>
          </a:p>
        </p:txBody>
      </p:sp>
    </p:spTree>
    <p:extLst>
      <p:ext uri="{BB962C8B-B14F-4D97-AF65-F5344CB8AC3E}">
        <p14:creationId xmlns="" xmlns:p14="http://schemas.microsoft.com/office/powerpoint/2010/main" val="14330338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745" y="0"/>
            <a:ext cx="10515600" cy="4351338"/>
          </a:xfrm>
        </p:spPr>
        <p:txBody>
          <a:bodyPr/>
          <a:lstStyle/>
          <a:p>
            <a:r>
              <a:rPr lang="en-US" b="1" dirty="0"/>
              <a:t>Rules for computing </a:t>
            </a:r>
            <a:r>
              <a:rPr lang="en-US" b="1" dirty="0" err="1"/>
              <a:t>nullable</a:t>
            </a:r>
            <a:r>
              <a:rPr lang="en-US" b="1" dirty="0"/>
              <a:t>, </a:t>
            </a:r>
            <a:r>
              <a:rPr lang="en-US" b="1" dirty="0" err="1"/>
              <a:t>firstpos</a:t>
            </a:r>
            <a:r>
              <a:rPr lang="en-US" b="1" dirty="0"/>
              <a:t>, and </a:t>
            </a:r>
            <a:r>
              <a:rPr lang="en-US" b="1" dirty="0" err="1"/>
              <a:t>lastpos</a:t>
            </a:r>
            <a:r>
              <a:rPr lang="en-US" b="1" dirty="0"/>
              <a:t>:</a:t>
            </a:r>
          </a:p>
          <a:p>
            <a:endParaRPr lang="en-IN" dirty="0"/>
          </a:p>
        </p:txBody>
      </p:sp>
      <p:pic>
        <p:nvPicPr>
          <p:cNvPr id="2" name="Picture 1"/>
          <p:cNvPicPr>
            <a:picLocks noChangeAspect="1"/>
          </p:cNvPicPr>
          <p:nvPr/>
        </p:nvPicPr>
        <p:blipFill>
          <a:blip r:embed="rId2"/>
          <a:stretch>
            <a:fillRect/>
          </a:stretch>
        </p:blipFill>
        <p:spPr>
          <a:xfrm>
            <a:off x="214745" y="581891"/>
            <a:ext cx="11797146" cy="5943599"/>
          </a:xfrm>
          <a:prstGeom prst="rect">
            <a:avLst/>
          </a:prstGeom>
        </p:spPr>
      </p:pic>
    </p:spTree>
    <p:extLst>
      <p:ext uri="{BB962C8B-B14F-4D97-AF65-F5344CB8AC3E}">
        <p14:creationId xmlns="" xmlns:p14="http://schemas.microsoft.com/office/powerpoint/2010/main" val="3378861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236" y="997527"/>
            <a:ext cx="10896600" cy="4973782"/>
          </a:xfrm>
        </p:spPr>
        <p:txBody>
          <a:bodyPr>
            <a:normAutofit/>
          </a:bodyPr>
          <a:lstStyle/>
          <a:p>
            <a:pPr marL="0" indent="0" fontAlgn="base">
              <a:buNone/>
            </a:pPr>
            <a:r>
              <a:rPr lang="en-US" b="1" dirty="0"/>
              <a:t>Rules for computing </a:t>
            </a:r>
            <a:r>
              <a:rPr lang="en-US" b="1" dirty="0" err="1"/>
              <a:t>followpos</a:t>
            </a:r>
            <a:r>
              <a:rPr lang="en-US" b="1" dirty="0"/>
              <a:t>:</a:t>
            </a:r>
          </a:p>
          <a:p>
            <a:pPr marL="0" indent="0" fontAlgn="base">
              <a:buNone/>
            </a:pPr>
            <a:r>
              <a:rPr lang="en-US" b="1" dirty="0"/>
              <a:t>1. </a:t>
            </a:r>
            <a:r>
              <a:rPr lang="en-US" dirty="0"/>
              <a:t>If n is a cat-node with left child c1 and right child c2 and </a:t>
            </a:r>
            <a:r>
              <a:rPr lang="en-US" dirty="0" err="1"/>
              <a:t>i</a:t>
            </a:r>
            <a:r>
              <a:rPr lang="en-US" dirty="0"/>
              <a:t> is a position in </a:t>
            </a:r>
            <a:r>
              <a:rPr lang="en-US" dirty="0" err="1"/>
              <a:t>lastpos</a:t>
            </a:r>
            <a:r>
              <a:rPr lang="en-US" dirty="0"/>
              <a:t>(c1), then all positions in </a:t>
            </a:r>
            <a:r>
              <a:rPr lang="en-US" dirty="0" err="1"/>
              <a:t>firstpos</a:t>
            </a:r>
            <a:r>
              <a:rPr lang="en-US" dirty="0"/>
              <a:t>(c2) are in </a:t>
            </a:r>
            <a:r>
              <a:rPr lang="en-US" dirty="0" err="1"/>
              <a:t>followpos</a:t>
            </a:r>
            <a:r>
              <a:rPr lang="en-US" dirty="0"/>
              <a:t>(</a:t>
            </a:r>
            <a:r>
              <a:rPr lang="en-US" dirty="0" err="1"/>
              <a:t>i</a:t>
            </a:r>
            <a:r>
              <a:rPr lang="en-US" dirty="0"/>
              <a:t>).</a:t>
            </a:r>
          </a:p>
          <a:p>
            <a:pPr marL="0" indent="0" fontAlgn="base">
              <a:buNone/>
            </a:pPr>
            <a:endParaRPr lang="en-US" dirty="0"/>
          </a:p>
          <a:p>
            <a:pPr marL="0" indent="0" fontAlgn="base">
              <a:buNone/>
            </a:pPr>
            <a:r>
              <a:rPr lang="en-US" b="1" dirty="0"/>
              <a:t>2. </a:t>
            </a:r>
            <a:r>
              <a:rPr lang="en-US" dirty="0"/>
              <a:t>If n is a star-node and </a:t>
            </a:r>
            <a:r>
              <a:rPr lang="en-US" dirty="0" err="1"/>
              <a:t>i</a:t>
            </a:r>
            <a:r>
              <a:rPr lang="en-US" dirty="0"/>
              <a:t> is a position in </a:t>
            </a:r>
            <a:r>
              <a:rPr lang="en-US" dirty="0" err="1"/>
              <a:t>lastpos</a:t>
            </a:r>
            <a:r>
              <a:rPr lang="en-US" dirty="0"/>
              <a:t>(n), then all positions in </a:t>
            </a:r>
            <a:r>
              <a:rPr lang="en-US" dirty="0" err="1"/>
              <a:t>firstpos</a:t>
            </a:r>
            <a:r>
              <a:rPr lang="en-US" dirty="0"/>
              <a:t>(n) are in </a:t>
            </a:r>
            <a:r>
              <a:rPr lang="en-US" dirty="0" err="1"/>
              <a:t>followpos</a:t>
            </a:r>
            <a:r>
              <a:rPr lang="en-US" dirty="0"/>
              <a:t>(</a:t>
            </a:r>
            <a:r>
              <a:rPr lang="en-US" dirty="0" err="1"/>
              <a:t>i</a:t>
            </a:r>
            <a:r>
              <a:rPr lang="en-US" dirty="0"/>
              <a:t>).</a:t>
            </a:r>
          </a:p>
          <a:p>
            <a:pPr marL="0" indent="0" fontAlgn="base">
              <a:buNone/>
            </a:pPr>
            <a:endParaRPr lang="en-US" dirty="0"/>
          </a:p>
          <a:p>
            <a:pPr marL="0" indent="0" fontAlgn="base">
              <a:buNone/>
            </a:pPr>
            <a:r>
              <a:rPr lang="en-US" dirty="0" smtClean="0"/>
              <a:t>Now that we have seen the rules for computing </a:t>
            </a:r>
            <a:r>
              <a:rPr lang="en-US" dirty="0" err="1" smtClean="0"/>
              <a:t>firstpos</a:t>
            </a:r>
            <a:r>
              <a:rPr lang="en-US" dirty="0" smtClean="0"/>
              <a:t> and </a:t>
            </a:r>
            <a:r>
              <a:rPr lang="en-US" dirty="0" err="1" smtClean="0"/>
              <a:t>lastpos</a:t>
            </a:r>
            <a:r>
              <a:rPr lang="en-US" dirty="0" smtClean="0"/>
              <a:t>, we now proceed to calculate the values of the same for the syntax tree of the given regular expression (</a:t>
            </a:r>
            <a:r>
              <a:rPr lang="en-US" dirty="0" err="1" smtClean="0"/>
              <a:t>a|b</a:t>
            </a:r>
            <a:r>
              <a:rPr lang="en-US" dirty="0" smtClean="0"/>
              <a:t>)*</a:t>
            </a:r>
            <a:r>
              <a:rPr lang="en-US" dirty="0" err="1" smtClean="0"/>
              <a:t>abb</a:t>
            </a:r>
            <a:r>
              <a:rPr lang="en-US" dirty="0" smtClean="0"/>
              <a:t>#.</a:t>
            </a:r>
            <a:endParaRPr lang="en-US" dirty="0"/>
          </a:p>
        </p:txBody>
      </p:sp>
    </p:spTree>
    <p:extLst>
      <p:ext uri="{BB962C8B-B14F-4D97-AF65-F5344CB8AC3E}">
        <p14:creationId xmlns="" xmlns:p14="http://schemas.microsoft.com/office/powerpoint/2010/main" val="35514332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Syntax tree for (a|b)*abb#"/>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857008" y="2092036"/>
            <a:ext cx="5974773" cy="466898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Content Placeholder 2"/>
          <p:cNvSpPr>
            <a:spLocks noGrp="1"/>
          </p:cNvSpPr>
          <p:nvPr>
            <p:ph idx="1"/>
          </p:nvPr>
        </p:nvSpPr>
        <p:spPr>
          <a:xfrm>
            <a:off x="360218" y="429491"/>
            <a:ext cx="10993582" cy="5747472"/>
          </a:xfrm>
        </p:spPr>
        <p:txBody>
          <a:bodyPr/>
          <a:lstStyle/>
          <a:p>
            <a:pPr marL="0" indent="0">
              <a:buNone/>
            </a:pPr>
            <a:r>
              <a:rPr lang="en-US" dirty="0" smtClean="0"/>
              <a:t>Example: </a:t>
            </a:r>
            <a:r>
              <a:rPr lang="en-IN" dirty="0"/>
              <a:t> r = (</a:t>
            </a:r>
            <a:r>
              <a:rPr lang="en-IN" dirty="0" err="1"/>
              <a:t>a|b</a:t>
            </a:r>
            <a:r>
              <a:rPr lang="en-IN" dirty="0"/>
              <a:t>)*</a:t>
            </a:r>
            <a:r>
              <a:rPr lang="en-IN" dirty="0" err="1" smtClean="0"/>
              <a:t>abb</a:t>
            </a:r>
            <a:endParaRPr lang="en-IN" dirty="0" smtClean="0"/>
          </a:p>
          <a:p>
            <a:pPr marL="0" indent="0">
              <a:buNone/>
            </a:pPr>
            <a:r>
              <a:rPr lang="en-US" b="1" dirty="0" smtClean="0"/>
              <a:t>Step 1: </a:t>
            </a:r>
            <a:r>
              <a:rPr lang="en-US" dirty="0" smtClean="0"/>
              <a:t>Firstly</a:t>
            </a:r>
            <a:r>
              <a:rPr lang="en-US" dirty="0"/>
              <a:t>, we construct the augmented regular expression for the given expression. By concatenating a unique right-end marker ‘#’ to a regular expression r, we give the accepting state for r a transition on ‘#’ making it an important state of the NFA for r#.</a:t>
            </a:r>
          </a:p>
          <a:p>
            <a:pPr marL="0" indent="0">
              <a:buNone/>
            </a:pPr>
            <a:r>
              <a:rPr lang="en-US" dirty="0" smtClean="0"/>
              <a:t>So</a:t>
            </a:r>
            <a:r>
              <a:rPr lang="en-US" dirty="0"/>
              <a:t>, r' = (</a:t>
            </a:r>
            <a:r>
              <a:rPr lang="en-US" dirty="0" err="1"/>
              <a:t>a|b</a:t>
            </a:r>
            <a:r>
              <a:rPr lang="en-US" dirty="0"/>
              <a:t>)*</a:t>
            </a:r>
            <a:r>
              <a:rPr lang="en-US" dirty="0" err="1"/>
              <a:t>abb</a:t>
            </a:r>
            <a:r>
              <a:rPr lang="en-US" dirty="0" smtClean="0"/>
              <a:t>#</a:t>
            </a:r>
          </a:p>
          <a:p>
            <a:pPr marL="0" indent="0">
              <a:buNone/>
            </a:pPr>
            <a:r>
              <a:rPr lang="en-US" b="1" dirty="0" smtClean="0"/>
              <a:t>Step 2</a:t>
            </a:r>
            <a:r>
              <a:rPr lang="en-US" b="1" dirty="0"/>
              <a:t>:</a:t>
            </a:r>
            <a:r>
              <a:rPr lang="en-US" dirty="0"/>
              <a:t> Then we construct the syntax tree for r#.</a:t>
            </a:r>
            <a:endParaRPr lang="en-IN" dirty="0"/>
          </a:p>
        </p:txBody>
      </p:sp>
    </p:spTree>
    <p:extLst>
      <p:ext uri="{BB962C8B-B14F-4D97-AF65-F5344CB8AC3E}">
        <p14:creationId xmlns="" xmlns:p14="http://schemas.microsoft.com/office/powerpoint/2010/main" val="21700420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945" y="387927"/>
            <a:ext cx="11651673" cy="5789036"/>
          </a:xfrm>
        </p:spPr>
        <p:txBody>
          <a:bodyPr/>
          <a:lstStyle/>
          <a:p>
            <a:pPr marL="0" indent="0" fontAlgn="base">
              <a:buNone/>
            </a:pPr>
            <a:r>
              <a:rPr lang="en-US" b="1" dirty="0" smtClean="0"/>
              <a:t>Step 3</a:t>
            </a:r>
            <a:r>
              <a:rPr lang="en-US" b="1" dirty="0"/>
              <a:t>:</a:t>
            </a:r>
            <a:r>
              <a:rPr lang="en-US" dirty="0"/>
              <a:t> Next we need to evaluate four functions </a:t>
            </a:r>
            <a:r>
              <a:rPr lang="en-US" dirty="0" err="1"/>
              <a:t>nullable</a:t>
            </a:r>
            <a:r>
              <a:rPr lang="en-US" dirty="0"/>
              <a:t>, </a:t>
            </a:r>
            <a:r>
              <a:rPr lang="en-US" dirty="0" err="1"/>
              <a:t>firstpos</a:t>
            </a:r>
            <a:r>
              <a:rPr lang="en-US" dirty="0"/>
              <a:t>, </a:t>
            </a:r>
            <a:r>
              <a:rPr lang="en-US" dirty="0" err="1"/>
              <a:t>lastpos</a:t>
            </a:r>
            <a:r>
              <a:rPr lang="en-US" dirty="0"/>
              <a:t>, and </a:t>
            </a:r>
            <a:r>
              <a:rPr lang="en-US" dirty="0" err="1"/>
              <a:t>followpos</a:t>
            </a:r>
            <a:r>
              <a:rPr lang="en-US" dirty="0"/>
              <a:t>.</a:t>
            </a:r>
          </a:p>
          <a:p>
            <a:pPr fontAlgn="base"/>
            <a:r>
              <a:rPr lang="en-US" dirty="0" err="1"/>
              <a:t>nullable</a:t>
            </a:r>
            <a:r>
              <a:rPr lang="en-US" dirty="0"/>
              <a:t>(n) is true for a syntax tree node n if and only if the regular expression represented by n has € in its language.</a:t>
            </a:r>
          </a:p>
          <a:p>
            <a:pPr fontAlgn="base"/>
            <a:r>
              <a:rPr lang="en-US" dirty="0" err="1"/>
              <a:t>firstpos</a:t>
            </a:r>
            <a:r>
              <a:rPr lang="en-US" dirty="0"/>
              <a:t>(n) gives the set of positions that can match the first symbol of a string generated by the subexpression rooted at n.</a:t>
            </a:r>
          </a:p>
          <a:p>
            <a:pPr fontAlgn="base"/>
            <a:r>
              <a:rPr lang="en-US" dirty="0" err="1"/>
              <a:t>lastpos</a:t>
            </a:r>
            <a:r>
              <a:rPr lang="en-US" dirty="0"/>
              <a:t>(n) gives the set of positions that can match the last symbol of a string generated by the subexpression rooted at n</a:t>
            </a:r>
            <a:r>
              <a:rPr lang="en-US" dirty="0" smtClean="0"/>
              <a:t>.</a:t>
            </a:r>
          </a:p>
          <a:p>
            <a:pPr marL="0" indent="0" fontAlgn="base">
              <a:buNone/>
            </a:pPr>
            <a:r>
              <a:rPr lang="en-US" dirty="0"/>
              <a:t>We refer to an interior node as a cat-node, or-node, or star-node if it is labeled by a concatenation, | or * operator, respectively.</a:t>
            </a:r>
          </a:p>
        </p:txBody>
      </p:sp>
    </p:spTree>
    <p:extLst>
      <p:ext uri="{BB962C8B-B14F-4D97-AF65-F5344CB8AC3E}">
        <p14:creationId xmlns="" xmlns:p14="http://schemas.microsoft.com/office/powerpoint/2010/main" val="37362859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Regular expression</a:t>
            </a:r>
            <a:endParaRPr lang="en-IN" dirty="0"/>
          </a:p>
        </p:txBody>
      </p:sp>
      <p:sp>
        <p:nvSpPr>
          <p:cNvPr id="3" name="Content Placeholder 2"/>
          <p:cNvSpPr>
            <a:spLocks noGrp="1"/>
          </p:cNvSpPr>
          <p:nvPr>
            <p:ph idx="1"/>
          </p:nvPr>
        </p:nvSpPr>
        <p:spPr/>
        <p:txBody>
          <a:bodyPr>
            <a:normAutofit lnSpcReduction="10000"/>
          </a:bodyPr>
          <a:lstStyle/>
          <a:p>
            <a:r>
              <a:rPr lang="en-US" dirty="0" smtClean="0"/>
              <a:t>Method to represent a language (regular expression)</a:t>
            </a:r>
          </a:p>
          <a:p>
            <a:r>
              <a:rPr lang="en-US" dirty="0" smtClean="0"/>
              <a:t>L = {</a:t>
            </a:r>
            <a:r>
              <a:rPr lang="el-GR" dirty="0"/>
              <a:t>ε</a:t>
            </a:r>
            <a:r>
              <a:rPr lang="en-US" dirty="0" smtClean="0"/>
              <a:t>, a, aa, </a:t>
            </a:r>
            <a:r>
              <a:rPr lang="en-US" dirty="0" err="1" smtClean="0"/>
              <a:t>aaa</a:t>
            </a:r>
            <a:r>
              <a:rPr lang="en-US" dirty="0" smtClean="0"/>
              <a:t>,…} = a*</a:t>
            </a:r>
          </a:p>
          <a:p>
            <a:r>
              <a:rPr lang="en-US" dirty="0" smtClean="0"/>
              <a:t>Let ‘R’ be a regular expression over alphabet ∑ if R is-</a:t>
            </a:r>
          </a:p>
          <a:p>
            <a:pPr marL="0" indent="0">
              <a:buNone/>
            </a:pPr>
            <a:r>
              <a:rPr lang="en-US" dirty="0" smtClean="0"/>
              <a:t>1. </a:t>
            </a:r>
            <a:r>
              <a:rPr lang="el-GR" dirty="0"/>
              <a:t>ε</a:t>
            </a:r>
            <a:r>
              <a:rPr lang="en-US" dirty="0" smtClean="0"/>
              <a:t> is regular expression denoting the set {</a:t>
            </a:r>
            <a:r>
              <a:rPr lang="el-GR" dirty="0"/>
              <a:t>ε</a:t>
            </a:r>
            <a:r>
              <a:rPr lang="en-US" dirty="0" smtClean="0"/>
              <a:t>}.</a:t>
            </a:r>
          </a:p>
          <a:p>
            <a:pPr marL="0" indent="0">
              <a:buNone/>
            </a:pPr>
            <a:r>
              <a:rPr lang="en-IN" dirty="0" smtClean="0"/>
              <a:t>2. ∅ is regular expression denoting the empty set {}.</a:t>
            </a:r>
          </a:p>
          <a:p>
            <a:endParaRPr lang="en-US" dirty="0"/>
          </a:p>
          <a:p>
            <a:r>
              <a:rPr lang="en-US" dirty="0" smtClean="0"/>
              <a:t>(</a:t>
            </a:r>
            <a:r>
              <a:rPr lang="en-US" dirty="0"/>
              <a:t>Phi means no string accepted i.e. no final state.</a:t>
            </a:r>
            <a:br>
              <a:rPr lang="en-US" dirty="0"/>
            </a:br>
            <a:r>
              <a:rPr lang="en-US" dirty="0"/>
              <a:t/>
            </a:r>
            <a:br>
              <a:rPr lang="en-US" dirty="0"/>
            </a:br>
            <a:r>
              <a:rPr lang="en-US" dirty="0"/>
              <a:t>Epsilon means </a:t>
            </a:r>
            <a:r>
              <a:rPr lang="en-US" dirty="0" smtClean="0"/>
              <a:t>there </a:t>
            </a:r>
            <a:r>
              <a:rPr lang="en-US" dirty="0"/>
              <a:t>is a string of length 0 &amp; it is accepted i.e. </a:t>
            </a:r>
            <a:r>
              <a:rPr lang="en-US" dirty="0" smtClean="0"/>
              <a:t>there </a:t>
            </a:r>
            <a:r>
              <a:rPr lang="en-US" dirty="0"/>
              <a:t>is a final state.</a:t>
            </a:r>
            <a:r>
              <a:rPr lang="en-US" dirty="0" smtClean="0"/>
              <a:t>)</a:t>
            </a:r>
          </a:p>
          <a:p>
            <a:pPr>
              <a:buFont typeface="Wingdings" panose="05000000000000000000" pitchFamily="2" charset="2"/>
              <a:buChar char="Ø"/>
            </a:pPr>
            <a:endParaRPr lang="en-US" dirty="0" smtClean="0"/>
          </a:p>
          <a:p>
            <a:endParaRPr lang="en-IN" dirty="0"/>
          </a:p>
        </p:txBody>
      </p:sp>
    </p:spTree>
    <p:extLst>
      <p:ext uri="{BB962C8B-B14F-4D97-AF65-F5344CB8AC3E}">
        <p14:creationId xmlns="" xmlns:p14="http://schemas.microsoft.com/office/powerpoint/2010/main" val="821526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firstpos and lastpos for nodes in syntax tree for (a|b)*abb#"/>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5793" y="512185"/>
            <a:ext cx="4914900" cy="4171951"/>
          </a:xfrm>
          <a:prstGeom prst="rect">
            <a:avLst/>
          </a:prstGeom>
          <a:noFill/>
          <a:extLst>
            <a:ext uri="{909E8E84-426E-40DD-AFC4-6F175D3DCCD1}">
              <a14:hiddenFill xmlns="" xmlns:a14="http://schemas.microsoft.com/office/drawing/2010/main">
                <a:solidFill>
                  <a:srgbClr val="FFFFFF"/>
                </a:solidFill>
              </a14:hiddenFill>
            </a:ext>
          </a:extLst>
        </p:spPr>
      </p:pic>
      <p:sp>
        <p:nvSpPr>
          <p:cNvPr id="4" name="Rectangle 3"/>
          <p:cNvSpPr/>
          <p:nvPr/>
        </p:nvSpPr>
        <p:spPr>
          <a:xfrm>
            <a:off x="193963" y="5114744"/>
            <a:ext cx="6096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err="1">
                <a:ln>
                  <a:noFill/>
                </a:ln>
                <a:solidFill>
                  <a:srgbClr val="273239"/>
                </a:solidFill>
                <a:effectLst/>
                <a:uLnTx/>
                <a:uFillTx/>
                <a:latin typeface="urw-din"/>
                <a:ea typeface="+mn-ea"/>
                <a:cs typeface="+mn-cs"/>
              </a:rPr>
              <a:t>firstpos</a:t>
            </a:r>
            <a:r>
              <a:rPr kumimoji="0" lang="en-US" sz="1800" b="1" i="1" u="none" strike="noStrike" kern="1200" cap="none" spc="0" normalizeH="0" baseline="0" noProof="0" dirty="0">
                <a:ln>
                  <a:noFill/>
                </a:ln>
                <a:solidFill>
                  <a:srgbClr val="273239"/>
                </a:solidFill>
                <a:effectLst/>
                <a:uLnTx/>
                <a:uFillTx/>
                <a:latin typeface="urw-din"/>
                <a:ea typeface="+mn-ea"/>
                <a:cs typeface="+mn-cs"/>
              </a:rPr>
              <a:t> and </a:t>
            </a:r>
            <a:r>
              <a:rPr kumimoji="0" lang="en-US" sz="1800" b="1" i="1" u="none" strike="noStrike" kern="1200" cap="none" spc="0" normalizeH="0" baseline="0" noProof="0" dirty="0" err="1">
                <a:ln>
                  <a:noFill/>
                </a:ln>
                <a:solidFill>
                  <a:srgbClr val="273239"/>
                </a:solidFill>
                <a:effectLst/>
                <a:uLnTx/>
                <a:uFillTx/>
                <a:latin typeface="urw-din"/>
                <a:ea typeface="+mn-ea"/>
                <a:cs typeface="+mn-cs"/>
              </a:rPr>
              <a:t>lastpos</a:t>
            </a:r>
            <a:r>
              <a:rPr kumimoji="0" lang="en-US" sz="1800" b="1" i="1" u="none" strike="noStrike" kern="1200" cap="none" spc="0" normalizeH="0" baseline="0" noProof="0" dirty="0">
                <a:ln>
                  <a:noFill/>
                </a:ln>
                <a:solidFill>
                  <a:srgbClr val="273239"/>
                </a:solidFill>
                <a:effectLst/>
                <a:uLnTx/>
                <a:uFillTx/>
                <a:latin typeface="urw-din"/>
                <a:ea typeface="+mn-ea"/>
                <a:cs typeface="+mn-cs"/>
              </a:rPr>
              <a:t> for nodes in syntax tree for (</a:t>
            </a:r>
            <a:r>
              <a:rPr kumimoji="0" lang="en-US" sz="1800" b="1" i="1" u="none" strike="noStrike" kern="1200" cap="none" spc="0" normalizeH="0" baseline="0" noProof="0" dirty="0" err="1">
                <a:ln>
                  <a:noFill/>
                </a:ln>
                <a:solidFill>
                  <a:srgbClr val="273239"/>
                </a:solidFill>
                <a:effectLst/>
                <a:uLnTx/>
                <a:uFillTx/>
                <a:latin typeface="urw-din"/>
                <a:ea typeface="+mn-ea"/>
                <a:cs typeface="+mn-cs"/>
              </a:rPr>
              <a:t>a|b</a:t>
            </a:r>
            <a:r>
              <a:rPr kumimoji="0" lang="en-US" sz="1800" b="1" i="1" u="none" strike="noStrike" kern="1200" cap="none" spc="0" normalizeH="0" baseline="0" noProof="0" dirty="0">
                <a:ln>
                  <a:noFill/>
                </a:ln>
                <a:solidFill>
                  <a:srgbClr val="273239"/>
                </a:solidFill>
                <a:effectLst/>
                <a:uLnTx/>
                <a:uFillTx/>
                <a:latin typeface="urw-din"/>
                <a:ea typeface="+mn-ea"/>
                <a:cs typeface="+mn-cs"/>
              </a:rPr>
              <a:t>)*</a:t>
            </a:r>
            <a:r>
              <a:rPr kumimoji="0" lang="en-US" sz="1800" b="1" i="1" u="none" strike="noStrike" kern="1200" cap="none" spc="0" normalizeH="0" baseline="0" noProof="0" dirty="0" err="1">
                <a:ln>
                  <a:noFill/>
                </a:ln>
                <a:solidFill>
                  <a:srgbClr val="273239"/>
                </a:solidFill>
                <a:effectLst/>
                <a:uLnTx/>
                <a:uFillTx/>
                <a:latin typeface="urw-din"/>
                <a:ea typeface="+mn-ea"/>
                <a:cs typeface="+mn-cs"/>
              </a:rPr>
              <a:t>abb</a:t>
            </a:r>
            <a:r>
              <a:rPr kumimoji="0" lang="en-US" sz="1800" b="1" i="1" u="none" strike="noStrike" kern="1200" cap="none" spc="0" normalizeH="0" baseline="0" noProof="0" dirty="0">
                <a:ln>
                  <a:noFill/>
                </a:ln>
                <a:solidFill>
                  <a:srgbClr val="273239"/>
                </a:solidFill>
                <a:effectLst/>
                <a:uLnTx/>
                <a:uFillTx/>
                <a:latin typeface="urw-din"/>
                <a:ea typeface="+mn-ea"/>
                <a:cs typeface="+mn-cs"/>
              </a:rPr>
              <a: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5" name="Table 4"/>
          <p:cNvGraphicFramePr>
            <a:graphicFrameLocks noGrp="1"/>
          </p:cNvGraphicFramePr>
          <p:nvPr>
            <p:extLst/>
          </p:nvPr>
        </p:nvGraphicFramePr>
        <p:xfrm>
          <a:off x="6844146" y="1083764"/>
          <a:ext cx="4911436" cy="4716780"/>
        </p:xfrm>
        <a:graphic>
          <a:graphicData uri="http://schemas.openxmlformats.org/drawingml/2006/table">
            <a:tbl>
              <a:tblPr/>
              <a:tblGrid>
                <a:gridCol w="2455718">
                  <a:extLst>
                    <a:ext uri="{9D8B030D-6E8A-4147-A177-3AD203B41FA5}">
                      <a16:colId xmlns="" xmlns:a16="http://schemas.microsoft.com/office/drawing/2014/main" val="14779664"/>
                    </a:ext>
                  </a:extLst>
                </a:gridCol>
                <a:gridCol w="2455718">
                  <a:extLst>
                    <a:ext uri="{9D8B030D-6E8A-4147-A177-3AD203B41FA5}">
                      <a16:colId xmlns="" xmlns:a16="http://schemas.microsoft.com/office/drawing/2014/main" val="3884799135"/>
                    </a:ext>
                  </a:extLst>
                </a:gridCol>
              </a:tblGrid>
              <a:tr h="0">
                <a:tc>
                  <a:txBody>
                    <a:bodyPr/>
                    <a:lstStyle/>
                    <a:p>
                      <a:pPr algn="l" fontAlgn="base"/>
                      <a:r>
                        <a:rPr lang="en-IN" sz="2400" b="1" dirty="0">
                          <a:effectLst/>
                        </a:rPr>
                        <a:t>NODE</a:t>
                      </a:r>
                      <a:endParaRPr lang="en-IN" sz="2400" b="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400" b="1">
                          <a:effectLst/>
                        </a:rPr>
                        <a:t>followpos</a:t>
                      </a:r>
                      <a:endParaRPr lang="en-IN" sz="2400" b="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3450291803"/>
                  </a:ext>
                </a:extLst>
              </a:tr>
              <a:tr h="0">
                <a:tc>
                  <a:txBody>
                    <a:bodyPr/>
                    <a:lstStyle/>
                    <a:p>
                      <a:pPr algn="l" fontAlgn="base"/>
                      <a:r>
                        <a:rPr lang="en-IN" sz="3200" b="0" dirty="0">
                          <a:effectLs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{1, 2, 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589874725"/>
                  </a:ext>
                </a:extLst>
              </a:tr>
              <a:tr h="0">
                <a:tc>
                  <a:txBody>
                    <a:bodyPr/>
                    <a:lstStyle/>
                    <a:p>
                      <a:pPr algn="l" fontAlgn="base"/>
                      <a:r>
                        <a:rPr lang="en-IN" sz="3200" b="0" dirty="0">
                          <a:effectLst/>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{1, 2, 3}</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940681187"/>
                  </a:ext>
                </a:extLst>
              </a:tr>
              <a:tr h="0">
                <a:tc>
                  <a:txBody>
                    <a:bodyPr/>
                    <a:lstStyle/>
                    <a:p>
                      <a:pPr algn="l" fontAlgn="base"/>
                      <a:r>
                        <a:rPr lang="en-IN" sz="3200" b="0">
                          <a:effectLs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{4}</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256220399"/>
                  </a:ext>
                </a:extLst>
              </a:tr>
              <a:tr h="0">
                <a:tc>
                  <a:txBody>
                    <a:bodyPr/>
                    <a:lstStyle/>
                    <a:p>
                      <a:pPr algn="l" fontAlgn="base"/>
                      <a:r>
                        <a:rPr lang="en-IN" sz="3200" b="0">
                          <a:effectLst/>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{5}</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06742215"/>
                  </a:ext>
                </a:extLst>
              </a:tr>
              <a:tr h="0">
                <a:tc>
                  <a:txBody>
                    <a:bodyPr/>
                    <a:lstStyle/>
                    <a:p>
                      <a:pPr algn="l" fontAlgn="base"/>
                      <a:r>
                        <a:rPr lang="en-IN" sz="3200" b="0">
                          <a:effectLst/>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{6}</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606142409"/>
                  </a:ext>
                </a:extLst>
              </a:tr>
              <a:tr h="0">
                <a:tc>
                  <a:txBody>
                    <a:bodyPr/>
                    <a:lstStyle/>
                    <a:p>
                      <a:pPr algn="l" fontAlgn="base"/>
                      <a:r>
                        <a:rPr lang="en-IN" sz="3200" b="0">
                          <a:effectLst/>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80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146465122"/>
                  </a:ext>
                </a:extLst>
              </a:tr>
            </a:tbl>
          </a:graphicData>
        </a:graphic>
      </p:graphicFrame>
    </p:spTree>
    <p:extLst>
      <p:ext uri="{BB962C8B-B14F-4D97-AF65-F5344CB8AC3E}">
        <p14:creationId xmlns="" xmlns:p14="http://schemas.microsoft.com/office/powerpoint/2010/main" val="40128617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218" y="304800"/>
            <a:ext cx="11485418" cy="6190817"/>
          </a:xfrm>
        </p:spPr>
        <p:txBody>
          <a:bodyPr>
            <a:normAutofit fontScale="92500" lnSpcReduction="10000"/>
          </a:bodyPr>
          <a:lstStyle/>
          <a:p>
            <a:pPr fontAlgn="base">
              <a:buNone/>
            </a:pPr>
            <a:r>
              <a:rPr lang="en-US" b="1" dirty="0"/>
              <a:t>4.</a:t>
            </a:r>
            <a:r>
              <a:rPr lang="en-US" dirty="0"/>
              <a:t> Now we construct </a:t>
            </a:r>
            <a:r>
              <a:rPr lang="en-US" i="1" dirty="0" err="1"/>
              <a:t>Dstates</a:t>
            </a:r>
            <a:r>
              <a:rPr lang="en-US" dirty="0"/>
              <a:t>, the set of states of DFA D and </a:t>
            </a:r>
            <a:r>
              <a:rPr lang="en-US" i="1" dirty="0" err="1"/>
              <a:t>Dtran</a:t>
            </a:r>
            <a:r>
              <a:rPr lang="en-US" dirty="0"/>
              <a:t>, the transition table for D. The start state of DFA D is </a:t>
            </a:r>
            <a:r>
              <a:rPr lang="en-US" dirty="0" err="1"/>
              <a:t>firstpos</a:t>
            </a:r>
            <a:r>
              <a:rPr lang="en-US" dirty="0"/>
              <a:t>(root) and the accepting states are all those containing the position associated with the </a:t>
            </a:r>
            <a:r>
              <a:rPr lang="en-US" dirty="0" err="1"/>
              <a:t>endmarker</a:t>
            </a:r>
            <a:r>
              <a:rPr lang="en-US" dirty="0"/>
              <a:t> symbol </a:t>
            </a:r>
            <a:r>
              <a:rPr lang="en-US" dirty="0" smtClean="0"/>
              <a:t>#.</a:t>
            </a:r>
          </a:p>
          <a:p>
            <a:pPr fontAlgn="base"/>
            <a:endParaRPr lang="en-US" dirty="0"/>
          </a:p>
          <a:p>
            <a:pPr fontAlgn="base"/>
            <a:r>
              <a:rPr lang="en-US" dirty="0"/>
              <a:t>According to our example, the </a:t>
            </a:r>
            <a:r>
              <a:rPr lang="en-US" dirty="0" err="1"/>
              <a:t>firstpos</a:t>
            </a:r>
            <a:r>
              <a:rPr lang="en-US" dirty="0"/>
              <a:t> of the root is {1, 2, 3}. Let this state be A and consider the input symbol a. Positions 1 and 3 are for a, so let B = </a:t>
            </a:r>
            <a:r>
              <a:rPr lang="en-US" dirty="0" err="1"/>
              <a:t>followpos</a:t>
            </a:r>
            <a:r>
              <a:rPr lang="en-US" dirty="0"/>
              <a:t>(1) ∪ </a:t>
            </a:r>
            <a:r>
              <a:rPr lang="en-US" dirty="0" err="1"/>
              <a:t>followpos</a:t>
            </a:r>
            <a:r>
              <a:rPr lang="en-US" dirty="0"/>
              <a:t>(3) = {1, 2, 3, 4}. Since this set has not yet been seen, we set </a:t>
            </a:r>
            <a:r>
              <a:rPr lang="en-US" dirty="0" err="1"/>
              <a:t>Dtran</a:t>
            </a:r>
            <a:r>
              <a:rPr lang="en-US" dirty="0"/>
              <a:t>[A, a] := B</a:t>
            </a:r>
            <a:r>
              <a:rPr lang="en-US" dirty="0" smtClean="0"/>
              <a:t>.</a:t>
            </a:r>
          </a:p>
          <a:p>
            <a:pPr fontAlgn="base"/>
            <a:endParaRPr lang="en-US" dirty="0"/>
          </a:p>
          <a:p>
            <a:pPr fontAlgn="base"/>
            <a:r>
              <a:rPr lang="en-US" dirty="0"/>
              <a:t>When we consider input b, we find that out of the positions in A, only 2 is associated with b, thus we consider the set </a:t>
            </a:r>
            <a:r>
              <a:rPr lang="en-US" dirty="0" err="1"/>
              <a:t>followpos</a:t>
            </a:r>
            <a:r>
              <a:rPr lang="en-US" dirty="0"/>
              <a:t>(2) = {1, 2, 3}. Since this set has already been seen before, we do not add it to </a:t>
            </a:r>
            <a:r>
              <a:rPr lang="en-US" dirty="0" err="1"/>
              <a:t>Dstates</a:t>
            </a:r>
            <a:r>
              <a:rPr lang="en-US" dirty="0"/>
              <a:t> but we add the transition </a:t>
            </a:r>
            <a:r>
              <a:rPr lang="en-US" dirty="0" err="1"/>
              <a:t>Dtran</a:t>
            </a:r>
            <a:r>
              <a:rPr lang="en-US" dirty="0"/>
              <a:t>[A, b]:= A</a:t>
            </a:r>
            <a:r>
              <a:rPr lang="en-US" dirty="0" smtClean="0"/>
              <a:t>.</a:t>
            </a:r>
          </a:p>
          <a:p>
            <a:pPr fontAlgn="base"/>
            <a:endParaRPr lang="en-US" dirty="0"/>
          </a:p>
          <a:p>
            <a:pPr fontAlgn="base"/>
            <a:r>
              <a:rPr lang="en-US" dirty="0"/>
              <a:t>Continuing like this with the rest of the states, we arrive at the below transition table.</a:t>
            </a:r>
          </a:p>
        </p:txBody>
      </p:sp>
    </p:spTree>
    <p:extLst>
      <p:ext uri="{BB962C8B-B14F-4D97-AF65-F5344CB8AC3E}">
        <p14:creationId xmlns="" xmlns:p14="http://schemas.microsoft.com/office/powerpoint/2010/main" val="8228065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5582" y="440170"/>
            <a:ext cx="10515600" cy="4351338"/>
          </a:xfrm>
        </p:spPr>
        <p:txBody>
          <a:bodyPr/>
          <a:lstStyle/>
          <a:p>
            <a:pPr fontAlgn="base"/>
            <a:r>
              <a:rPr lang="en-US" dirty="0"/>
              <a:t>Here, A is the start state and D is the accepting state.</a:t>
            </a:r>
          </a:p>
          <a:p>
            <a:pPr marL="0" indent="0" fontAlgn="base">
              <a:buNone/>
            </a:pPr>
            <a:r>
              <a:rPr lang="en-US" b="1" dirty="0"/>
              <a:t>5.</a:t>
            </a:r>
            <a:r>
              <a:rPr lang="en-US" dirty="0"/>
              <a:t> Finally we draw the DFA for the above transition table.</a:t>
            </a:r>
          </a:p>
          <a:p>
            <a:pPr marL="0" indent="0" fontAlgn="base">
              <a:buNone/>
            </a:pPr>
            <a:r>
              <a:rPr lang="en-US" b="1" dirty="0"/>
              <a:t>The final DFA will be :</a:t>
            </a:r>
            <a:endParaRPr lang="en-US" dirty="0"/>
          </a:p>
          <a:p>
            <a:endParaRPr lang="en-IN" dirty="0"/>
          </a:p>
        </p:txBody>
      </p:sp>
      <p:graphicFrame>
        <p:nvGraphicFramePr>
          <p:cNvPr id="6" name="Table 5"/>
          <p:cNvGraphicFramePr>
            <a:graphicFrameLocks noGrp="1"/>
          </p:cNvGraphicFramePr>
          <p:nvPr>
            <p:extLst/>
          </p:nvPr>
        </p:nvGraphicFramePr>
        <p:xfrm>
          <a:off x="7741517" y="2100956"/>
          <a:ext cx="3955475" cy="3596640"/>
        </p:xfrm>
        <a:graphic>
          <a:graphicData uri="http://schemas.openxmlformats.org/drawingml/2006/table">
            <a:tbl>
              <a:tblPr/>
              <a:tblGrid>
                <a:gridCol w="1287099">
                  <a:extLst>
                    <a:ext uri="{9D8B030D-6E8A-4147-A177-3AD203B41FA5}">
                      <a16:colId xmlns="" xmlns:a16="http://schemas.microsoft.com/office/drawing/2014/main" val="1233220551"/>
                    </a:ext>
                  </a:extLst>
                </a:gridCol>
                <a:gridCol w="1334188">
                  <a:extLst>
                    <a:ext uri="{9D8B030D-6E8A-4147-A177-3AD203B41FA5}">
                      <a16:colId xmlns="" xmlns:a16="http://schemas.microsoft.com/office/drawing/2014/main" val="940594131"/>
                    </a:ext>
                  </a:extLst>
                </a:gridCol>
                <a:gridCol w="1334188">
                  <a:extLst>
                    <a:ext uri="{9D8B030D-6E8A-4147-A177-3AD203B41FA5}">
                      <a16:colId xmlns="" xmlns:a16="http://schemas.microsoft.com/office/drawing/2014/main" val="456634721"/>
                    </a:ext>
                  </a:extLst>
                </a:gridCol>
              </a:tblGrid>
              <a:tr h="617220">
                <a:tc gridSpan="2">
                  <a:txBody>
                    <a:bodyPr/>
                    <a:lstStyle/>
                    <a:p>
                      <a:pPr algn="l" fontAlgn="base"/>
                      <a:r>
                        <a:rPr lang="en-IN" sz="1800" b="1" dirty="0">
                          <a:effectLst/>
                        </a:rPr>
                        <a:t/>
                      </a:r>
                      <a:br>
                        <a:rPr lang="en-IN" sz="1800" b="1" dirty="0">
                          <a:effectLst/>
                        </a:rPr>
                      </a:br>
                      <a:r>
                        <a:rPr lang="en-IN" sz="1800" b="1" dirty="0">
                          <a:effectLst/>
                        </a:rPr>
                        <a:t>Input</a:t>
                      </a:r>
                      <a:endParaRPr lang="en-IN" sz="1800" b="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IN"/>
                    </a:p>
                  </a:txBody>
                  <a:tcPr/>
                </a:tc>
                <a:tc>
                  <a:txBody>
                    <a:bodyPr/>
                    <a:lstStyle/>
                    <a:p>
                      <a:endParaRPr lang="en-IN"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73401298"/>
                  </a:ext>
                </a:extLst>
              </a:tr>
              <a:tr h="457200">
                <a:tc>
                  <a:txBody>
                    <a:bodyPr/>
                    <a:lstStyle/>
                    <a:p>
                      <a:pPr algn="l" fontAlgn="base"/>
                      <a:r>
                        <a:rPr lang="en-IN" sz="2400" b="1">
                          <a:effectLst/>
                        </a:rPr>
                        <a:t>State</a:t>
                      </a:r>
                      <a:endParaRPr lang="en-IN" sz="2400" b="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1" dirty="0">
                          <a:effectLst/>
                        </a:rPr>
                        <a:t>a</a:t>
                      </a:r>
                      <a:endParaRPr lang="en-IN" sz="20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1" dirty="0">
                          <a:effectLst/>
                        </a:rPr>
                        <a:t>b</a:t>
                      </a:r>
                      <a:endParaRPr lang="en-IN" sz="2000" b="0" dirty="0">
                        <a:effectLst/>
                      </a:endParaRP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3273851210"/>
                  </a:ext>
                </a:extLst>
              </a:tr>
              <a:tr h="457200">
                <a:tc>
                  <a:txBody>
                    <a:bodyPr/>
                    <a:lstStyle/>
                    <a:p>
                      <a:pPr algn="l" fontAlgn="base"/>
                      <a:r>
                        <a:rPr lang="en-IN" sz="2400" b="0">
                          <a:effectLst/>
                        </a:rPr>
                        <a:t>⇢ 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3565559000"/>
                  </a:ext>
                </a:extLst>
              </a:tr>
              <a:tr h="457200">
                <a:tc>
                  <a:txBody>
                    <a:bodyPr/>
                    <a:lstStyle/>
                    <a:p>
                      <a:pPr algn="l" fontAlgn="base"/>
                      <a:r>
                        <a:rPr lang="en-IN" sz="2400" b="0">
                          <a:effectLst/>
                        </a:rPr>
                        <a:t>    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rPr>
                        <a:t>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2304863963"/>
                  </a:ext>
                </a:extLst>
              </a:tr>
              <a:tr h="457200">
                <a:tc>
                  <a:txBody>
                    <a:bodyPr/>
                    <a:lstStyle/>
                    <a:p>
                      <a:pPr algn="l" fontAlgn="base"/>
                      <a:r>
                        <a:rPr lang="en-IN" sz="2400" b="0">
                          <a:effectLst/>
                        </a:rPr>
                        <a:t>    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rPr>
                        <a:t>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387500188"/>
                  </a:ext>
                </a:extLst>
              </a:tr>
              <a:tr h="457200">
                <a:tc>
                  <a:txBody>
                    <a:bodyPr/>
                    <a:lstStyle/>
                    <a:p>
                      <a:pPr algn="l" fontAlgn="base"/>
                      <a:r>
                        <a:rPr lang="en-IN" sz="2400" b="0" dirty="0">
                          <a:effectLst/>
                        </a:rPr>
                        <a:t>    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a:effectLst/>
                        </a:rPr>
                        <a:t>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base"/>
                      <a:r>
                        <a:rPr lang="en-IN" sz="2000" b="0" dirty="0">
                          <a:effectLst/>
                        </a:rPr>
                        <a:t>A</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 xmlns:a16="http://schemas.microsoft.com/office/drawing/2014/main" val="1478463303"/>
                  </a:ext>
                </a:extLst>
              </a:tr>
            </a:tbl>
          </a:graphicData>
        </a:graphic>
      </p:graphicFrame>
      <p:pic>
        <p:nvPicPr>
          <p:cNvPr id="4098" name="Picture 2" descr="DFA for (a|b)*abb"/>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2089569"/>
            <a:ext cx="7415935" cy="435032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1604682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8764"/>
            <a:ext cx="10515600" cy="5678199"/>
          </a:xfrm>
        </p:spPr>
        <p:txBody>
          <a:bodyPr/>
          <a:lstStyle/>
          <a:p>
            <a:pPr marL="0" indent="0">
              <a:buNone/>
            </a:pPr>
            <a:r>
              <a:rPr lang="en-US" dirty="0" smtClean="0"/>
              <a:t>3. For each symbol </a:t>
            </a:r>
            <a:r>
              <a:rPr lang="en-US" b="1" dirty="0" smtClean="0"/>
              <a:t>a</a:t>
            </a:r>
            <a:r>
              <a:rPr lang="en-US" dirty="0" smtClean="0"/>
              <a:t> belong to ∑, ‘</a:t>
            </a:r>
            <a:r>
              <a:rPr lang="en-US" b="1" dirty="0" smtClean="0"/>
              <a:t>a’</a:t>
            </a:r>
            <a:r>
              <a:rPr lang="en-US" dirty="0" smtClean="0"/>
              <a:t> is regular expression denoting set {a}.</a:t>
            </a:r>
          </a:p>
          <a:p>
            <a:pPr marL="0" indent="0">
              <a:buNone/>
            </a:pPr>
            <a:r>
              <a:rPr lang="en-US" dirty="0" smtClean="0"/>
              <a:t>4. Union of two regular expression is also regular.</a:t>
            </a:r>
          </a:p>
          <a:p>
            <a:pPr marL="0" indent="0">
              <a:buNone/>
            </a:pPr>
            <a:r>
              <a:rPr lang="en-US" dirty="0" smtClean="0"/>
              <a:t>5. Concatenation </a:t>
            </a:r>
            <a:r>
              <a:rPr lang="en-US" dirty="0"/>
              <a:t>of two regular expression is also </a:t>
            </a:r>
            <a:r>
              <a:rPr lang="en-US" dirty="0" smtClean="0"/>
              <a:t>regular.</a:t>
            </a:r>
          </a:p>
          <a:p>
            <a:pPr marL="0" indent="0">
              <a:buNone/>
            </a:pPr>
            <a:r>
              <a:rPr lang="en-US" dirty="0" smtClean="0"/>
              <a:t>6. Kleene closure of two regular expression is also regular.</a:t>
            </a:r>
          </a:p>
          <a:p>
            <a:pPr marL="0" indent="0">
              <a:buNone/>
            </a:pPr>
            <a:r>
              <a:rPr lang="en-US" dirty="0" smtClean="0"/>
              <a:t>7. If R is regular language, then (R) is also regular.</a:t>
            </a:r>
          </a:p>
          <a:p>
            <a:pPr marL="0" indent="0">
              <a:buNone/>
            </a:pPr>
            <a:endParaRPr lang="en-US" dirty="0"/>
          </a:p>
          <a:p>
            <a:pPr marL="0" indent="0">
              <a:buNone/>
            </a:pPr>
            <a:r>
              <a:rPr lang="en-US" dirty="0" smtClean="0"/>
              <a:t>Nothing else, repeat step 1 to 7 recursively.</a:t>
            </a:r>
          </a:p>
          <a:p>
            <a:pPr marL="0" indent="0">
              <a:buNone/>
            </a:pPr>
            <a:endParaRPr lang="en-US" dirty="0"/>
          </a:p>
          <a:p>
            <a:pPr marL="0" indent="0">
              <a:buNone/>
            </a:pPr>
            <a:r>
              <a:rPr lang="en-US" dirty="0" smtClean="0"/>
              <a:t>Ex: (a + b)*</a:t>
            </a:r>
          </a:p>
          <a:p>
            <a:endParaRPr lang="en-IN" dirty="0"/>
          </a:p>
        </p:txBody>
      </p:sp>
    </p:spTree>
    <p:extLst>
      <p:ext uri="{BB962C8B-B14F-4D97-AF65-F5344CB8AC3E}">
        <p14:creationId xmlns="" xmlns:p14="http://schemas.microsoft.com/office/powerpoint/2010/main" val="1300631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167" y="-57150"/>
            <a:ext cx="10515600" cy="810781"/>
          </a:xfrm>
        </p:spPr>
        <p:txBody>
          <a:bodyPr/>
          <a:lstStyle/>
          <a:p>
            <a:r>
              <a:rPr lang="en-US" dirty="0" smtClean="0"/>
              <a:t>Regular expression</a:t>
            </a:r>
            <a:endParaRPr lang="en-IN" dirty="0"/>
          </a:p>
        </p:txBody>
      </p:sp>
      <p:sp>
        <p:nvSpPr>
          <p:cNvPr id="3" name="Content Placeholder 2"/>
          <p:cNvSpPr>
            <a:spLocks noGrp="1"/>
          </p:cNvSpPr>
          <p:nvPr>
            <p:ph idx="1"/>
          </p:nvPr>
        </p:nvSpPr>
        <p:spPr>
          <a:xfrm>
            <a:off x="228167" y="758465"/>
            <a:ext cx="11073246" cy="5913797"/>
          </a:xfrm>
        </p:spPr>
        <p:txBody>
          <a:bodyPr>
            <a:normAutofit fontScale="92500"/>
          </a:bodyPr>
          <a:lstStyle/>
          <a:p>
            <a:pPr marL="514350" indent="-514350">
              <a:buAutoNum type="arabicPeriod"/>
            </a:pPr>
            <a:r>
              <a:rPr lang="en-US" dirty="0" smtClean="0"/>
              <a:t>Regular expression for finite language</a:t>
            </a:r>
          </a:p>
          <a:p>
            <a:pPr marL="514350" indent="-514350">
              <a:buAutoNum type="arabicPeriod"/>
            </a:pPr>
            <a:r>
              <a:rPr lang="en-US" dirty="0"/>
              <a:t>Regular expression for </a:t>
            </a:r>
            <a:r>
              <a:rPr lang="en-US" dirty="0" smtClean="0"/>
              <a:t>infinite </a:t>
            </a:r>
            <a:r>
              <a:rPr lang="en-US" dirty="0"/>
              <a:t>language</a:t>
            </a:r>
            <a:r>
              <a:rPr lang="en-US" dirty="0" smtClean="0"/>
              <a:t> </a:t>
            </a:r>
            <a:endParaRPr lang="en-IN" dirty="0"/>
          </a:p>
          <a:p>
            <a:pPr marL="514350" indent="-514350">
              <a:buAutoNum type="arabicPeriod"/>
            </a:pPr>
            <a:endParaRPr lang="en-US" dirty="0" smtClean="0"/>
          </a:p>
          <a:p>
            <a:pPr marL="0" indent="0">
              <a:buNone/>
            </a:pPr>
            <a:r>
              <a:rPr lang="en-US" b="1" dirty="0" smtClean="0"/>
              <a:t>Regular expression for Finite language:</a:t>
            </a:r>
          </a:p>
          <a:p>
            <a:pPr marL="0" indent="0">
              <a:buNone/>
            </a:pPr>
            <a:r>
              <a:rPr lang="en-US" dirty="0" smtClean="0"/>
              <a:t>∑ = {a, b}</a:t>
            </a:r>
          </a:p>
          <a:p>
            <a:r>
              <a:rPr lang="en-US" dirty="0" smtClean="0"/>
              <a:t>No string {} : - </a:t>
            </a:r>
            <a:r>
              <a:rPr lang="en-IN" dirty="0"/>
              <a:t>∅</a:t>
            </a:r>
            <a:endParaRPr lang="en-US" dirty="0" smtClean="0"/>
          </a:p>
          <a:p>
            <a:r>
              <a:rPr lang="en-US" dirty="0" smtClean="0"/>
              <a:t>Length 0 {</a:t>
            </a:r>
            <a:r>
              <a:rPr lang="el-GR" dirty="0"/>
              <a:t>ε</a:t>
            </a:r>
            <a:r>
              <a:rPr lang="en-US" dirty="0" smtClean="0"/>
              <a:t>} :- </a:t>
            </a:r>
            <a:r>
              <a:rPr lang="el-GR" dirty="0" smtClean="0"/>
              <a:t>ε</a:t>
            </a:r>
            <a:endParaRPr lang="en-US" dirty="0" smtClean="0"/>
          </a:p>
          <a:p>
            <a:r>
              <a:rPr lang="en-US" dirty="0" smtClean="0"/>
              <a:t>Length 1 {a, b} :- (a + b)</a:t>
            </a:r>
          </a:p>
          <a:p>
            <a:r>
              <a:rPr lang="en-US" dirty="0" smtClean="0"/>
              <a:t>Length 2 {aa, ab, </a:t>
            </a:r>
            <a:r>
              <a:rPr lang="en-US" dirty="0" err="1" smtClean="0"/>
              <a:t>ba</a:t>
            </a:r>
            <a:r>
              <a:rPr lang="en-US" dirty="0" smtClean="0"/>
              <a:t>, bb} :- (aa + ab + </a:t>
            </a:r>
            <a:r>
              <a:rPr lang="en-US" dirty="0" err="1" smtClean="0"/>
              <a:t>ba</a:t>
            </a:r>
            <a:r>
              <a:rPr lang="en-US" dirty="0" smtClean="0"/>
              <a:t> + bb) = a(</a:t>
            </a:r>
            <a:r>
              <a:rPr lang="en-US" dirty="0" err="1" smtClean="0"/>
              <a:t>a+b</a:t>
            </a:r>
            <a:r>
              <a:rPr lang="en-US" dirty="0" smtClean="0"/>
              <a:t>)+b(</a:t>
            </a:r>
            <a:r>
              <a:rPr lang="en-US" dirty="0" err="1" smtClean="0"/>
              <a:t>a+b</a:t>
            </a:r>
            <a:r>
              <a:rPr lang="en-US" dirty="0" smtClean="0"/>
              <a:t>) = (</a:t>
            </a:r>
            <a:r>
              <a:rPr lang="en-US" dirty="0" err="1" smtClean="0"/>
              <a:t>a+b</a:t>
            </a:r>
            <a:r>
              <a:rPr lang="en-US" dirty="0" smtClean="0"/>
              <a:t>)(</a:t>
            </a:r>
            <a:r>
              <a:rPr lang="en-US" dirty="0" err="1" smtClean="0"/>
              <a:t>a+b</a:t>
            </a:r>
            <a:r>
              <a:rPr lang="en-US" dirty="0" smtClean="0"/>
              <a:t>)</a:t>
            </a:r>
          </a:p>
          <a:p>
            <a:r>
              <a:rPr lang="en-US" dirty="0" smtClean="0"/>
              <a:t>Length 3 {</a:t>
            </a:r>
            <a:r>
              <a:rPr lang="en-US" dirty="0" err="1" smtClean="0"/>
              <a:t>aaa</a:t>
            </a:r>
            <a:r>
              <a:rPr lang="en-US" dirty="0" smtClean="0"/>
              <a:t>, </a:t>
            </a:r>
            <a:r>
              <a:rPr lang="en-US" dirty="0" err="1" smtClean="0"/>
              <a:t>bbb</a:t>
            </a:r>
            <a:r>
              <a:rPr lang="en-US" dirty="0" smtClean="0"/>
              <a:t>, </a:t>
            </a:r>
            <a:r>
              <a:rPr lang="en-US" dirty="0" err="1" smtClean="0"/>
              <a:t>aab</a:t>
            </a:r>
            <a:r>
              <a:rPr lang="en-US" dirty="0" smtClean="0"/>
              <a:t>, aba,…} :- (</a:t>
            </a:r>
            <a:r>
              <a:rPr lang="en-US" dirty="0" err="1" smtClean="0"/>
              <a:t>a+b</a:t>
            </a:r>
            <a:r>
              <a:rPr lang="en-US" dirty="0" smtClean="0"/>
              <a:t>)(</a:t>
            </a:r>
            <a:r>
              <a:rPr lang="en-US" dirty="0" err="1" smtClean="0"/>
              <a:t>a+b</a:t>
            </a:r>
            <a:r>
              <a:rPr lang="en-US" dirty="0" smtClean="0"/>
              <a:t>)(</a:t>
            </a:r>
            <a:r>
              <a:rPr lang="en-US" dirty="0" err="1" smtClean="0"/>
              <a:t>a+b</a:t>
            </a:r>
            <a:r>
              <a:rPr lang="en-US" dirty="0" smtClean="0"/>
              <a:t>)</a:t>
            </a:r>
          </a:p>
          <a:p>
            <a:r>
              <a:rPr lang="en-US" dirty="0" err="1" smtClean="0"/>
              <a:t>Atmost</a:t>
            </a:r>
            <a:r>
              <a:rPr lang="en-US" dirty="0" smtClean="0"/>
              <a:t> 1 (0,1) {</a:t>
            </a:r>
            <a:r>
              <a:rPr lang="el-GR" dirty="0" smtClean="0"/>
              <a:t>ε</a:t>
            </a:r>
            <a:r>
              <a:rPr lang="en-US" dirty="0" smtClean="0"/>
              <a:t>, a, b} :- (</a:t>
            </a:r>
            <a:r>
              <a:rPr lang="el-GR" dirty="0" smtClean="0"/>
              <a:t>ε</a:t>
            </a:r>
            <a:r>
              <a:rPr lang="en-US" dirty="0" smtClean="0"/>
              <a:t> + a + b)</a:t>
            </a:r>
          </a:p>
          <a:p>
            <a:r>
              <a:rPr lang="en-US" dirty="0" err="1" smtClean="0"/>
              <a:t>Atmost</a:t>
            </a:r>
            <a:r>
              <a:rPr lang="en-US" dirty="0" smtClean="0"/>
              <a:t> 2 :- </a:t>
            </a:r>
            <a:r>
              <a:rPr lang="en-US" dirty="0"/>
              <a:t>(</a:t>
            </a:r>
            <a:r>
              <a:rPr lang="el-GR" dirty="0"/>
              <a:t>ε</a:t>
            </a:r>
            <a:r>
              <a:rPr lang="en-US" dirty="0"/>
              <a:t> + a + b</a:t>
            </a:r>
            <a:r>
              <a:rPr lang="en-US" dirty="0" smtClean="0"/>
              <a:t>) (</a:t>
            </a:r>
            <a:r>
              <a:rPr lang="el-GR" dirty="0"/>
              <a:t>ε</a:t>
            </a:r>
            <a:r>
              <a:rPr lang="en-US" dirty="0"/>
              <a:t> + a + b</a:t>
            </a:r>
            <a:r>
              <a:rPr lang="en-US" dirty="0" smtClean="0"/>
              <a:t>)</a:t>
            </a:r>
            <a:endParaRPr lang="en-US" dirty="0"/>
          </a:p>
          <a:p>
            <a:endParaRPr lang="en-US" dirty="0" smtClean="0"/>
          </a:p>
          <a:p>
            <a:endParaRPr lang="en-US" dirty="0" smtClean="0"/>
          </a:p>
          <a:p>
            <a:endParaRPr lang="en-IN" dirty="0"/>
          </a:p>
        </p:txBody>
      </p:sp>
    </p:spTree>
    <p:extLst>
      <p:ext uri="{BB962C8B-B14F-4D97-AF65-F5344CB8AC3E}">
        <p14:creationId xmlns="" xmlns:p14="http://schemas.microsoft.com/office/powerpoint/2010/main" val="34527112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64" y="157307"/>
            <a:ext cx="10515600" cy="812511"/>
          </a:xfrm>
        </p:spPr>
        <p:txBody>
          <a:bodyPr>
            <a:normAutofit fontScale="90000"/>
          </a:bodyPr>
          <a:lstStyle/>
          <a:p>
            <a:r>
              <a:rPr lang="en-US" dirty="0"/>
              <a:t>Regular expression for infinite language </a:t>
            </a:r>
            <a:r>
              <a:rPr lang="en-IN" dirty="0"/>
              <a:t/>
            </a:r>
            <a:br>
              <a:rPr lang="en-IN" dirty="0"/>
            </a:br>
            <a:endParaRPr lang="en-IN" dirty="0"/>
          </a:p>
        </p:txBody>
      </p:sp>
      <p:sp>
        <p:nvSpPr>
          <p:cNvPr id="5" name="TextBox 4"/>
          <p:cNvSpPr txBox="1"/>
          <p:nvPr/>
        </p:nvSpPr>
        <p:spPr>
          <a:xfrm>
            <a:off x="249382" y="720436"/>
            <a:ext cx="11319163" cy="600164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 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having a single ‘b’ :- </a:t>
            </a: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a*b</a:t>
            </a:r>
            <a:r>
              <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a:t>
            </a:r>
            <a:endPar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strings having </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at least one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‘b’ :- </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b (a + 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having ‘</a:t>
            </a:r>
            <a:r>
              <a:rPr kumimoji="0" lang="en-US" sz="3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bbbb</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as substring :-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3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bbbb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 + 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end with ‘ab’ :-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start with ‘</a:t>
            </a:r>
            <a:r>
              <a:rPr kumimoji="0" lang="en-US" sz="3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ba</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 </a:t>
            </a:r>
            <a:r>
              <a:rPr kumimoji="0" lang="en-US" sz="32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ba</a:t>
            </a: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beginning and end with ‘a’ :- a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containing ‘a’ :-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a (a + 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3200" b="0" i="0" u="none" strike="noStrike" kern="1200" cap="none" spc="0" normalizeH="0" baseline="0" noProof="0" dirty="0" smtClean="0">
                <a:ln>
                  <a:noFill/>
                </a:ln>
                <a:solidFill>
                  <a:prstClr val="black"/>
                </a:solidFill>
                <a:effectLst/>
                <a:uLnTx/>
                <a:uFillTx/>
                <a:latin typeface="Calibri" panose="020F0502020204030204"/>
                <a:ea typeface="+mn-ea"/>
                <a:cs typeface="+mn-cs"/>
              </a:rPr>
              <a:t>All strings starting and end with different symbol :- a (a + b)</a:t>
            </a:r>
            <a:r>
              <a:rPr kumimoji="0" lang="en-IN" sz="3200" b="0" i="0" u="none" strike="noStrike" kern="1200" cap="none" spc="0" normalizeH="0" baseline="0" noProof="0" dirty="0" smtClean="0">
                <a:ln>
                  <a:noFill/>
                </a:ln>
                <a:solidFill>
                  <a:prstClr val="black"/>
                </a:solidFill>
                <a:effectLst/>
                <a:uLnTx/>
                <a:uFillTx/>
                <a:latin typeface="Calibri" panose="020F0502020204030204"/>
                <a:ea typeface="+mn-ea"/>
                <a:cs typeface="+mn-cs"/>
              </a:rPr>
              <a:t>* b or 										b (a + b)* a</a:t>
            </a:r>
            <a:endPar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3203390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618" y="0"/>
            <a:ext cx="10515600" cy="886691"/>
          </a:xfrm>
        </p:spPr>
        <p:txBody>
          <a:bodyPr/>
          <a:lstStyle/>
          <a:p>
            <a:r>
              <a:rPr lang="en-US" b="1" dirty="0"/>
              <a:t>Closure Properties of Regular Languages</a:t>
            </a:r>
            <a:endParaRPr lang="en-IN" dirty="0"/>
          </a:p>
        </p:txBody>
      </p:sp>
      <p:sp>
        <p:nvSpPr>
          <p:cNvPr id="3" name="Content Placeholder 2"/>
          <p:cNvSpPr>
            <a:spLocks noGrp="1"/>
          </p:cNvSpPr>
          <p:nvPr>
            <p:ph idx="1"/>
          </p:nvPr>
        </p:nvSpPr>
        <p:spPr>
          <a:xfrm>
            <a:off x="297873" y="1188316"/>
            <a:ext cx="12018818" cy="5822084"/>
          </a:xfrm>
        </p:spPr>
        <p:txBody>
          <a:bodyPr>
            <a:normAutofit fontScale="85000" lnSpcReduction="20000"/>
          </a:bodyPr>
          <a:lstStyle/>
          <a:p>
            <a:r>
              <a:rPr lang="en-US" b="1" dirty="0"/>
              <a:t>Union :</a:t>
            </a:r>
            <a:r>
              <a:rPr lang="en-US" dirty="0"/>
              <a:t> If L1 and If L2 are two regular languages, their union L1 ∪ L2 will also be regular. For example, L1 = {a</a:t>
            </a:r>
            <a:r>
              <a:rPr lang="en-US" baseline="30000" dirty="0"/>
              <a:t>n</a:t>
            </a:r>
            <a:r>
              <a:rPr lang="en-US" dirty="0"/>
              <a:t> | n ≥ 0} and L2 = {</a:t>
            </a:r>
            <a:r>
              <a:rPr lang="en-US" dirty="0" err="1"/>
              <a:t>b</a:t>
            </a:r>
            <a:r>
              <a:rPr lang="en-US" baseline="30000" dirty="0" err="1"/>
              <a:t>n</a:t>
            </a:r>
            <a:r>
              <a:rPr lang="en-US" dirty="0"/>
              <a:t> | n ≥ 0}</a:t>
            </a:r>
            <a:br>
              <a:rPr lang="en-US" dirty="0"/>
            </a:br>
            <a:r>
              <a:rPr lang="en-US" dirty="0"/>
              <a:t>L3 = L1 ∪ L2 = {a</a:t>
            </a:r>
            <a:r>
              <a:rPr lang="en-US" baseline="30000" dirty="0"/>
              <a:t>n</a:t>
            </a:r>
            <a:r>
              <a:rPr lang="en-US" dirty="0"/>
              <a:t> ∪ </a:t>
            </a:r>
            <a:r>
              <a:rPr lang="en-US" dirty="0" err="1"/>
              <a:t>b</a:t>
            </a:r>
            <a:r>
              <a:rPr lang="en-US" baseline="30000" dirty="0" err="1"/>
              <a:t>n</a:t>
            </a:r>
            <a:r>
              <a:rPr lang="en-US" dirty="0"/>
              <a:t> | n ≥ 0} is also regular</a:t>
            </a:r>
            <a:r>
              <a:rPr lang="en-US" dirty="0" smtClean="0"/>
              <a:t>.</a:t>
            </a:r>
          </a:p>
          <a:p>
            <a:r>
              <a:rPr lang="en-IN" b="1" dirty="0"/>
              <a:t>Intersection :</a:t>
            </a:r>
            <a:r>
              <a:rPr lang="en-IN" dirty="0"/>
              <a:t> If L1 and If L2 are two regular languages, their intersection L1 ∩ L2 will also be regular. For example,</a:t>
            </a:r>
            <a:br>
              <a:rPr lang="en-IN" dirty="0"/>
            </a:br>
            <a:r>
              <a:rPr lang="en-IN" dirty="0"/>
              <a:t>L1= {a</a:t>
            </a:r>
            <a:r>
              <a:rPr lang="en-IN" baseline="30000" dirty="0"/>
              <a:t>m</a:t>
            </a:r>
            <a:r>
              <a:rPr lang="en-IN" dirty="0"/>
              <a:t> </a:t>
            </a:r>
            <a:r>
              <a:rPr lang="en-IN" dirty="0" err="1"/>
              <a:t>b</a:t>
            </a:r>
            <a:r>
              <a:rPr lang="en-IN" baseline="30000" dirty="0" err="1"/>
              <a:t>n</a:t>
            </a:r>
            <a:r>
              <a:rPr lang="en-IN" dirty="0"/>
              <a:t> | n ≥ 0 and m ≥ 0} and L2= {a</a:t>
            </a:r>
            <a:r>
              <a:rPr lang="en-IN" baseline="30000" dirty="0"/>
              <a:t>m</a:t>
            </a:r>
            <a:r>
              <a:rPr lang="en-IN" dirty="0"/>
              <a:t> </a:t>
            </a:r>
            <a:r>
              <a:rPr lang="en-IN" dirty="0" err="1"/>
              <a:t>b</a:t>
            </a:r>
            <a:r>
              <a:rPr lang="en-IN" baseline="30000" dirty="0" err="1"/>
              <a:t>n</a:t>
            </a:r>
            <a:r>
              <a:rPr lang="en-IN" dirty="0"/>
              <a:t> ∪ </a:t>
            </a:r>
            <a:r>
              <a:rPr lang="en-IN" dirty="0" err="1"/>
              <a:t>b</a:t>
            </a:r>
            <a:r>
              <a:rPr lang="en-IN" baseline="30000" dirty="0" err="1"/>
              <a:t>n</a:t>
            </a:r>
            <a:r>
              <a:rPr lang="en-IN" dirty="0"/>
              <a:t> a</a:t>
            </a:r>
            <a:r>
              <a:rPr lang="en-IN" baseline="30000" dirty="0"/>
              <a:t>m</a:t>
            </a:r>
            <a:r>
              <a:rPr lang="en-IN" dirty="0"/>
              <a:t> | n ≥ 0 and m ≥ 0}</a:t>
            </a:r>
            <a:br>
              <a:rPr lang="en-IN" dirty="0"/>
            </a:br>
            <a:r>
              <a:rPr lang="en-IN" dirty="0"/>
              <a:t>L3 = L1 ∩ L2 = {a</a:t>
            </a:r>
            <a:r>
              <a:rPr lang="en-IN" baseline="30000" dirty="0"/>
              <a:t>m</a:t>
            </a:r>
            <a:r>
              <a:rPr lang="en-IN" dirty="0"/>
              <a:t> </a:t>
            </a:r>
            <a:r>
              <a:rPr lang="en-IN" dirty="0" err="1"/>
              <a:t>b</a:t>
            </a:r>
            <a:r>
              <a:rPr lang="en-IN" baseline="30000" dirty="0" err="1"/>
              <a:t>n</a:t>
            </a:r>
            <a:r>
              <a:rPr lang="en-IN" dirty="0"/>
              <a:t> | n ≥ 0 and m ≥ 0} is also regular.</a:t>
            </a:r>
            <a:br>
              <a:rPr lang="en-IN" dirty="0"/>
            </a:br>
            <a:r>
              <a:rPr lang="en-IN" b="1" dirty="0"/>
              <a:t>Concatenation :</a:t>
            </a:r>
            <a:r>
              <a:rPr lang="en-IN" dirty="0"/>
              <a:t> If L1 and If L2 are two regular languages, their concatenation L1.L2 will also be regular. For example,</a:t>
            </a:r>
            <a:br>
              <a:rPr lang="en-IN" dirty="0"/>
            </a:br>
            <a:r>
              <a:rPr lang="en-IN" dirty="0"/>
              <a:t>L1 = {a</a:t>
            </a:r>
            <a:r>
              <a:rPr lang="en-IN" baseline="30000" dirty="0"/>
              <a:t>n</a:t>
            </a:r>
            <a:r>
              <a:rPr lang="en-IN" dirty="0"/>
              <a:t> | n ≥ 0} and L2 = {</a:t>
            </a:r>
            <a:r>
              <a:rPr lang="en-IN" dirty="0" err="1"/>
              <a:t>b</a:t>
            </a:r>
            <a:r>
              <a:rPr lang="en-IN" baseline="30000" dirty="0" err="1"/>
              <a:t>n</a:t>
            </a:r>
            <a:r>
              <a:rPr lang="en-IN" dirty="0"/>
              <a:t> | n ≥ 0}</a:t>
            </a:r>
            <a:br>
              <a:rPr lang="en-IN" dirty="0"/>
            </a:br>
            <a:r>
              <a:rPr lang="en-IN" dirty="0"/>
              <a:t>L3 = L1.L2 = {a</a:t>
            </a:r>
            <a:r>
              <a:rPr lang="en-IN" baseline="30000" dirty="0"/>
              <a:t>m</a:t>
            </a:r>
            <a:r>
              <a:rPr lang="en-IN" dirty="0"/>
              <a:t> . </a:t>
            </a:r>
            <a:r>
              <a:rPr lang="en-IN" dirty="0" err="1"/>
              <a:t>b</a:t>
            </a:r>
            <a:r>
              <a:rPr lang="en-IN" baseline="30000" dirty="0" err="1"/>
              <a:t>n</a:t>
            </a:r>
            <a:r>
              <a:rPr lang="en-IN" dirty="0"/>
              <a:t> | m ≥ 0 and n ≥ 0} is also regular</a:t>
            </a:r>
            <a:r>
              <a:rPr lang="en-IN" dirty="0" smtClean="0"/>
              <a:t>.</a:t>
            </a:r>
          </a:p>
          <a:p>
            <a:r>
              <a:rPr lang="en-US" b="1" dirty="0"/>
              <a:t>Kleene Closure :</a:t>
            </a:r>
            <a:r>
              <a:rPr lang="en-US" dirty="0"/>
              <a:t> If L1 is a regular language, its Kleene closure L1* will also be regular. For example,</a:t>
            </a:r>
            <a:br>
              <a:rPr lang="en-US" dirty="0"/>
            </a:br>
            <a:r>
              <a:rPr lang="en-US" dirty="0"/>
              <a:t>L1 = (a ∪ b)</a:t>
            </a:r>
            <a:br>
              <a:rPr lang="en-US" dirty="0"/>
            </a:br>
            <a:r>
              <a:rPr lang="en-US" dirty="0"/>
              <a:t>L1* = (a ∪ b)*</a:t>
            </a:r>
            <a:br>
              <a:rPr lang="en-US" dirty="0"/>
            </a:br>
            <a:r>
              <a:rPr lang="en-US" b="1" dirty="0"/>
              <a:t>Complement :</a:t>
            </a:r>
            <a:r>
              <a:rPr lang="en-US" dirty="0"/>
              <a:t> If L(G) is regular language, its complement L’(G) will also be regular. Complement of a language can be found by subtracting strings which are in L(G) from all possible strings. For example,</a:t>
            </a:r>
            <a:br>
              <a:rPr lang="en-US" dirty="0"/>
            </a:br>
            <a:r>
              <a:rPr lang="en-US" dirty="0"/>
              <a:t>L(G) = {a</a:t>
            </a:r>
            <a:r>
              <a:rPr lang="en-US" baseline="30000" dirty="0"/>
              <a:t>n</a:t>
            </a:r>
            <a:r>
              <a:rPr lang="en-US" dirty="0"/>
              <a:t> | n &gt; 3}</a:t>
            </a:r>
            <a:br>
              <a:rPr lang="en-US" dirty="0"/>
            </a:br>
            <a:r>
              <a:rPr lang="en-US" dirty="0"/>
              <a:t>L’(G) = {a</a:t>
            </a:r>
            <a:r>
              <a:rPr lang="en-US" baseline="30000" dirty="0"/>
              <a:t>n</a:t>
            </a:r>
            <a:r>
              <a:rPr lang="en-US" dirty="0"/>
              <a:t> | n &lt;= 3}</a:t>
            </a:r>
            <a:br>
              <a:rPr lang="en-US" dirty="0"/>
            </a:br>
            <a:endParaRPr lang="en-IN" dirty="0"/>
          </a:p>
        </p:txBody>
      </p:sp>
    </p:spTree>
    <p:extLst>
      <p:ext uri="{BB962C8B-B14F-4D97-AF65-F5344CB8AC3E}">
        <p14:creationId xmlns="" xmlns:p14="http://schemas.microsoft.com/office/powerpoint/2010/main" val="1745062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p:cNvSpPr/>
          <p:nvPr/>
        </p:nvSpPr>
        <p:spPr>
          <a:xfrm>
            <a:off x="8401916" y="4030357"/>
            <a:ext cx="3417743" cy="266027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21"/>
          <p:cNvSpPr/>
          <p:nvPr/>
        </p:nvSpPr>
        <p:spPr>
          <a:xfrm>
            <a:off x="8370744" y="1120340"/>
            <a:ext cx="3183947" cy="244000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p:cNvSpPr/>
          <p:nvPr/>
        </p:nvSpPr>
        <p:spPr>
          <a:xfrm>
            <a:off x="41565" y="4995035"/>
            <a:ext cx="7701392" cy="17105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p:cNvSpPr/>
          <p:nvPr/>
        </p:nvSpPr>
        <p:spPr>
          <a:xfrm>
            <a:off x="55420" y="3048000"/>
            <a:ext cx="7273636" cy="164869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p:cNvSpPr/>
          <p:nvPr/>
        </p:nvSpPr>
        <p:spPr>
          <a:xfrm>
            <a:off x="67539" y="934522"/>
            <a:ext cx="7689273" cy="1726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p:cNvSpPr txBox="1"/>
          <p:nvPr/>
        </p:nvSpPr>
        <p:spPr>
          <a:xfrm>
            <a:off x="207819" y="235527"/>
            <a:ext cx="93933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prstClr val="black"/>
                </a:solidFill>
                <a:effectLst/>
                <a:uLnTx/>
                <a:uFillTx/>
                <a:latin typeface="Calibri" panose="020F0502020204030204"/>
                <a:ea typeface="+mn-ea"/>
                <a:cs typeface="+mn-cs"/>
              </a:rPr>
              <a:t>Converting Regular expression to DFA</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0" y="1411092"/>
            <a:ext cx="5403273" cy="48320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b = {bb,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bab</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baab</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baaab</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 + b) c = {ac, </a:t>
            </a:r>
            <a:r>
              <a:rPr kumimoji="0" lang="en-US"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bc</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bc</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 {a,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abc</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abcbc</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abcbcbc</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Picture 6"/>
          <p:cNvPicPr>
            <a:picLocks noChangeAspect="1"/>
          </p:cNvPicPr>
          <p:nvPr/>
        </p:nvPicPr>
        <p:blipFill>
          <a:blip r:embed="rId2"/>
          <a:stretch>
            <a:fillRect/>
          </a:stretch>
        </p:blipFill>
        <p:spPr>
          <a:xfrm>
            <a:off x="3317731" y="3195124"/>
            <a:ext cx="3569277" cy="1176754"/>
          </a:xfrm>
          <a:prstGeom prst="rect">
            <a:avLst/>
          </a:prstGeom>
        </p:spPr>
      </p:pic>
      <p:pic>
        <p:nvPicPr>
          <p:cNvPr id="8" name="Picture 7"/>
          <p:cNvPicPr>
            <a:picLocks noChangeAspect="1"/>
          </p:cNvPicPr>
          <p:nvPr/>
        </p:nvPicPr>
        <p:blipFill>
          <a:blip r:embed="rId3"/>
          <a:stretch>
            <a:fillRect/>
          </a:stretch>
        </p:blipFill>
        <p:spPr>
          <a:xfrm>
            <a:off x="4038599" y="5092205"/>
            <a:ext cx="3412113" cy="1440419"/>
          </a:xfrm>
          <a:prstGeom prst="rect">
            <a:avLst/>
          </a:prstGeom>
        </p:spPr>
      </p:pic>
      <p:pic>
        <p:nvPicPr>
          <p:cNvPr id="9" name="Picture 8"/>
          <p:cNvPicPr>
            <a:picLocks noChangeAspect="1"/>
          </p:cNvPicPr>
          <p:nvPr/>
        </p:nvPicPr>
        <p:blipFill>
          <a:blip r:embed="rId4"/>
          <a:stretch>
            <a:fillRect/>
          </a:stretch>
        </p:blipFill>
        <p:spPr>
          <a:xfrm>
            <a:off x="4038599" y="1121279"/>
            <a:ext cx="3569277" cy="1353146"/>
          </a:xfrm>
          <a:prstGeom prst="rect">
            <a:avLst/>
          </a:prstGeom>
        </p:spPr>
      </p:pic>
      <p:sp>
        <p:nvSpPr>
          <p:cNvPr id="10" name="TextBox 9"/>
          <p:cNvSpPr txBox="1"/>
          <p:nvPr/>
        </p:nvSpPr>
        <p:spPr>
          <a:xfrm>
            <a:off x="8562109" y="1094509"/>
            <a:ext cx="2327564"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4.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30000" noProof="0" dirty="0" smtClean="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 {a, aa, </a:t>
            </a:r>
            <a:r>
              <a:rPr kumimoji="0" lang="en-US"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aaa</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2" name="Picture 11"/>
          <p:cNvPicPr>
            <a:picLocks noChangeAspect="1"/>
          </p:cNvPicPr>
          <p:nvPr/>
        </p:nvPicPr>
        <p:blipFill>
          <a:blip r:embed="rId5"/>
          <a:stretch>
            <a:fillRect/>
          </a:stretch>
        </p:blipFill>
        <p:spPr>
          <a:xfrm>
            <a:off x="8441748" y="1918231"/>
            <a:ext cx="2876550" cy="1485900"/>
          </a:xfrm>
          <a:prstGeom prst="rect">
            <a:avLst/>
          </a:prstGeom>
        </p:spPr>
      </p:pic>
      <p:sp>
        <p:nvSpPr>
          <p:cNvPr id="13" name="TextBox 12"/>
          <p:cNvSpPr txBox="1"/>
          <p:nvPr/>
        </p:nvSpPr>
        <p:spPr>
          <a:xfrm>
            <a:off x="8724467" y="4040928"/>
            <a:ext cx="2982623"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5. a</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 {</a:t>
            </a:r>
            <a:r>
              <a:rPr kumimoji="0" lang="el-GR" sz="2800" b="0" i="0" u="none" strike="noStrike" kern="1200" cap="none" spc="0" normalizeH="0" baseline="0" noProof="0" dirty="0" smtClean="0">
                <a:ln>
                  <a:noFill/>
                </a:ln>
                <a:solidFill>
                  <a:prstClr val="black"/>
                </a:solidFill>
                <a:effectLst/>
                <a:uLnTx/>
                <a:uFillTx/>
                <a:latin typeface="Calibri" panose="020F0502020204030204"/>
                <a:ea typeface="+mn-ea"/>
                <a:cs typeface="+mn-cs"/>
              </a:rPr>
              <a:t>ε</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 aa, </a:t>
            </a:r>
            <a:r>
              <a:rPr kumimoji="0" lang="en-US"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aaa</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4" name="Picture 13"/>
          <p:cNvPicPr>
            <a:picLocks noChangeAspect="1"/>
          </p:cNvPicPr>
          <p:nvPr/>
        </p:nvPicPr>
        <p:blipFill>
          <a:blip r:embed="rId6"/>
          <a:stretch>
            <a:fillRect/>
          </a:stretch>
        </p:blipFill>
        <p:spPr>
          <a:xfrm>
            <a:off x="8951769" y="5208010"/>
            <a:ext cx="1714500" cy="1181100"/>
          </a:xfrm>
          <a:prstGeom prst="rect">
            <a:avLst/>
          </a:prstGeom>
        </p:spPr>
      </p:pic>
    </p:spTree>
    <p:extLst>
      <p:ext uri="{BB962C8B-B14F-4D97-AF65-F5344CB8AC3E}">
        <p14:creationId xmlns="" xmlns:p14="http://schemas.microsoft.com/office/powerpoint/2010/main" val="14711221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32509" y="249381"/>
            <a:ext cx="939338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smtClean="0">
                <a:ln>
                  <a:noFill/>
                </a:ln>
                <a:solidFill>
                  <a:prstClr val="black"/>
                </a:solidFill>
                <a:effectLst/>
                <a:uLnTx/>
                <a:uFillTx/>
                <a:latin typeface="Calibri" panose="020F0502020204030204"/>
                <a:ea typeface="+mn-ea"/>
                <a:cs typeface="+mn-cs"/>
              </a:rPr>
              <a:t>Converting Regular expression to DFA</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p:cNvSpPr txBox="1"/>
          <p:nvPr/>
        </p:nvSpPr>
        <p:spPr>
          <a:xfrm>
            <a:off x="540326" y="1011382"/>
            <a:ext cx="3782291"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 + b)</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err="1" smtClean="0">
                <a:ln>
                  <a:noFill/>
                </a:ln>
                <a:solidFill>
                  <a:prstClr val="black"/>
                </a:solidFill>
                <a:effectLst/>
                <a:uLnTx/>
                <a:uFillTx/>
                <a:latin typeface="Calibri" panose="020F0502020204030204"/>
                <a:ea typeface="+mn-ea"/>
                <a:cs typeface="+mn-cs"/>
              </a:rPr>
              <a:t>abb</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 + </a:t>
            </a:r>
            <a:r>
              <a:rPr kumimoji="0" lang="en-US" sz="2800" b="0" i="0" u="none" strike="noStrike" kern="1200" cap="none" spc="0" normalizeH="0" baseline="0" noProof="0" dirty="0" smtClean="0">
                <a:ln>
                  <a:noFill/>
                </a:ln>
                <a:solidFill>
                  <a:prstClr val="black"/>
                </a:solidFill>
                <a:effectLst/>
                <a:uLnTx/>
                <a:uFillTx/>
                <a:latin typeface="Calibri" panose="020F0502020204030204"/>
                <a:ea typeface="+mn-ea"/>
                <a:cs typeface="+mn-cs"/>
              </a:rPr>
              <a:t>a</a:t>
            </a:r>
            <a:r>
              <a:rPr kumimoji="0" lang="en-US" sz="2800" b="0" i="0" u="none" strike="noStrike" kern="1200" cap="none" spc="0" normalizeH="0" baseline="30000" noProof="0" dirty="0" smtClean="0">
                <a:ln>
                  <a:noFill/>
                </a:ln>
                <a:solidFill>
                  <a:prstClr val="black"/>
                </a:solidFill>
                <a:effectLst/>
                <a:uLnTx/>
                <a:uFillTx/>
                <a:latin typeface="Calibri" panose="020F0502020204030204"/>
                <a:ea typeface="+mn-ea"/>
                <a:cs typeface="+mn-cs"/>
              </a:rPr>
              <a:t>+</a:t>
            </a:r>
            <a:r>
              <a:rPr kumimoji="0" lang="en-IN" sz="2800" b="0" i="0" u="none" strike="noStrike" kern="1200" cap="none" spc="0" normalizeH="0" baseline="0" noProof="0" dirty="0" smtClean="0">
                <a:ln>
                  <a:noFill/>
                </a:ln>
                <a:solidFill>
                  <a:prstClr val="black"/>
                </a:solidFill>
                <a:effectLst/>
                <a:uLnTx/>
                <a:uFillTx/>
                <a:latin typeface="Calibri" panose="020F0502020204030204"/>
                <a:ea typeface="+mn-ea"/>
                <a:cs typeface="+mn-cs"/>
              </a:rPr>
              <a:t>b)</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p:cNvPicPr>
            <a:picLocks noChangeAspect="1"/>
          </p:cNvPicPr>
          <p:nvPr/>
        </p:nvPicPr>
        <p:blipFill>
          <a:blip r:embed="rId2"/>
          <a:stretch>
            <a:fillRect/>
          </a:stretch>
        </p:blipFill>
        <p:spPr>
          <a:xfrm>
            <a:off x="1773381" y="2072987"/>
            <a:ext cx="7689273" cy="3371850"/>
          </a:xfrm>
          <a:prstGeom prst="rect">
            <a:avLst/>
          </a:prstGeom>
        </p:spPr>
      </p:pic>
    </p:spTree>
    <p:extLst>
      <p:ext uri="{BB962C8B-B14F-4D97-AF65-F5344CB8AC3E}">
        <p14:creationId xmlns="" xmlns:p14="http://schemas.microsoft.com/office/powerpoint/2010/main" val="3392218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7739</TotalTime>
  <Words>1174</Words>
  <Application>Microsoft Office PowerPoint</Application>
  <PresentationFormat>Custom</PresentationFormat>
  <Paragraphs>238</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Unit I – Part II</vt:lpstr>
      <vt:lpstr>2. Regular Expressions   </vt:lpstr>
      <vt:lpstr>Regular expression</vt:lpstr>
      <vt:lpstr>Slide 4</vt:lpstr>
      <vt:lpstr>Regular expression</vt:lpstr>
      <vt:lpstr>Regular expression for infinite language  </vt:lpstr>
      <vt:lpstr>Closure Properties of Regular Languages</vt:lpstr>
      <vt:lpstr>Slide 8</vt:lpstr>
      <vt:lpstr>Slide 9</vt:lpstr>
      <vt:lpstr>Conversion of regular expression to NFA</vt:lpstr>
      <vt:lpstr>3. Conversion of regular expression to NFA</vt:lpstr>
      <vt:lpstr>Slide 12</vt:lpstr>
      <vt:lpstr>Thompson’s Construction for Conversion of Regular Expression to NFA</vt:lpstr>
      <vt:lpstr>Slide 14</vt:lpstr>
      <vt:lpstr>Slide 15</vt:lpstr>
      <vt:lpstr>Slide 16</vt:lpstr>
      <vt:lpstr>Slide 17</vt:lpstr>
      <vt:lpstr>Slide 18</vt:lpstr>
      <vt:lpstr>Conversion:</vt:lpstr>
      <vt:lpstr>Slide 20</vt:lpstr>
      <vt:lpstr>Slide 21</vt:lpstr>
      <vt:lpstr>4. Converting Regular expression directly to DFA  </vt:lpstr>
      <vt:lpstr>Slide 23</vt:lpstr>
      <vt:lpstr>Slide 24</vt:lpstr>
      <vt:lpstr>Steps:</vt:lpstr>
      <vt:lpstr>Slide 26</vt:lpstr>
      <vt:lpstr>Slide 27</vt:lpstr>
      <vt:lpstr>Slide 28</vt:lpstr>
      <vt:lpstr>Slide 29</vt:lpstr>
      <vt:lpstr>Slide 30</vt:lpstr>
      <vt:lpstr>Slide 31</vt:lpstr>
      <vt:lpstr>Slide 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 – Part II</dc:title>
  <dc:creator>user</dc:creator>
  <cp:lastModifiedBy>User</cp:lastModifiedBy>
  <cp:revision>45</cp:revision>
  <dcterms:created xsi:type="dcterms:W3CDTF">2023-07-19T13:29:29Z</dcterms:created>
  <dcterms:modified xsi:type="dcterms:W3CDTF">2024-02-10T07:59:34Z</dcterms:modified>
</cp:coreProperties>
</file>