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4" r:id="rId8"/>
    <p:sldId id="263" r:id="rId9"/>
    <p:sldId id="280"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9"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71964E8-8607-4593-80DD-D1CAE9B00E24}" type="datetimeFigureOut">
              <a:rPr lang="en-IN" smtClean="0"/>
              <a:pPr/>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08D6A2-9CF4-44EA-8191-D4F733EAB2C6}" type="slidenum">
              <a:rPr lang="en-IN" smtClean="0"/>
              <a:pPr/>
              <a:t>‹#›</a:t>
            </a:fld>
            <a:endParaRPr lang="en-IN"/>
          </a:p>
        </p:txBody>
      </p:sp>
    </p:spTree>
    <p:extLst>
      <p:ext uri="{BB962C8B-B14F-4D97-AF65-F5344CB8AC3E}">
        <p14:creationId xmlns="" xmlns:p14="http://schemas.microsoft.com/office/powerpoint/2010/main" val="107541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71964E8-8607-4593-80DD-D1CAE9B00E24}" type="datetimeFigureOut">
              <a:rPr lang="en-IN" smtClean="0"/>
              <a:pPr/>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08D6A2-9CF4-44EA-8191-D4F733EAB2C6}" type="slidenum">
              <a:rPr lang="en-IN" smtClean="0"/>
              <a:pPr/>
              <a:t>‹#›</a:t>
            </a:fld>
            <a:endParaRPr lang="en-IN"/>
          </a:p>
        </p:txBody>
      </p:sp>
    </p:spTree>
    <p:extLst>
      <p:ext uri="{BB962C8B-B14F-4D97-AF65-F5344CB8AC3E}">
        <p14:creationId xmlns="" xmlns:p14="http://schemas.microsoft.com/office/powerpoint/2010/main" val="3615266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71964E8-8607-4593-80DD-D1CAE9B00E24}" type="datetimeFigureOut">
              <a:rPr lang="en-IN" smtClean="0"/>
              <a:pPr/>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08D6A2-9CF4-44EA-8191-D4F733EAB2C6}" type="slidenum">
              <a:rPr lang="en-IN" smtClean="0"/>
              <a:pPr/>
              <a:t>‹#›</a:t>
            </a:fld>
            <a:endParaRPr lang="en-IN"/>
          </a:p>
        </p:txBody>
      </p:sp>
    </p:spTree>
    <p:extLst>
      <p:ext uri="{BB962C8B-B14F-4D97-AF65-F5344CB8AC3E}">
        <p14:creationId xmlns="" xmlns:p14="http://schemas.microsoft.com/office/powerpoint/2010/main" val="853141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71964E8-8607-4593-80DD-D1CAE9B00E24}" type="datetimeFigureOut">
              <a:rPr lang="en-IN" smtClean="0"/>
              <a:pPr/>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08D6A2-9CF4-44EA-8191-D4F733EAB2C6}" type="slidenum">
              <a:rPr lang="en-IN" smtClean="0"/>
              <a:pPr/>
              <a:t>‹#›</a:t>
            </a:fld>
            <a:endParaRPr lang="en-IN"/>
          </a:p>
        </p:txBody>
      </p:sp>
    </p:spTree>
    <p:extLst>
      <p:ext uri="{BB962C8B-B14F-4D97-AF65-F5344CB8AC3E}">
        <p14:creationId xmlns="" xmlns:p14="http://schemas.microsoft.com/office/powerpoint/2010/main" val="2164280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1964E8-8607-4593-80DD-D1CAE9B00E24}" type="datetimeFigureOut">
              <a:rPr lang="en-IN" smtClean="0"/>
              <a:pPr/>
              <a:t>24-01-2024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08D6A2-9CF4-44EA-8191-D4F733EAB2C6}" type="slidenum">
              <a:rPr lang="en-IN" smtClean="0"/>
              <a:pPr/>
              <a:t>‹#›</a:t>
            </a:fld>
            <a:endParaRPr lang="en-IN"/>
          </a:p>
        </p:txBody>
      </p:sp>
    </p:spTree>
    <p:extLst>
      <p:ext uri="{BB962C8B-B14F-4D97-AF65-F5344CB8AC3E}">
        <p14:creationId xmlns="" xmlns:p14="http://schemas.microsoft.com/office/powerpoint/2010/main" val="2739502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71964E8-8607-4593-80DD-D1CAE9B00E24}" type="datetimeFigureOut">
              <a:rPr lang="en-IN" smtClean="0"/>
              <a:pPr/>
              <a:t>24-01-2024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08D6A2-9CF4-44EA-8191-D4F733EAB2C6}" type="slidenum">
              <a:rPr lang="en-IN" smtClean="0"/>
              <a:pPr/>
              <a:t>‹#›</a:t>
            </a:fld>
            <a:endParaRPr lang="en-IN"/>
          </a:p>
        </p:txBody>
      </p:sp>
    </p:spTree>
    <p:extLst>
      <p:ext uri="{BB962C8B-B14F-4D97-AF65-F5344CB8AC3E}">
        <p14:creationId xmlns="" xmlns:p14="http://schemas.microsoft.com/office/powerpoint/2010/main" val="3983457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71964E8-8607-4593-80DD-D1CAE9B00E24}" type="datetimeFigureOut">
              <a:rPr lang="en-IN" smtClean="0"/>
              <a:pPr/>
              <a:t>24-01-2024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08D6A2-9CF4-44EA-8191-D4F733EAB2C6}" type="slidenum">
              <a:rPr lang="en-IN" smtClean="0"/>
              <a:pPr/>
              <a:t>‹#›</a:t>
            </a:fld>
            <a:endParaRPr lang="en-IN"/>
          </a:p>
        </p:txBody>
      </p:sp>
    </p:spTree>
    <p:extLst>
      <p:ext uri="{BB962C8B-B14F-4D97-AF65-F5344CB8AC3E}">
        <p14:creationId xmlns="" xmlns:p14="http://schemas.microsoft.com/office/powerpoint/2010/main" val="1107661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71964E8-8607-4593-80DD-D1CAE9B00E24}" type="datetimeFigureOut">
              <a:rPr lang="en-IN" smtClean="0"/>
              <a:pPr/>
              <a:t>24-01-2024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08D6A2-9CF4-44EA-8191-D4F733EAB2C6}" type="slidenum">
              <a:rPr lang="en-IN" smtClean="0"/>
              <a:pPr/>
              <a:t>‹#›</a:t>
            </a:fld>
            <a:endParaRPr lang="en-IN"/>
          </a:p>
        </p:txBody>
      </p:sp>
    </p:spTree>
    <p:extLst>
      <p:ext uri="{BB962C8B-B14F-4D97-AF65-F5344CB8AC3E}">
        <p14:creationId xmlns="" xmlns:p14="http://schemas.microsoft.com/office/powerpoint/2010/main" val="1259147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1964E8-8607-4593-80DD-D1CAE9B00E24}" type="datetimeFigureOut">
              <a:rPr lang="en-IN" smtClean="0"/>
              <a:pPr/>
              <a:t>24-01-2024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08D6A2-9CF4-44EA-8191-D4F733EAB2C6}" type="slidenum">
              <a:rPr lang="en-IN" smtClean="0"/>
              <a:pPr/>
              <a:t>‹#›</a:t>
            </a:fld>
            <a:endParaRPr lang="en-IN"/>
          </a:p>
        </p:txBody>
      </p:sp>
    </p:spTree>
    <p:extLst>
      <p:ext uri="{BB962C8B-B14F-4D97-AF65-F5344CB8AC3E}">
        <p14:creationId xmlns="" xmlns:p14="http://schemas.microsoft.com/office/powerpoint/2010/main" val="3388599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1964E8-8607-4593-80DD-D1CAE9B00E24}" type="datetimeFigureOut">
              <a:rPr lang="en-IN" smtClean="0"/>
              <a:pPr/>
              <a:t>24-01-2024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08D6A2-9CF4-44EA-8191-D4F733EAB2C6}" type="slidenum">
              <a:rPr lang="en-IN" smtClean="0"/>
              <a:pPr/>
              <a:t>‹#›</a:t>
            </a:fld>
            <a:endParaRPr lang="en-IN"/>
          </a:p>
        </p:txBody>
      </p:sp>
    </p:spTree>
    <p:extLst>
      <p:ext uri="{BB962C8B-B14F-4D97-AF65-F5344CB8AC3E}">
        <p14:creationId xmlns="" xmlns:p14="http://schemas.microsoft.com/office/powerpoint/2010/main" val="3972726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1964E8-8607-4593-80DD-D1CAE9B00E24}" type="datetimeFigureOut">
              <a:rPr lang="en-IN" smtClean="0"/>
              <a:pPr/>
              <a:t>24-01-2024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08D6A2-9CF4-44EA-8191-D4F733EAB2C6}" type="slidenum">
              <a:rPr lang="en-IN" smtClean="0"/>
              <a:pPr/>
              <a:t>‹#›</a:t>
            </a:fld>
            <a:endParaRPr lang="en-IN"/>
          </a:p>
        </p:txBody>
      </p:sp>
    </p:spTree>
    <p:extLst>
      <p:ext uri="{BB962C8B-B14F-4D97-AF65-F5344CB8AC3E}">
        <p14:creationId xmlns="" xmlns:p14="http://schemas.microsoft.com/office/powerpoint/2010/main" val="4262172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1964E8-8607-4593-80DD-D1CAE9B00E24}" type="datetimeFigureOut">
              <a:rPr lang="en-IN" smtClean="0"/>
              <a:pPr/>
              <a:t>24-01-2024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08D6A2-9CF4-44EA-8191-D4F733EAB2C6}" type="slidenum">
              <a:rPr lang="en-IN" smtClean="0"/>
              <a:pPr/>
              <a:t>‹#›</a:t>
            </a:fld>
            <a:endParaRPr lang="en-IN"/>
          </a:p>
        </p:txBody>
      </p:sp>
    </p:spTree>
    <p:extLst>
      <p:ext uri="{BB962C8B-B14F-4D97-AF65-F5344CB8AC3E}">
        <p14:creationId xmlns="" xmlns:p14="http://schemas.microsoft.com/office/powerpoint/2010/main" val="4080571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geeksforgeeks.org/compiler-design-code-optimizati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60363"/>
            <a:ext cx="9144000" cy="1274473"/>
          </a:xfrm>
        </p:spPr>
        <p:txBody>
          <a:bodyPr/>
          <a:lstStyle/>
          <a:p>
            <a:r>
              <a:rPr lang="en-US" dirty="0" smtClean="0"/>
              <a:t>Unit I – Part III</a:t>
            </a:r>
            <a:endParaRPr lang="en-IN" dirty="0"/>
          </a:p>
        </p:txBody>
      </p:sp>
      <p:sp>
        <p:nvSpPr>
          <p:cNvPr id="3" name="Subtitle 2"/>
          <p:cNvSpPr>
            <a:spLocks noGrp="1"/>
          </p:cNvSpPr>
          <p:nvPr>
            <p:ph type="subTitle" idx="1"/>
          </p:nvPr>
        </p:nvSpPr>
        <p:spPr>
          <a:xfrm>
            <a:off x="3990109" y="2202873"/>
            <a:ext cx="7786253" cy="4211782"/>
          </a:xfrm>
        </p:spPr>
        <p:txBody>
          <a:bodyPr>
            <a:normAutofit/>
          </a:bodyPr>
          <a:lstStyle/>
          <a:p>
            <a:pPr marL="457200" indent="-457200" algn="l">
              <a:buAutoNum type="arabicPeriod"/>
            </a:pPr>
            <a:r>
              <a:rPr lang="en-US" sz="2800" dirty="0" smtClean="0"/>
              <a:t>The structure of a compiler</a:t>
            </a:r>
          </a:p>
          <a:p>
            <a:pPr marL="457200" indent="-457200" algn="l">
              <a:buAutoNum type="arabicPeriod"/>
            </a:pPr>
            <a:r>
              <a:rPr lang="en-US" sz="2800" dirty="0" smtClean="0"/>
              <a:t> </a:t>
            </a:r>
            <a:r>
              <a:rPr lang="en-US" sz="2800" i="1" dirty="0"/>
              <a:t>Phases of a compiler </a:t>
            </a:r>
            <a:endParaRPr lang="en-US" sz="2800" i="1" dirty="0" smtClean="0"/>
          </a:p>
          <a:p>
            <a:pPr marL="457200" indent="-457200" algn="l">
              <a:buAutoNum type="arabicPeriod"/>
            </a:pPr>
            <a:r>
              <a:rPr lang="en-US" sz="2800" i="1" dirty="0" smtClean="0"/>
              <a:t>Cousins </a:t>
            </a:r>
            <a:r>
              <a:rPr lang="en-US" sz="2800" i="1" dirty="0"/>
              <a:t>of the Compiler </a:t>
            </a:r>
            <a:endParaRPr lang="en-US" sz="2800" i="1" dirty="0" smtClean="0"/>
          </a:p>
          <a:p>
            <a:pPr marL="457200" indent="-457200" algn="l">
              <a:buAutoNum type="arabicPeriod"/>
            </a:pPr>
            <a:r>
              <a:rPr lang="en-US" sz="2800" i="1" dirty="0" smtClean="0"/>
              <a:t>Grouping </a:t>
            </a:r>
            <a:r>
              <a:rPr lang="en-US" sz="2800" i="1" dirty="0"/>
              <a:t>of Phases </a:t>
            </a:r>
          </a:p>
          <a:p>
            <a:pPr marL="457200" indent="-457200" algn="l">
              <a:buAutoNum type="arabicPeriod"/>
            </a:pPr>
            <a:r>
              <a:rPr lang="en-US" sz="2800" i="1" dirty="0" smtClean="0"/>
              <a:t>Compiler </a:t>
            </a:r>
            <a:r>
              <a:rPr lang="en-US" sz="2800" i="1" dirty="0"/>
              <a:t>construction tools </a:t>
            </a:r>
            <a:endParaRPr lang="en-IN" sz="2800" dirty="0" smtClean="0"/>
          </a:p>
          <a:p>
            <a:pPr marL="457200" indent="-457200" algn="l">
              <a:buAutoNum type="arabicPeriod"/>
            </a:pPr>
            <a:r>
              <a:rPr lang="en-US" sz="2800" i="1" dirty="0" smtClean="0"/>
              <a:t>Lexical </a:t>
            </a:r>
            <a:r>
              <a:rPr lang="en-US" sz="2800" i="1" dirty="0"/>
              <a:t>Analysis </a:t>
            </a:r>
            <a:endParaRPr lang="en-US" sz="2800" i="1" dirty="0" smtClean="0"/>
          </a:p>
          <a:p>
            <a:pPr marL="457200" indent="-457200" algn="l">
              <a:buAutoNum type="arabicPeriod"/>
            </a:pPr>
            <a:r>
              <a:rPr lang="en-US" sz="2800" i="1" dirty="0" smtClean="0"/>
              <a:t>Role </a:t>
            </a:r>
            <a:r>
              <a:rPr lang="en-US" sz="2800" i="1" dirty="0"/>
              <a:t>of Lexical Analyzer </a:t>
            </a:r>
          </a:p>
          <a:p>
            <a:pPr marL="457200" indent="-457200" algn="l">
              <a:buAutoNum type="arabicPeriod"/>
            </a:pPr>
            <a:r>
              <a:rPr lang="en-IN" sz="2800" i="1" dirty="0" smtClean="0"/>
              <a:t>Input </a:t>
            </a:r>
            <a:r>
              <a:rPr lang="en-IN" sz="2800" i="1" dirty="0"/>
              <a:t>Buffering </a:t>
            </a:r>
            <a:r>
              <a:rPr lang="en-IN" sz="2800" dirty="0"/>
              <a:t>	</a:t>
            </a:r>
            <a:r>
              <a:rPr lang="en-US" dirty="0"/>
              <a:t>	</a:t>
            </a:r>
          </a:p>
          <a:p>
            <a:pPr algn="l"/>
            <a:endParaRPr lang="en-US" dirty="0"/>
          </a:p>
          <a:p>
            <a:pPr marL="457200" indent="-457200" algn="l">
              <a:buAutoNum type="arabicPeriod"/>
            </a:pPr>
            <a:endParaRPr lang="en-IN" dirty="0"/>
          </a:p>
        </p:txBody>
      </p:sp>
    </p:spTree>
    <p:extLst>
      <p:ext uri="{BB962C8B-B14F-4D97-AF65-F5344CB8AC3E}">
        <p14:creationId xmlns="" xmlns:p14="http://schemas.microsoft.com/office/powerpoint/2010/main" val="1128852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99310" y="681903"/>
            <a:ext cx="9989126" cy="5705042"/>
          </a:xfrm>
          <a:prstGeom prst="rect">
            <a:avLst/>
          </a:prstGeom>
        </p:spPr>
      </p:pic>
    </p:spTree>
    <p:extLst>
      <p:ext uri="{BB962C8B-B14F-4D97-AF65-F5344CB8AC3E}">
        <p14:creationId xmlns="" xmlns:p14="http://schemas.microsoft.com/office/powerpoint/2010/main" val="21274364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3290" y="96982"/>
            <a:ext cx="11644745" cy="6497782"/>
          </a:xfrm>
        </p:spPr>
        <p:txBody>
          <a:bodyPr>
            <a:normAutofit fontScale="92500" lnSpcReduction="20000"/>
          </a:bodyPr>
          <a:lstStyle/>
          <a:p>
            <a:pPr marL="0" indent="0" fontAlgn="base">
              <a:buNone/>
            </a:pPr>
            <a:r>
              <a:rPr lang="en-US" b="1" dirty="0"/>
              <a:t>Lexical Analyzer –</a:t>
            </a:r>
            <a:r>
              <a:rPr lang="en-US" dirty="0"/>
              <a:t> </a:t>
            </a:r>
            <a:br>
              <a:rPr lang="en-US" dirty="0"/>
            </a:br>
            <a:endParaRPr lang="en-US" dirty="0" smtClean="0"/>
          </a:p>
          <a:p>
            <a:pPr fontAlgn="base"/>
            <a:r>
              <a:rPr lang="en-US" dirty="0" smtClean="0"/>
              <a:t>It </a:t>
            </a:r>
            <a:r>
              <a:rPr lang="en-US" dirty="0"/>
              <a:t>is also called a scanner. It takes the output of the preprocessor (which performs file inclusion and macro expansion) as the input which is in a pure high-level language. </a:t>
            </a:r>
            <a:endParaRPr lang="en-US" dirty="0" smtClean="0"/>
          </a:p>
          <a:p>
            <a:pPr fontAlgn="base"/>
            <a:r>
              <a:rPr lang="en-US" dirty="0" smtClean="0"/>
              <a:t>It </a:t>
            </a:r>
            <a:r>
              <a:rPr lang="en-US" dirty="0"/>
              <a:t>reads the characters from the source program and groups them into lexemes (sequence of characters that “go together”). Each lexeme corresponds to a token. Tokens are defined by regular expressions which are understood by the lexical analyzer. It also removes lexical errors (e.g., erroneous characters), comments, and white space</a:t>
            </a:r>
            <a:r>
              <a:rPr lang="en-US" dirty="0" smtClean="0"/>
              <a:t>.</a:t>
            </a:r>
          </a:p>
          <a:p>
            <a:pPr fontAlgn="base"/>
            <a:endParaRPr lang="en-US" dirty="0" smtClean="0"/>
          </a:p>
          <a:p>
            <a:pPr fontAlgn="base"/>
            <a:r>
              <a:rPr lang="en-US" dirty="0" err="1" smtClean="0"/>
              <a:t>int</a:t>
            </a:r>
            <a:r>
              <a:rPr lang="en-US" dirty="0" smtClean="0"/>
              <a:t> </a:t>
            </a:r>
            <a:r>
              <a:rPr lang="en-US" dirty="0"/>
              <a:t>main()</a:t>
            </a:r>
          </a:p>
          <a:p>
            <a:pPr fontAlgn="base"/>
            <a:r>
              <a:rPr lang="en-US" dirty="0"/>
              <a:t>{</a:t>
            </a:r>
          </a:p>
          <a:p>
            <a:pPr fontAlgn="base"/>
            <a:r>
              <a:rPr lang="en-US" dirty="0"/>
              <a:t>  // 2 variables</a:t>
            </a:r>
          </a:p>
          <a:p>
            <a:pPr fontAlgn="base"/>
            <a:r>
              <a:rPr lang="en-US" dirty="0"/>
              <a:t>  </a:t>
            </a:r>
            <a:r>
              <a:rPr lang="en-US" dirty="0" err="1"/>
              <a:t>int</a:t>
            </a:r>
            <a:r>
              <a:rPr lang="en-US" dirty="0"/>
              <a:t> a, b;</a:t>
            </a:r>
          </a:p>
          <a:p>
            <a:pPr fontAlgn="base"/>
            <a:r>
              <a:rPr lang="en-US" dirty="0"/>
              <a:t>  a = 10;</a:t>
            </a:r>
          </a:p>
          <a:p>
            <a:pPr fontAlgn="base"/>
            <a:r>
              <a:rPr lang="en-US" dirty="0"/>
              <a:t> return 0;</a:t>
            </a:r>
          </a:p>
          <a:p>
            <a:pPr fontAlgn="base"/>
            <a:r>
              <a:rPr lang="en-US" dirty="0" smtClean="0"/>
              <a:t>}</a:t>
            </a:r>
            <a:endParaRPr lang="en-US" dirty="0"/>
          </a:p>
        </p:txBody>
      </p:sp>
      <p:sp>
        <p:nvSpPr>
          <p:cNvPr id="5" name="TextBox 4"/>
          <p:cNvSpPr txBox="1"/>
          <p:nvPr/>
        </p:nvSpPr>
        <p:spPr>
          <a:xfrm>
            <a:off x="4045527" y="3685309"/>
            <a:ext cx="5597237" cy="1938992"/>
          </a:xfrm>
          <a:prstGeom prst="rect">
            <a:avLst/>
          </a:prstGeom>
          <a:noFill/>
        </p:spPr>
        <p:txBody>
          <a:bodyPr wrap="square" rtlCol="0">
            <a:spAutoFit/>
          </a:bodyPr>
          <a:lstStyle/>
          <a:p>
            <a:pPr fontAlgn="base"/>
            <a:r>
              <a:rPr lang="en-US" sz="2400" smtClean="0"/>
              <a:t>All the valid tokens are:</a:t>
            </a:r>
          </a:p>
          <a:p>
            <a:pPr fontAlgn="base"/>
            <a:endParaRPr lang="en-US" sz="2400" smtClean="0"/>
          </a:p>
          <a:p>
            <a:pPr fontAlgn="base"/>
            <a:r>
              <a:rPr lang="en-US" sz="2400" smtClean="0"/>
              <a:t>'int'  'main'  '('  ')'  '{'  'int'  'a' ','  'b'  ';'</a:t>
            </a:r>
          </a:p>
          <a:p>
            <a:pPr fontAlgn="base"/>
            <a:r>
              <a:rPr lang="en-US" sz="2400" smtClean="0"/>
              <a:t> 'a'  '='  '10'  ';' 'return'  '0'  ';'  '}'</a:t>
            </a:r>
          </a:p>
          <a:p>
            <a:endParaRPr lang="en-IN" sz="2400" dirty="0"/>
          </a:p>
        </p:txBody>
      </p:sp>
      <p:pic>
        <p:nvPicPr>
          <p:cNvPr id="6" name="Picture 5"/>
          <p:cNvPicPr>
            <a:picLocks noChangeAspect="1"/>
          </p:cNvPicPr>
          <p:nvPr/>
        </p:nvPicPr>
        <p:blipFill>
          <a:blip r:embed="rId2"/>
          <a:stretch>
            <a:fillRect/>
          </a:stretch>
        </p:blipFill>
        <p:spPr>
          <a:xfrm>
            <a:off x="4776787" y="5323066"/>
            <a:ext cx="6296025" cy="1271698"/>
          </a:xfrm>
          <a:prstGeom prst="rect">
            <a:avLst/>
          </a:prstGeom>
        </p:spPr>
      </p:pic>
    </p:spTree>
    <p:extLst>
      <p:ext uri="{BB962C8B-B14F-4D97-AF65-F5344CB8AC3E}">
        <p14:creationId xmlns="" xmlns:p14="http://schemas.microsoft.com/office/powerpoint/2010/main" val="30315339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310" y="138545"/>
            <a:ext cx="10515600" cy="5389418"/>
          </a:xfrm>
        </p:spPr>
        <p:txBody>
          <a:bodyPr/>
          <a:lstStyle/>
          <a:p>
            <a:pPr marL="0" indent="0">
              <a:buNone/>
            </a:pPr>
            <a:r>
              <a:rPr lang="en-US" b="1" dirty="0"/>
              <a:t>Syntax Analyzer –</a:t>
            </a:r>
            <a:r>
              <a:rPr lang="en-US" dirty="0"/>
              <a:t> </a:t>
            </a:r>
            <a:endParaRPr lang="en-US" dirty="0" smtClean="0"/>
          </a:p>
          <a:p>
            <a:r>
              <a:rPr lang="en-US" dirty="0" smtClean="0"/>
              <a:t>It </a:t>
            </a:r>
            <a:r>
              <a:rPr lang="en-US" dirty="0"/>
              <a:t>is sometimes called a parser. It constructs the parse tree. It takes all the tokens one by one and uses Context-Free Grammar to construct the parse tree. </a:t>
            </a:r>
            <a:endParaRPr lang="en-US" dirty="0" smtClean="0"/>
          </a:p>
          <a:p>
            <a:r>
              <a:rPr lang="en-US" dirty="0"/>
              <a:t>The rules of programming can be entirely represented in a few productions. Using these productions we can represent what the program actually is. The input has to be checked whether it is in the desired format or not. </a:t>
            </a:r>
            <a:endParaRPr lang="en-US" dirty="0" smtClean="0"/>
          </a:p>
          <a:p>
            <a:r>
              <a:rPr lang="en-US" dirty="0" smtClean="0"/>
              <a:t>The </a:t>
            </a:r>
            <a:r>
              <a:rPr lang="en-US" dirty="0"/>
              <a:t>parse tree is also called the derivation tree. Parse trees are generally constructed to check for ambiguity in the given grammar. </a:t>
            </a:r>
            <a:endParaRPr lang="en-IN" dirty="0"/>
          </a:p>
        </p:txBody>
      </p:sp>
      <p:pic>
        <p:nvPicPr>
          <p:cNvPr id="5" name="Picture 4"/>
          <p:cNvPicPr>
            <a:picLocks noChangeAspect="1"/>
          </p:cNvPicPr>
          <p:nvPr/>
        </p:nvPicPr>
        <p:blipFill>
          <a:blip r:embed="rId2"/>
          <a:stretch>
            <a:fillRect/>
          </a:stretch>
        </p:blipFill>
        <p:spPr>
          <a:xfrm>
            <a:off x="256311" y="4544292"/>
            <a:ext cx="4301834" cy="2216726"/>
          </a:xfrm>
          <a:prstGeom prst="rect">
            <a:avLst/>
          </a:prstGeom>
        </p:spPr>
      </p:pic>
      <p:pic>
        <p:nvPicPr>
          <p:cNvPr id="6" name="Picture 5"/>
          <p:cNvPicPr>
            <a:picLocks noChangeAspect="1"/>
          </p:cNvPicPr>
          <p:nvPr/>
        </p:nvPicPr>
        <p:blipFill>
          <a:blip r:embed="rId3"/>
          <a:stretch>
            <a:fillRect/>
          </a:stretch>
        </p:blipFill>
        <p:spPr>
          <a:xfrm>
            <a:off x="5363874" y="4544292"/>
            <a:ext cx="6689581" cy="2105890"/>
          </a:xfrm>
          <a:prstGeom prst="rect">
            <a:avLst/>
          </a:prstGeom>
        </p:spPr>
      </p:pic>
    </p:spTree>
    <p:extLst>
      <p:ext uri="{BB962C8B-B14F-4D97-AF65-F5344CB8AC3E}">
        <p14:creationId xmlns="" xmlns:p14="http://schemas.microsoft.com/office/powerpoint/2010/main" val="33948780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32076" y="568901"/>
            <a:ext cx="6221124" cy="2506807"/>
          </a:xfrm>
          <a:prstGeom prst="rect">
            <a:avLst/>
          </a:prstGeom>
        </p:spPr>
      </p:pic>
      <p:pic>
        <p:nvPicPr>
          <p:cNvPr id="5" name="Picture 4"/>
          <p:cNvPicPr>
            <a:picLocks noChangeAspect="1"/>
          </p:cNvPicPr>
          <p:nvPr/>
        </p:nvPicPr>
        <p:blipFill>
          <a:blip r:embed="rId3"/>
          <a:stretch>
            <a:fillRect/>
          </a:stretch>
        </p:blipFill>
        <p:spPr>
          <a:xfrm>
            <a:off x="332076" y="3283960"/>
            <a:ext cx="5524500" cy="2867025"/>
          </a:xfrm>
          <a:prstGeom prst="rect">
            <a:avLst/>
          </a:prstGeom>
        </p:spPr>
      </p:pic>
      <p:pic>
        <p:nvPicPr>
          <p:cNvPr id="6" name="Picture 5"/>
          <p:cNvPicPr>
            <a:picLocks noChangeAspect="1"/>
          </p:cNvPicPr>
          <p:nvPr/>
        </p:nvPicPr>
        <p:blipFill>
          <a:blip r:embed="rId4"/>
          <a:stretch>
            <a:fillRect/>
          </a:stretch>
        </p:blipFill>
        <p:spPr>
          <a:xfrm>
            <a:off x="6334125" y="2470438"/>
            <a:ext cx="5857875" cy="2914650"/>
          </a:xfrm>
          <a:prstGeom prst="rect">
            <a:avLst/>
          </a:prstGeom>
        </p:spPr>
      </p:pic>
    </p:spTree>
    <p:extLst>
      <p:ext uri="{BB962C8B-B14F-4D97-AF65-F5344CB8AC3E}">
        <p14:creationId xmlns="" xmlns:p14="http://schemas.microsoft.com/office/powerpoint/2010/main" val="30113739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891" y="290945"/>
            <a:ext cx="11069781" cy="6428509"/>
          </a:xfrm>
        </p:spPr>
        <p:txBody>
          <a:bodyPr>
            <a:normAutofit/>
          </a:bodyPr>
          <a:lstStyle/>
          <a:p>
            <a:pPr fontAlgn="base"/>
            <a:r>
              <a:rPr lang="en-US" b="1" dirty="0"/>
              <a:t>Semantic Analyzer –</a:t>
            </a:r>
            <a:r>
              <a:rPr lang="en-US" dirty="0"/>
              <a:t> It verifies the parse tree, whether it’s meaningful or not. It furthermore produces a verified parse tree. </a:t>
            </a:r>
            <a:endParaRPr lang="en-US" dirty="0" smtClean="0"/>
          </a:p>
          <a:p>
            <a:pPr fontAlgn="base"/>
            <a:r>
              <a:rPr lang="en-US" dirty="0" smtClean="0"/>
              <a:t>Type mismatch</a:t>
            </a:r>
          </a:p>
          <a:p>
            <a:pPr fontAlgn="base"/>
            <a:r>
              <a:rPr lang="en-US" dirty="0" smtClean="0"/>
              <a:t>Reserved identifier misuse</a:t>
            </a:r>
          </a:p>
          <a:p>
            <a:pPr marL="0" indent="0">
              <a:buNone/>
            </a:pPr>
            <a:endParaRPr lang="en-US" dirty="0"/>
          </a:p>
          <a:p>
            <a:pPr marL="0" indent="0">
              <a:buNone/>
            </a:pPr>
            <a:r>
              <a:rPr lang="en-US" b="1" dirty="0"/>
              <a:t>Intermediate Code Generator –</a:t>
            </a:r>
            <a:r>
              <a:rPr lang="en-US" dirty="0"/>
              <a:t> It generates intermediate code, which is a form that can be readily executed by a </a:t>
            </a:r>
            <a:r>
              <a:rPr lang="en-US" dirty="0" smtClean="0"/>
              <a:t>machine.</a:t>
            </a:r>
          </a:p>
          <a:p>
            <a:pPr marL="0" indent="0">
              <a:buNone/>
            </a:pPr>
            <a:r>
              <a:rPr lang="en-US" dirty="0" smtClean="0"/>
              <a:t> Example </a:t>
            </a:r>
            <a:r>
              <a:rPr lang="en-US" dirty="0"/>
              <a:t>– Three address codes etc. Intermediate code is converted to machine language using the last two phases which are platform dependent. </a:t>
            </a:r>
            <a:endParaRPr lang="en-US" dirty="0" smtClean="0"/>
          </a:p>
          <a:p>
            <a:pPr marL="0" indent="0">
              <a:buNone/>
            </a:pPr>
            <a:r>
              <a:rPr lang="en-US" dirty="0" smtClean="0"/>
              <a:t>	Till </a:t>
            </a:r>
            <a:r>
              <a:rPr lang="en-US" dirty="0"/>
              <a:t>intermediate code, it is the same for every compiler out there, but after that, it depends on the platform. To build a new compiler we don’t need to build it from scratch. We can take the intermediate code from the already existing compiler and build the last two parts.</a:t>
            </a:r>
            <a:endParaRPr lang="en-IN" dirty="0"/>
          </a:p>
        </p:txBody>
      </p:sp>
    </p:spTree>
    <p:extLst>
      <p:ext uri="{BB962C8B-B14F-4D97-AF65-F5344CB8AC3E}">
        <p14:creationId xmlns="" xmlns:p14="http://schemas.microsoft.com/office/powerpoint/2010/main" val="26863383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8873"/>
            <a:ext cx="10515600" cy="5498090"/>
          </a:xfrm>
        </p:spPr>
        <p:txBody>
          <a:bodyPr/>
          <a:lstStyle/>
          <a:p>
            <a:pPr fontAlgn="base"/>
            <a:r>
              <a:rPr lang="en-US" b="1" dirty="0"/>
              <a:t>Code Optimizer</a:t>
            </a:r>
            <a:r>
              <a:rPr lang="en-US" b="1" u="sng" dirty="0">
                <a:hlinkClick r:id="rId2"/>
              </a:rPr>
              <a:t> </a:t>
            </a:r>
            <a:r>
              <a:rPr lang="en-US" b="1" dirty="0"/>
              <a:t>–</a:t>
            </a:r>
            <a:r>
              <a:rPr lang="en-US" dirty="0"/>
              <a:t> It transforms the code so that it consumes fewer resources and produces more speed. The meaning of the code being transformed is not </a:t>
            </a:r>
            <a:r>
              <a:rPr lang="en-US" dirty="0" smtClean="0"/>
              <a:t>altered.</a:t>
            </a:r>
          </a:p>
          <a:p>
            <a:pPr marL="0" indent="0" fontAlgn="base">
              <a:buNone/>
            </a:pPr>
            <a:endParaRPr lang="en-US" dirty="0"/>
          </a:p>
          <a:p>
            <a:pPr fontAlgn="base"/>
            <a:r>
              <a:rPr lang="en-US" b="1" dirty="0"/>
              <a:t>Target Code Generator –</a:t>
            </a:r>
            <a:r>
              <a:rPr lang="en-US" dirty="0"/>
              <a:t> The main purpose of the Target Code generator is to write a code that the machine can understand and also register allocation, instruction selection, etc. The output is dependent on the type of assembler. This is the final stage of compilation. The </a:t>
            </a:r>
            <a:r>
              <a:rPr lang="en-US" b="1" dirty="0"/>
              <a:t>optimized code is converted into relocatable machine code</a:t>
            </a:r>
            <a:r>
              <a:rPr lang="en-US" dirty="0"/>
              <a:t> which then forms the input to the linker and loader.</a:t>
            </a:r>
          </a:p>
        </p:txBody>
      </p:sp>
    </p:spTree>
    <p:extLst>
      <p:ext uri="{BB962C8B-B14F-4D97-AF65-F5344CB8AC3E}">
        <p14:creationId xmlns="" xmlns:p14="http://schemas.microsoft.com/office/powerpoint/2010/main" val="25539489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909" y="0"/>
            <a:ext cx="10515600" cy="438439"/>
          </a:xfrm>
        </p:spPr>
        <p:txBody>
          <a:bodyPr>
            <a:normAutofit fontScale="90000"/>
          </a:bodyPr>
          <a:lstStyle/>
          <a:p>
            <a:r>
              <a:rPr lang="en-IN" dirty="0"/>
              <a:t/>
            </a:r>
            <a:br>
              <a:rPr lang="en-IN" dirty="0"/>
            </a:br>
            <a:r>
              <a:rPr lang="en-IN" dirty="0"/>
              <a:t>Error Detection and Reporting </a:t>
            </a:r>
          </a:p>
        </p:txBody>
      </p:sp>
      <p:sp>
        <p:nvSpPr>
          <p:cNvPr id="3" name="Content Placeholder 2"/>
          <p:cNvSpPr>
            <a:spLocks noGrp="1"/>
          </p:cNvSpPr>
          <p:nvPr>
            <p:ph idx="1"/>
          </p:nvPr>
        </p:nvSpPr>
        <p:spPr>
          <a:xfrm>
            <a:off x="311726" y="1146751"/>
            <a:ext cx="11672455" cy="5420303"/>
          </a:xfrm>
        </p:spPr>
        <p:txBody>
          <a:bodyPr>
            <a:normAutofit/>
          </a:bodyPr>
          <a:lstStyle/>
          <a:p>
            <a:r>
              <a:rPr lang="en-IN" dirty="0" smtClean="0"/>
              <a:t>Syntax and semantic analysis handle a large fraction of errors</a:t>
            </a:r>
          </a:p>
          <a:p>
            <a:pPr marL="0" indent="0">
              <a:buNone/>
            </a:pPr>
            <a:endParaRPr lang="en-IN" dirty="0" smtClean="0"/>
          </a:p>
          <a:p>
            <a:r>
              <a:rPr lang="en-IN" dirty="0" smtClean="0"/>
              <a:t>Some of the Errors may occur in compilation phase</a:t>
            </a:r>
          </a:p>
          <a:p>
            <a:pPr marL="0" indent="0">
              <a:buNone/>
            </a:pPr>
            <a:r>
              <a:rPr lang="en-IN" dirty="0" smtClean="0"/>
              <a:t>–Lexical phase: could not for many token</a:t>
            </a:r>
            <a:endParaRPr lang="en-IN" dirty="0"/>
          </a:p>
          <a:p>
            <a:r>
              <a:rPr lang="en-IN" dirty="0" smtClean="0"/>
              <a:t>e.g. </a:t>
            </a:r>
            <a:r>
              <a:rPr lang="en-IN" b="1" dirty="0" smtClean="0"/>
              <a:t>Misspelling</a:t>
            </a:r>
            <a:r>
              <a:rPr lang="en-IN" dirty="0" smtClean="0"/>
              <a:t> or Juxtaposing of characters</a:t>
            </a:r>
            <a:endParaRPr lang="en-IN" dirty="0"/>
          </a:p>
          <a:p>
            <a:pPr marL="0" indent="0">
              <a:buNone/>
            </a:pPr>
            <a:r>
              <a:rPr lang="en-IN" dirty="0"/>
              <a:t>–</a:t>
            </a:r>
            <a:r>
              <a:rPr lang="en-IN" dirty="0" smtClean="0"/>
              <a:t>Syntax phase: tokens violate structure rules</a:t>
            </a:r>
            <a:endParaRPr lang="en-IN" dirty="0"/>
          </a:p>
          <a:p>
            <a:r>
              <a:rPr lang="en-IN" dirty="0" smtClean="0"/>
              <a:t>e.g. </a:t>
            </a:r>
            <a:r>
              <a:rPr lang="en-IN" b="1" dirty="0" smtClean="0"/>
              <a:t>Unbalanced parenthesis, Missing punctuation operators or Undeclared variables</a:t>
            </a:r>
            <a:r>
              <a:rPr lang="en-IN" dirty="0"/>
              <a:t>.</a:t>
            </a:r>
          </a:p>
          <a:p>
            <a:pPr marL="0" indent="0">
              <a:buNone/>
            </a:pPr>
            <a:r>
              <a:rPr lang="en-IN" dirty="0"/>
              <a:t>–</a:t>
            </a:r>
            <a:r>
              <a:rPr lang="en-IN" dirty="0" smtClean="0"/>
              <a:t>Semantic phase: </a:t>
            </a:r>
            <a:r>
              <a:rPr lang="en-IN" b="1" dirty="0" smtClean="0"/>
              <a:t>no meaning of operations</a:t>
            </a:r>
            <a:endParaRPr lang="en-IN" b="1" dirty="0"/>
          </a:p>
          <a:p>
            <a:r>
              <a:rPr lang="en-IN" dirty="0" smtClean="0"/>
              <a:t>Add an array name and a procedure name, Truncation of results or Unreachable Code</a:t>
            </a:r>
            <a:r>
              <a:rPr lang="en-IN" dirty="0"/>
              <a:t>. </a:t>
            </a:r>
          </a:p>
        </p:txBody>
      </p:sp>
    </p:spTree>
    <p:extLst>
      <p:ext uri="{BB962C8B-B14F-4D97-AF65-F5344CB8AC3E}">
        <p14:creationId xmlns="" xmlns:p14="http://schemas.microsoft.com/office/powerpoint/2010/main" val="19365137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091" y="0"/>
            <a:ext cx="10515600" cy="840220"/>
          </a:xfrm>
        </p:spPr>
        <p:txBody>
          <a:bodyPr/>
          <a:lstStyle/>
          <a:p>
            <a:pPr fontAlgn="base"/>
            <a:r>
              <a:rPr lang="en-IN" b="1" dirty="0"/>
              <a:t>Symbol Table</a:t>
            </a:r>
          </a:p>
        </p:txBody>
      </p:sp>
      <p:sp>
        <p:nvSpPr>
          <p:cNvPr id="3" name="Content Placeholder 2"/>
          <p:cNvSpPr>
            <a:spLocks noGrp="1"/>
          </p:cNvSpPr>
          <p:nvPr>
            <p:ph idx="1"/>
          </p:nvPr>
        </p:nvSpPr>
        <p:spPr>
          <a:xfrm>
            <a:off x="838200" y="1080655"/>
            <a:ext cx="10896600" cy="5652654"/>
          </a:xfrm>
        </p:spPr>
        <p:txBody>
          <a:bodyPr>
            <a:normAutofit/>
          </a:bodyPr>
          <a:lstStyle/>
          <a:p>
            <a:r>
              <a:rPr lang="en-US" b="1" dirty="0"/>
              <a:t>Symbol Table</a:t>
            </a:r>
            <a:r>
              <a:rPr lang="en-US" dirty="0"/>
              <a:t> is an important data structure created and maintained by the compiler in order to keep track of semantics of variables i.e. it stores information about the scope and binding information about names, information about instances of various entities such as variable and function names, classes, objects, etc. </a:t>
            </a:r>
            <a:endParaRPr lang="en-US" dirty="0" smtClean="0"/>
          </a:p>
          <a:p>
            <a:endParaRPr lang="en-US" dirty="0" smtClean="0"/>
          </a:p>
          <a:p>
            <a:r>
              <a:rPr lang="en-US" b="1" dirty="0"/>
              <a:t>Items stored in Symbol table:</a:t>
            </a:r>
            <a:r>
              <a:rPr lang="en-US" dirty="0"/>
              <a:t> </a:t>
            </a:r>
            <a:endParaRPr lang="en-US" dirty="0" smtClean="0"/>
          </a:p>
          <a:p>
            <a:pPr lvl="1" fontAlgn="base"/>
            <a:r>
              <a:rPr lang="en-US" sz="3200" dirty="0"/>
              <a:t>Variable names and constants</a:t>
            </a:r>
          </a:p>
          <a:p>
            <a:pPr lvl="1" fontAlgn="base"/>
            <a:r>
              <a:rPr lang="en-US" sz="3200" dirty="0"/>
              <a:t>Procedure and function names</a:t>
            </a:r>
          </a:p>
          <a:p>
            <a:pPr lvl="1" fontAlgn="base"/>
            <a:r>
              <a:rPr lang="en-US" sz="3200" dirty="0"/>
              <a:t>Literal constants and strings</a:t>
            </a:r>
          </a:p>
          <a:p>
            <a:pPr lvl="1" fontAlgn="base"/>
            <a:r>
              <a:rPr lang="en-US" sz="3200" dirty="0"/>
              <a:t>Compiler generated temporaries</a:t>
            </a:r>
          </a:p>
          <a:p>
            <a:pPr lvl="1" fontAlgn="base"/>
            <a:r>
              <a:rPr lang="en-US" sz="3200" dirty="0"/>
              <a:t>Labels in source languages</a:t>
            </a:r>
          </a:p>
          <a:p>
            <a:endParaRPr lang="en-US" dirty="0" smtClean="0"/>
          </a:p>
          <a:p>
            <a:endParaRPr lang="en-IN" dirty="0"/>
          </a:p>
        </p:txBody>
      </p:sp>
    </p:spTree>
    <p:extLst>
      <p:ext uri="{BB962C8B-B14F-4D97-AF65-F5344CB8AC3E}">
        <p14:creationId xmlns="" xmlns:p14="http://schemas.microsoft.com/office/powerpoint/2010/main" val="11215868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509" y="277091"/>
            <a:ext cx="11707091" cy="6248399"/>
          </a:xfrm>
        </p:spPr>
        <p:txBody>
          <a:bodyPr>
            <a:normAutofit lnSpcReduction="10000"/>
          </a:bodyPr>
          <a:lstStyle/>
          <a:p>
            <a:pPr fontAlgn="base"/>
            <a:r>
              <a:rPr lang="en-US" sz="3200" dirty="0"/>
              <a:t>It is used by various phases of the compiler as follows:- </a:t>
            </a:r>
            <a:endParaRPr lang="en-US" sz="3200" dirty="0" smtClean="0"/>
          </a:p>
          <a:p>
            <a:pPr fontAlgn="base"/>
            <a:endParaRPr lang="en-US" sz="3200" dirty="0"/>
          </a:p>
          <a:p>
            <a:pPr lvl="1" fontAlgn="base"/>
            <a:r>
              <a:rPr lang="en-US" sz="2800" b="1" dirty="0"/>
              <a:t>Lexical Analysis:</a:t>
            </a:r>
            <a:r>
              <a:rPr lang="en-US" sz="2800" dirty="0"/>
              <a:t> Creates new table entries in the table, for example like entries about tokens.</a:t>
            </a:r>
          </a:p>
          <a:p>
            <a:pPr lvl="1" fontAlgn="base"/>
            <a:r>
              <a:rPr lang="en-US" sz="2800" b="1" dirty="0"/>
              <a:t>Syntax Analysis:</a:t>
            </a:r>
            <a:r>
              <a:rPr lang="en-US" sz="2800" dirty="0"/>
              <a:t> Adds information regarding attribute type, scope, dimension, line of reference, use, </a:t>
            </a:r>
            <a:r>
              <a:rPr lang="en-US" sz="2800" dirty="0" err="1"/>
              <a:t>etc</a:t>
            </a:r>
            <a:r>
              <a:rPr lang="en-US" sz="2800" dirty="0"/>
              <a:t> in the table.</a:t>
            </a:r>
          </a:p>
          <a:p>
            <a:pPr lvl="1" fontAlgn="base"/>
            <a:r>
              <a:rPr lang="en-US" sz="2800" b="1" dirty="0"/>
              <a:t>Semantic Analysis: Uses available information in the table to check for semantics</a:t>
            </a:r>
            <a:r>
              <a:rPr lang="en-US" sz="2800" dirty="0"/>
              <a:t> i.e. to verify that expressions and assignments are semantically correct(type checking) and update it accordingly.</a:t>
            </a:r>
          </a:p>
          <a:p>
            <a:pPr lvl="1" fontAlgn="base"/>
            <a:r>
              <a:rPr lang="en-US" sz="2800" b="1" dirty="0"/>
              <a:t>Intermediate Code generation:</a:t>
            </a:r>
            <a:r>
              <a:rPr lang="en-US" sz="2800" dirty="0"/>
              <a:t> </a:t>
            </a:r>
            <a:r>
              <a:rPr lang="en-US" sz="2800" b="1" dirty="0"/>
              <a:t>Refers symbol table for knowing how much and what type of run-time is allocated</a:t>
            </a:r>
            <a:r>
              <a:rPr lang="en-US" sz="2800" dirty="0"/>
              <a:t> and table helps in adding temporary variable information.</a:t>
            </a:r>
          </a:p>
          <a:p>
            <a:pPr lvl="1" fontAlgn="base"/>
            <a:r>
              <a:rPr lang="en-US" sz="2800" b="1" dirty="0"/>
              <a:t>Code Optimization:</a:t>
            </a:r>
            <a:r>
              <a:rPr lang="en-US" sz="2800" dirty="0"/>
              <a:t> </a:t>
            </a:r>
            <a:r>
              <a:rPr lang="en-US" sz="2800" b="1" dirty="0"/>
              <a:t>Uses information present in the symbol table for machine-dependent optimization</a:t>
            </a:r>
            <a:r>
              <a:rPr lang="en-US" sz="2800" dirty="0"/>
              <a:t>.</a:t>
            </a:r>
          </a:p>
          <a:p>
            <a:pPr lvl="1" fontAlgn="base"/>
            <a:r>
              <a:rPr lang="en-US" sz="2800" b="1" dirty="0"/>
              <a:t>Target Code generation:</a:t>
            </a:r>
            <a:r>
              <a:rPr lang="en-US" sz="2800" dirty="0"/>
              <a:t> </a:t>
            </a:r>
            <a:r>
              <a:rPr lang="en-US" sz="2800" b="1" dirty="0"/>
              <a:t>Generates code by using address information </a:t>
            </a:r>
            <a:r>
              <a:rPr lang="en-US" sz="2800" dirty="0"/>
              <a:t>of identifier present in the table</a:t>
            </a:r>
            <a:r>
              <a:rPr lang="en-US" sz="2800" dirty="0" smtClean="0"/>
              <a:t>.</a:t>
            </a:r>
            <a:endParaRPr lang="en-US" sz="2800" dirty="0"/>
          </a:p>
        </p:txBody>
      </p:sp>
    </p:spTree>
    <p:extLst>
      <p:ext uri="{BB962C8B-B14F-4D97-AF65-F5344CB8AC3E}">
        <p14:creationId xmlns="" xmlns:p14="http://schemas.microsoft.com/office/powerpoint/2010/main" val="22149128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9598"/>
            <a:ext cx="10515600" cy="1075748"/>
          </a:xfrm>
        </p:spPr>
        <p:txBody>
          <a:bodyPr/>
          <a:lstStyle/>
          <a:p>
            <a:r>
              <a:rPr lang="en-IN" b="1" dirty="0" smtClean="0"/>
              <a:t>Cousin's of the compiler</a:t>
            </a:r>
            <a:endParaRPr lang="en-IN" dirty="0"/>
          </a:p>
        </p:txBody>
      </p:sp>
      <p:sp>
        <p:nvSpPr>
          <p:cNvPr id="3" name="Content Placeholder 2"/>
          <p:cNvSpPr>
            <a:spLocks noGrp="1"/>
          </p:cNvSpPr>
          <p:nvPr>
            <p:ph idx="1"/>
          </p:nvPr>
        </p:nvSpPr>
        <p:spPr>
          <a:xfrm>
            <a:off x="401782" y="1205346"/>
            <a:ext cx="11374582" cy="5486399"/>
          </a:xfrm>
        </p:spPr>
        <p:txBody>
          <a:bodyPr>
            <a:normAutofit/>
          </a:bodyPr>
          <a:lstStyle/>
          <a:p>
            <a:pPr marL="0" indent="0">
              <a:buNone/>
            </a:pPr>
            <a:r>
              <a:rPr lang="en-US" b="1" dirty="0" smtClean="0"/>
              <a:t>1. </a:t>
            </a:r>
            <a:r>
              <a:rPr lang="en-US" b="1" dirty="0"/>
              <a:t>Preprocessors </a:t>
            </a:r>
            <a:r>
              <a:rPr lang="en-US" dirty="0"/>
              <a:t>produce input to </a:t>
            </a:r>
            <a:r>
              <a:rPr lang="en-US" dirty="0" smtClean="0"/>
              <a:t>compilers</a:t>
            </a:r>
            <a:r>
              <a:rPr lang="en-US" dirty="0"/>
              <a:t>. They may perform the </a:t>
            </a:r>
            <a:r>
              <a:rPr lang="en-US" dirty="0" smtClean="0"/>
              <a:t>following </a:t>
            </a:r>
            <a:r>
              <a:rPr lang="en-IN" dirty="0" smtClean="0"/>
              <a:t>functions</a:t>
            </a:r>
            <a:r>
              <a:rPr lang="en-IN" dirty="0"/>
              <a:t>:</a:t>
            </a:r>
          </a:p>
          <a:p>
            <a:r>
              <a:rPr lang="en-US" b="1" i="1" dirty="0" smtClean="0"/>
              <a:t>Macro </a:t>
            </a:r>
            <a:r>
              <a:rPr lang="en-US" b="1" dirty="0" smtClean="0"/>
              <a:t>processing: </a:t>
            </a:r>
            <a:r>
              <a:rPr lang="en-US" dirty="0"/>
              <a:t>A preprocessor may allow a user to define macros </a:t>
            </a:r>
            <a:r>
              <a:rPr lang="en-US" dirty="0" smtClean="0"/>
              <a:t>that are short hands </a:t>
            </a:r>
            <a:r>
              <a:rPr lang="en-US" dirty="0"/>
              <a:t>for longer </a:t>
            </a:r>
            <a:r>
              <a:rPr lang="en-US" dirty="0" smtClean="0"/>
              <a:t>constructs</a:t>
            </a:r>
            <a:r>
              <a:rPr lang="en-US" dirty="0"/>
              <a:t>.</a:t>
            </a:r>
          </a:p>
          <a:p>
            <a:r>
              <a:rPr lang="en-US" b="1" dirty="0"/>
              <a:t>File </a:t>
            </a:r>
            <a:r>
              <a:rPr lang="en-US" b="1" i="1" dirty="0" smtClean="0"/>
              <a:t>inclusion:</a:t>
            </a:r>
            <a:r>
              <a:rPr lang="en-US" i="1" dirty="0" smtClean="0"/>
              <a:t> </a:t>
            </a:r>
            <a:r>
              <a:rPr lang="en-US" dirty="0"/>
              <a:t>A preprocessor may include header files into the </a:t>
            </a:r>
            <a:r>
              <a:rPr lang="en-US" dirty="0" smtClean="0"/>
              <a:t>program text</a:t>
            </a:r>
            <a:r>
              <a:rPr lang="en-US" dirty="0"/>
              <a:t>. For example, the C preprocessor causes the </a:t>
            </a:r>
            <a:r>
              <a:rPr lang="en-US" dirty="0" smtClean="0"/>
              <a:t>contents </a:t>
            </a:r>
            <a:r>
              <a:rPr lang="en-US" dirty="0"/>
              <a:t>of the file &lt;global. h&gt; to replace the statement #include </a:t>
            </a:r>
            <a:r>
              <a:rPr lang="en-US" dirty="0" smtClean="0"/>
              <a:t>&lt;global </a:t>
            </a:r>
            <a:r>
              <a:rPr lang="en-US" dirty="0"/>
              <a:t>. h&gt; when </a:t>
            </a:r>
            <a:r>
              <a:rPr lang="en-US" dirty="0" smtClean="0"/>
              <a:t>it processes </a:t>
            </a:r>
            <a:r>
              <a:rPr lang="en-US" dirty="0"/>
              <a:t>a file containing this statement</a:t>
            </a:r>
            <a:r>
              <a:rPr lang="en-US" dirty="0" smtClean="0"/>
              <a:t>.</a:t>
            </a:r>
          </a:p>
          <a:p>
            <a:r>
              <a:rPr lang="en-IN" b="1" dirty="0" smtClean="0"/>
              <a:t>Rational preprocessors: </a:t>
            </a:r>
            <a:r>
              <a:rPr lang="en-IN" dirty="0"/>
              <a:t>These processors </a:t>
            </a:r>
            <a:r>
              <a:rPr lang="en-IN" b="1" dirty="0"/>
              <a:t>augment older </a:t>
            </a:r>
            <a:r>
              <a:rPr lang="en-IN" b="1" dirty="0" smtClean="0"/>
              <a:t>languages </a:t>
            </a:r>
            <a:r>
              <a:rPr lang="en-US" b="1" dirty="0" smtClean="0"/>
              <a:t>with </a:t>
            </a:r>
            <a:r>
              <a:rPr lang="en-US" b="1" dirty="0"/>
              <a:t>more modern </a:t>
            </a:r>
            <a:r>
              <a:rPr lang="en-US" b="1" dirty="0" smtClean="0"/>
              <a:t>flow-of-control </a:t>
            </a:r>
            <a:r>
              <a:rPr lang="en-US" dirty="0"/>
              <a:t>and data-structuring facilities. </a:t>
            </a:r>
            <a:r>
              <a:rPr lang="en-US" dirty="0" smtClean="0"/>
              <a:t>For example</a:t>
            </a:r>
            <a:r>
              <a:rPr lang="en-US" dirty="0"/>
              <a:t>, such a preprocessor might provide the user with </a:t>
            </a:r>
            <a:r>
              <a:rPr lang="en-US" b="1" dirty="0"/>
              <a:t>built-in </a:t>
            </a:r>
            <a:r>
              <a:rPr lang="en-US" b="1" dirty="0" smtClean="0"/>
              <a:t>macros for </a:t>
            </a:r>
            <a:r>
              <a:rPr lang="en-US" b="1" dirty="0"/>
              <a:t>constructs like while-statements or if-statements</a:t>
            </a:r>
            <a:r>
              <a:rPr lang="en-US" dirty="0"/>
              <a:t>, where none exist </a:t>
            </a:r>
            <a:r>
              <a:rPr lang="en-US" dirty="0" smtClean="0"/>
              <a:t>in </a:t>
            </a:r>
            <a:r>
              <a:rPr lang="en-IN" dirty="0" smtClean="0"/>
              <a:t>the </a:t>
            </a:r>
            <a:r>
              <a:rPr lang="en-IN" dirty="0"/>
              <a:t>programming language itself.</a:t>
            </a:r>
          </a:p>
        </p:txBody>
      </p:sp>
    </p:spTree>
    <p:extLst>
      <p:ext uri="{BB962C8B-B14F-4D97-AF65-F5344CB8AC3E}">
        <p14:creationId xmlns="" xmlns:p14="http://schemas.microsoft.com/office/powerpoint/2010/main" val="30356983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compilers?</a:t>
            </a:r>
            <a:endParaRPr lang="en-IN" dirty="0"/>
          </a:p>
        </p:txBody>
      </p:sp>
      <p:sp>
        <p:nvSpPr>
          <p:cNvPr id="3" name="Content Placeholder 2"/>
          <p:cNvSpPr>
            <a:spLocks noGrp="1"/>
          </p:cNvSpPr>
          <p:nvPr>
            <p:ph idx="1"/>
          </p:nvPr>
        </p:nvSpPr>
        <p:spPr>
          <a:xfrm>
            <a:off x="838199" y="1825624"/>
            <a:ext cx="10827328" cy="4630593"/>
          </a:xfrm>
        </p:spPr>
        <p:txBody>
          <a:bodyPr>
            <a:normAutofit/>
          </a:bodyPr>
          <a:lstStyle/>
          <a:p>
            <a:r>
              <a:rPr lang="en-US" dirty="0" smtClean="0"/>
              <a:t>Software for early computers was primarily written in assembly language, and before that directly in machine code. It is usually more productive for a programmer to use a high-level language, and programs written in a high-level language can be reused on different kinds of computers. </a:t>
            </a:r>
          </a:p>
          <a:p>
            <a:pPr marL="0" indent="0">
              <a:buNone/>
            </a:pPr>
            <a:endParaRPr lang="en-US" dirty="0" smtClean="0"/>
          </a:p>
          <a:p>
            <a:r>
              <a:rPr lang="en-US" dirty="0" smtClean="0"/>
              <a:t>Because </a:t>
            </a:r>
            <a:r>
              <a:rPr lang="en-US" dirty="0"/>
              <a:t>computer architecture is made up of electronic switches and cables that can only work with binary 1s and 0s, you need a compiler to translate your code from high level C++ to machine language that the CPU can understand</a:t>
            </a:r>
            <a:r>
              <a:rPr lang="en-US" dirty="0" smtClean="0"/>
              <a:t>.</a:t>
            </a:r>
          </a:p>
          <a:p>
            <a:endParaRPr lang="en-US" dirty="0" smtClean="0"/>
          </a:p>
          <a:p>
            <a:pPr marL="0" indent="0">
              <a:buNone/>
            </a:pPr>
            <a:endParaRPr lang="en-US" dirty="0" smtClean="0"/>
          </a:p>
          <a:p>
            <a:endParaRPr lang="en-IN" dirty="0"/>
          </a:p>
        </p:txBody>
      </p:sp>
    </p:spTree>
    <p:extLst>
      <p:ext uri="{BB962C8B-B14F-4D97-AF65-F5344CB8AC3E}">
        <p14:creationId xmlns="" xmlns:p14="http://schemas.microsoft.com/office/powerpoint/2010/main" val="35311462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8873"/>
            <a:ext cx="10515600" cy="5498090"/>
          </a:xfrm>
        </p:spPr>
        <p:txBody>
          <a:bodyPr/>
          <a:lstStyle/>
          <a:p>
            <a:pPr marL="0" indent="0">
              <a:buNone/>
            </a:pPr>
            <a:r>
              <a:rPr lang="en-US" dirty="0" smtClean="0"/>
              <a:t>2. </a:t>
            </a:r>
            <a:r>
              <a:rPr lang="en-IN" b="1" dirty="0" smtClean="0"/>
              <a:t>Assemblers: </a:t>
            </a:r>
            <a:r>
              <a:rPr lang="en-US" dirty="0" smtClean="0"/>
              <a:t>Assembly code is a mnemonic version of machine code, in which names are used instead of binary codes for operations, and names are also given to memory addresses. A typical sequence of assembly instructions might be</a:t>
            </a:r>
          </a:p>
          <a:p>
            <a:pPr marL="457200" lvl="1" indent="0">
              <a:buNone/>
            </a:pPr>
            <a:r>
              <a:rPr lang="en-US" dirty="0" smtClean="0"/>
              <a:t>MOV a, R1</a:t>
            </a:r>
          </a:p>
          <a:p>
            <a:pPr marL="457200" lvl="1" indent="0">
              <a:buNone/>
            </a:pPr>
            <a:r>
              <a:rPr lang="en-US" dirty="0" smtClean="0"/>
              <a:t>ADD 2, R1</a:t>
            </a:r>
          </a:p>
          <a:p>
            <a:pPr marL="457200" lvl="1" indent="0">
              <a:buNone/>
            </a:pPr>
            <a:r>
              <a:rPr lang="en-US" dirty="0" smtClean="0"/>
              <a:t>MOV R1, b</a:t>
            </a:r>
          </a:p>
          <a:p>
            <a:pPr marL="0" indent="0">
              <a:buNone/>
            </a:pPr>
            <a:r>
              <a:rPr lang="en-US" dirty="0" smtClean="0"/>
              <a:t>This code moves the contents of the address </a:t>
            </a:r>
            <a:r>
              <a:rPr lang="en-US" b="1" dirty="0" smtClean="0"/>
              <a:t>a</a:t>
            </a:r>
            <a:r>
              <a:rPr lang="en-US" dirty="0" smtClean="0"/>
              <a:t> into register </a:t>
            </a:r>
            <a:r>
              <a:rPr lang="en-US" b="1" dirty="0" smtClean="0"/>
              <a:t>R1</a:t>
            </a:r>
            <a:r>
              <a:rPr lang="en-US" dirty="0" smtClean="0"/>
              <a:t>, then adds the constant 2 to it, treating the contents of register </a:t>
            </a:r>
            <a:r>
              <a:rPr lang="en-US" b="1" dirty="0" smtClean="0"/>
              <a:t>R1</a:t>
            </a:r>
            <a:r>
              <a:rPr lang="en-US" dirty="0" smtClean="0"/>
              <a:t> as a fixed-point number and finally stores the result in the location named by b. Thus, it computes</a:t>
            </a:r>
          </a:p>
          <a:p>
            <a:pPr marL="0" indent="0">
              <a:buNone/>
            </a:pPr>
            <a:r>
              <a:rPr lang="en-US" dirty="0" smtClean="0"/>
              <a:t>b : = a + 2 .</a:t>
            </a:r>
            <a:endParaRPr lang="en-IN" dirty="0"/>
          </a:p>
        </p:txBody>
      </p:sp>
    </p:spTree>
    <p:extLst>
      <p:ext uri="{BB962C8B-B14F-4D97-AF65-F5344CB8AC3E}">
        <p14:creationId xmlns="" xmlns:p14="http://schemas.microsoft.com/office/powerpoint/2010/main" val="38489865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3345"/>
            <a:ext cx="10515600" cy="5733618"/>
          </a:xfrm>
        </p:spPr>
        <p:txBody>
          <a:bodyPr>
            <a:normAutofit/>
          </a:bodyPr>
          <a:lstStyle/>
          <a:p>
            <a:pPr marL="0" indent="0">
              <a:buNone/>
            </a:pPr>
            <a:r>
              <a:rPr lang="en-US" b="1" dirty="0" smtClean="0"/>
              <a:t>3. Two pass assembly: </a:t>
            </a:r>
            <a:r>
              <a:rPr lang="en-US" dirty="0" smtClean="0"/>
              <a:t>The simplest form of assembler makes two passes over the input, where a pass consists of reading an input file once.</a:t>
            </a:r>
          </a:p>
          <a:p>
            <a:pPr marL="0" indent="0">
              <a:buNone/>
            </a:pPr>
            <a:endParaRPr lang="en-US" dirty="0" smtClean="0"/>
          </a:p>
          <a:p>
            <a:r>
              <a:rPr lang="en-US" dirty="0" smtClean="0"/>
              <a:t>In the first pass, all the identifiers that denote storage locations are found and stored in a symbol table (separate from that of the compiler). </a:t>
            </a:r>
            <a:r>
              <a:rPr lang="en-US" b="1" dirty="0" smtClean="0"/>
              <a:t>Identifiers are assigned storage locations as they are encountered for the first time</a:t>
            </a:r>
            <a:r>
              <a:rPr lang="en-US" dirty="0" smtClean="0"/>
              <a:t>, </a:t>
            </a:r>
          </a:p>
          <a:p>
            <a:r>
              <a:rPr lang="en-US" dirty="0"/>
              <a:t>In the second pass, the assembler scans the input again. This time, it </a:t>
            </a:r>
            <a:r>
              <a:rPr lang="en-US" b="1" dirty="0"/>
              <a:t>translates each operation code into the sequence of bits</a:t>
            </a:r>
            <a:r>
              <a:rPr lang="en-US" dirty="0"/>
              <a:t> representing that operation in machine language, and it translates each identifier representing a location into the address given for that identifier in the symbol table.</a:t>
            </a:r>
          </a:p>
        </p:txBody>
      </p:sp>
    </p:spTree>
    <p:extLst>
      <p:ext uri="{BB962C8B-B14F-4D97-AF65-F5344CB8AC3E}">
        <p14:creationId xmlns="" xmlns:p14="http://schemas.microsoft.com/office/powerpoint/2010/main" val="9693369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7927" y="498764"/>
            <a:ext cx="11499273" cy="6068291"/>
          </a:xfrm>
        </p:spPr>
        <p:txBody>
          <a:bodyPr/>
          <a:lstStyle/>
          <a:p>
            <a:pPr marL="0" indent="0">
              <a:buNone/>
            </a:pPr>
            <a:r>
              <a:rPr lang="en-US" b="1" dirty="0" smtClean="0"/>
              <a:t>4. Loader and Linker: </a:t>
            </a:r>
            <a:r>
              <a:rPr lang="en-US" dirty="0" smtClean="0"/>
              <a:t>Usually, a program called a loader performs the two functions of loading and linking . The process of loading consists of taking </a:t>
            </a:r>
            <a:r>
              <a:rPr lang="en-US" b="1" dirty="0" smtClean="0"/>
              <a:t>relocatable machine code, altering the relocatable addresses, and plating the altered instructions and data in memory at the proper locations</a:t>
            </a:r>
            <a:r>
              <a:rPr lang="en-US" dirty="0" smtClean="0"/>
              <a:t>.</a:t>
            </a:r>
          </a:p>
          <a:p>
            <a:pPr marL="0" indent="0">
              <a:buNone/>
            </a:pPr>
            <a:r>
              <a:rPr lang="en-US" dirty="0" smtClean="0"/>
              <a:t>	The linker allows us to make a single program from several files of relocatable machine code. These files may have been the result of several different compilations, and one or more may be library files of routines provided by the system and available to any program that needs them. </a:t>
            </a:r>
            <a:endParaRPr lang="en-IN" dirty="0"/>
          </a:p>
        </p:txBody>
      </p:sp>
    </p:spTree>
    <p:extLst>
      <p:ext uri="{BB962C8B-B14F-4D97-AF65-F5344CB8AC3E}">
        <p14:creationId xmlns="" xmlns:p14="http://schemas.microsoft.com/office/powerpoint/2010/main" val="25486593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127" y="254288"/>
            <a:ext cx="10515600" cy="951057"/>
          </a:xfrm>
        </p:spPr>
        <p:txBody>
          <a:bodyPr/>
          <a:lstStyle/>
          <a:p>
            <a:r>
              <a:rPr lang="en-IN" b="1" dirty="0" smtClean="0"/>
              <a:t>Compiler-construction </a:t>
            </a:r>
            <a:r>
              <a:rPr lang="en-IN" b="1" dirty="0"/>
              <a:t>tools</a:t>
            </a:r>
            <a:endParaRPr lang="en-IN" dirty="0"/>
          </a:p>
        </p:txBody>
      </p:sp>
      <p:sp>
        <p:nvSpPr>
          <p:cNvPr id="3" name="Content Placeholder 2"/>
          <p:cNvSpPr>
            <a:spLocks noGrp="1"/>
          </p:cNvSpPr>
          <p:nvPr>
            <p:ph idx="1"/>
          </p:nvPr>
        </p:nvSpPr>
        <p:spPr>
          <a:xfrm>
            <a:off x="602672" y="1382278"/>
            <a:ext cx="11339946" cy="5129357"/>
          </a:xfrm>
        </p:spPr>
        <p:txBody>
          <a:bodyPr/>
          <a:lstStyle/>
          <a:p>
            <a:r>
              <a:rPr lang="en-US" dirty="0"/>
              <a:t>Shortly after the first compilers were written, systems to help with </a:t>
            </a:r>
            <a:r>
              <a:rPr lang="en-US" dirty="0" smtClean="0"/>
              <a:t>the compiler-writing </a:t>
            </a:r>
            <a:r>
              <a:rPr lang="en-US" dirty="0"/>
              <a:t>process appeared. These systems have often been referred </a:t>
            </a:r>
            <a:r>
              <a:rPr lang="en-US" dirty="0" smtClean="0"/>
              <a:t>to as </a:t>
            </a:r>
            <a:r>
              <a:rPr lang="en-US" i="1" dirty="0" smtClean="0"/>
              <a:t>compiler-compilers</a:t>
            </a:r>
            <a:r>
              <a:rPr lang="en-US" i="1" dirty="0"/>
              <a:t>, compiler-generators, </a:t>
            </a:r>
            <a:r>
              <a:rPr lang="en-US" dirty="0"/>
              <a:t>or </a:t>
            </a:r>
            <a:r>
              <a:rPr lang="en-US" dirty="0" smtClean="0"/>
              <a:t>translator-writing systems. Some compiler construction tools are:</a:t>
            </a:r>
          </a:p>
          <a:p>
            <a:pPr marL="0" indent="0">
              <a:buNone/>
            </a:pPr>
            <a:endParaRPr lang="en-US" dirty="0" smtClean="0"/>
          </a:p>
          <a:p>
            <a:pPr marL="0" indent="0">
              <a:buNone/>
            </a:pPr>
            <a:r>
              <a:rPr lang="en-US" b="1" dirty="0"/>
              <a:t>1. Parser generators: </a:t>
            </a:r>
            <a:r>
              <a:rPr lang="en-US" dirty="0"/>
              <a:t>These produce syntax analyzers, normally from </a:t>
            </a:r>
            <a:r>
              <a:rPr lang="en-US" dirty="0" smtClean="0"/>
              <a:t>input that </a:t>
            </a:r>
            <a:r>
              <a:rPr lang="en-US" dirty="0"/>
              <a:t>is based on a context-free grammar. In early compilers, </a:t>
            </a:r>
            <a:r>
              <a:rPr lang="en-US" dirty="0" smtClean="0"/>
              <a:t>syntax analysis consumed </a:t>
            </a:r>
            <a:r>
              <a:rPr lang="en-US" dirty="0"/>
              <a:t>not only a large fraction of the running time of a </a:t>
            </a:r>
            <a:r>
              <a:rPr lang="en-US" dirty="0" smtClean="0"/>
              <a:t>compiler, but </a:t>
            </a:r>
            <a:r>
              <a:rPr lang="en-US" dirty="0"/>
              <a:t>a large fraction of the intellectual effort of writing a </a:t>
            </a:r>
            <a:r>
              <a:rPr lang="en-US" dirty="0" smtClean="0"/>
              <a:t>compiler. This </a:t>
            </a:r>
            <a:r>
              <a:rPr lang="en-US" dirty="0"/>
              <a:t>phase </a:t>
            </a:r>
            <a:r>
              <a:rPr lang="en-US" dirty="0" smtClean="0"/>
              <a:t>is </a:t>
            </a:r>
            <a:r>
              <a:rPr lang="en-US" dirty="0"/>
              <a:t>now considered one of the </a:t>
            </a:r>
            <a:r>
              <a:rPr lang="en-US" dirty="0" smtClean="0"/>
              <a:t>easiest </a:t>
            </a:r>
            <a:r>
              <a:rPr lang="en-US" dirty="0"/>
              <a:t>to implement</a:t>
            </a:r>
            <a:r>
              <a:rPr lang="en-US" b="1" dirty="0"/>
              <a:t>.</a:t>
            </a:r>
            <a:endParaRPr lang="en-IN" b="1" dirty="0"/>
          </a:p>
        </p:txBody>
      </p:sp>
    </p:spTree>
    <p:extLst>
      <p:ext uri="{BB962C8B-B14F-4D97-AF65-F5344CB8AC3E}">
        <p14:creationId xmlns="" xmlns:p14="http://schemas.microsoft.com/office/powerpoint/2010/main" val="5812425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1781" y="1177636"/>
            <a:ext cx="11499273" cy="5320145"/>
          </a:xfrm>
        </p:spPr>
        <p:txBody>
          <a:bodyPr>
            <a:normAutofit/>
          </a:bodyPr>
          <a:lstStyle/>
          <a:p>
            <a:pPr marL="0" indent="0">
              <a:buNone/>
            </a:pPr>
            <a:r>
              <a:rPr lang="en-US" b="1" i="1" dirty="0" smtClean="0"/>
              <a:t>2. Scanner </a:t>
            </a:r>
            <a:r>
              <a:rPr lang="en-US" b="1" dirty="0" smtClean="0"/>
              <a:t>generators: </a:t>
            </a:r>
            <a:r>
              <a:rPr lang="en-US" dirty="0"/>
              <a:t>These automatically generate lexical </a:t>
            </a:r>
            <a:r>
              <a:rPr lang="en-US" dirty="0" smtClean="0"/>
              <a:t>analyzers, normally from </a:t>
            </a:r>
            <a:r>
              <a:rPr lang="en-US" dirty="0"/>
              <a:t>a </a:t>
            </a:r>
            <a:r>
              <a:rPr lang="en-US" dirty="0" smtClean="0"/>
              <a:t>specification </a:t>
            </a:r>
            <a:r>
              <a:rPr lang="en-US" dirty="0"/>
              <a:t>based on regular </a:t>
            </a:r>
            <a:r>
              <a:rPr lang="en-US" dirty="0" smtClean="0"/>
              <a:t>expressions. </a:t>
            </a:r>
            <a:r>
              <a:rPr lang="en-US" dirty="0"/>
              <a:t>The basic organization of the resulting lexical analyzer i</a:t>
            </a:r>
            <a:r>
              <a:rPr lang="en-US" dirty="0" smtClean="0"/>
              <a:t>s in effect </a:t>
            </a:r>
            <a:r>
              <a:rPr lang="en-US" dirty="0"/>
              <a:t>a </a:t>
            </a:r>
            <a:r>
              <a:rPr lang="en-US" dirty="0" smtClean="0"/>
              <a:t>finite automaton.</a:t>
            </a:r>
          </a:p>
          <a:p>
            <a:pPr marL="0" indent="0">
              <a:buNone/>
            </a:pPr>
            <a:r>
              <a:rPr lang="en-US" dirty="0" smtClean="0"/>
              <a:t> </a:t>
            </a:r>
          </a:p>
          <a:p>
            <a:pPr marL="0" indent="0">
              <a:buNone/>
            </a:pPr>
            <a:r>
              <a:rPr lang="en-US" b="1" i="1" dirty="0" smtClean="0"/>
              <a:t>3. Syntax-directed translation engines: </a:t>
            </a:r>
            <a:r>
              <a:rPr lang="en-US" dirty="0"/>
              <a:t>These produce collections </a:t>
            </a:r>
            <a:r>
              <a:rPr lang="en-US" dirty="0" smtClean="0"/>
              <a:t>of routines</a:t>
            </a:r>
            <a:r>
              <a:rPr lang="en-US" dirty="0"/>
              <a:t> </a:t>
            </a:r>
            <a:r>
              <a:rPr lang="en-US" dirty="0" smtClean="0"/>
              <a:t>that </a:t>
            </a:r>
            <a:r>
              <a:rPr lang="en-US" dirty="0"/>
              <a:t>walk the </a:t>
            </a:r>
            <a:r>
              <a:rPr lang="en-US" dirty="0" smtClean="0"/>
              <a:t>parse </a:t>
            </a:r>
            <a:r>
              <a:rPr lang="en-US" dirty="0"/>
              <a:t>t</a:t>
            </a:r>
            <a:r>
              <a:rPr lang="en-US" dirty="0" smtClean="0"/>
              <a:t>ree</a:t>
            </a:r>
            <a:r>
              <a:rPr lang="en-US" dirty="0"/>
              <a:t>, </a:t>
            </a:r>
            <a:r>
              <a:rPr lang="en-US" dirty="0" smtClean="0"/>
              <a:t>generating </a:t>
            </a:r>
            <a:r>
              <a:rPr lang="en-US" dirty="0"/>
              <a:t>intermediate </a:t>
            </a:r>
            <a:r>
              <a:rPr lang="en-US" dirty="0" smtClean="0"/>
              <a:t>code. The </a:t>
            </a:r>
            <a:r>
              <a:rPr lang="en-US" dirty="0"/>
              <a:t>basic idea is that one or more "translations" are associated with </a:t>
            </a:r>
            <a:r>
              <a:rPr lang="en-US" dirty="0" smtClean="0"/>
              <a:t>each node </a:t>
            </a:r>
            <a:r>
              <a:rPr lang="en-US" dirty="0"/>
              <a:t>of the parse tree, and each translation is defined in terms of </a:t>
            </a:r>
            <a:r>
              <a:rPr lang="en-US" dirty="0" smtClean="0"/>
              <a:t>translations at </a:t>
            </a:r>
            <a:r>
              <a:rPr lang="en-US" dirty="0"/>
              <a:t>its neighbor nodes in the tree. </a:t>
            </a:r>
            <a:endParaRPr lang="en-US" dirty="0" smtClean="0"/>
          </a:p>
          <a:p>
            <a:pPr marL="0" indent="0">
              <a:buNone/>
            </a:pPr>
            <a:endParaRPr lang="en-IN" dirty="0"/>
          </a:p>
        </p:txBody>
      </p:sp>
    </p:spTree>
    <p:extLst>
      <p:ext uri="{BB962C8B-B14F-4D97-AF65-F5344CB8AC3E}">
        <p14:creationId xmlns="" xmlns:p14="http://schemas.microsoft.com/office/powerpoint/2010/main" val="7653852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218" y="651164"/>
            <a:ext cx="11568546" cy="5525799"/>
          </a:xfrm>
        </p:spPr>
        <p:txBody>
          <a:bodyPr>
            <a:normAutofit/>
          </a:bodyPr>
          <a:lstStyle/>
          <a:p>
            <a:pPr marL="0" indent="0">
              <a:buNone/>
            </a:pPr>
            <a:r>
              <a:rPr lang="en-US" b="1" dirty="0" smtClean="0"/>
              <a:t>4. Automatic </a:t>
            </a:r>
            <a:r>
              <a:rPr lang="en-US" b="1" i="1" dirty="0"/>
              <a:t>code</a:t>
            </a:r>
            <a:r>
              <a:rPr lang="en-US" i="1" dirty="0"/>
              <a:t> </a:t>
            </a:r>
            <a:r>
              <a:rPr lang="en-US" b="1" i="1" dirty="0" smtClean="0"/>
              <a:t>generators: </a:t>
            </a:r>
            <a:r>
              <a:rPr lang="en-US" dirty="0"/>
              <a:t>Such a </a:t>
            </a:r>
            <a:r>
              <a:rPr lang="en-US" b="1" dirty="0"/>
              <a:t>tool takes a </a:t>
            </a:r>
            <a:r>
              <a:rPr lang="en-US" b="1" dirty="0" smtClean="0"/>
              <a:t>collection </a:t>
            </a:r>
            <a:r>
              <a:rPr lang="en-US" b="1" dirty="0"/>
              <a:t>of rules </a:t>
            </a:r>
            <a:r>
              <a:rPr lang="en-US" dirty="0" smtClean="0"/>
              <a:t>that define </a:t>
            </a:r>
            <a:r>
              <a:rPr lang="en-US" dirty="0"/>
              <a:t>the translation of each operation of the </a:t>
            </a:r>
            <a:r>
              <a:rPr lang="en-US" b="1" dirty="0"/>
              <a:t>intermediate language </a:t>
            </a:r>
            <a:r>
              <a:rPr lang="en-US" b="1" dirty="0" smtClean="0"/>
              <a:t>into the </a:t>
            </a:r>
            <a:r>
              <a:rPr lang="en-US" b="1" dirty="0"/>
              <a:t>machine language</a:t>
            </a:r>
            <a:r>
              <a:rPr lang="en-US" dirty="0"/>
              <a:t> for the target machine. The rules must include </a:t>
            </a:r>
            <a:r>
              <a:rPr lang="en-US" dirty="0" smtClean="0"/>
              <a:t>sufficient detail </a:t>
            </a:r>
            <a:r>
              <a:rPr lang="en-US" dirty="0"/>
              <a:t>that we can handle the different possible access methods </a:t>
            </a:r>
            <a:r>
              <a:rPr lang="en-US" dirty="0" smtClean="0"/>
              <a:t>for data</a:t>
            </a:r>
            <a:r>
              <a:rPr lang="en-US" dirty="0"/>
              <a:t>; e.g.. variables may be in registers, in a f</a:t>
            </a:r>
            <a:r>
              <a:rPr lang="en-US" dirty="0" smtClean="0"/>
              <a:t>ixed </a:t>
            </a:r>
            <a:r>
              <a:rPr lang="en-US" dirty="0"/>
              <a:t>(static) location </a:t>
            </a:r>
            <a:r>
              <a:rPr lang="en-US" dirty="0" smtClean="0"/>
              <a:t>in memory</a:t>
            </a:r>
            <a:r>
              <a:rPr lang="en-US" dirty="0"/>
              <a:t>, or may be allocated a position on a stack. The basic </a:t>
            </a:r>
            <a:r>
              <a:rPr lang="en-US" dirty="0" smtClean="0"/>
              <a:t>technique is </a:t>
            </a:r>
            <a:r>
              <a:rPr lang="en-US" dirty="0"/>
              <a:t>"template matching." The intermediate code statements are </a:t>
            </a:r>
            <a:r>
              <a:rPr lang="en-US" dirty="0" smtClean="0"/>
              <a:t>replaced by </a:t>
            </a:r>
            <a:r>
              <a:rPr lang="en-US" dirty="0"/>
              <a:t>"</a:t>
            </a:r>
            <a:r>
              <a:rPr lang="en-US" dirty="0" smtClean="0"/>
              <a:t>templates</a:t>
            </a:r>
            <a:r>
              <a:rPr lang="en-US" dirty="0"/>
              <a:t>" that represent sequences of machine instructions, in </a:t>
            </a:r>
            <a:r>
              <a:rPr lang="en-US" dirty="0" smtClean="0"/>
              <a:t>such a </a:t>
            </a:r>
            <a:r>
              <a:rPr lang="en-US" dirty="0"/>
              <a:t>way that the assumptions </a:t>
            </a:r>
            <a:r>
              <a:rPr lang="en-US" dirty="0" smtClean="0"/>
              <a:t>about </a:t>
            </a:r>
            <a:r>
              <a:rPr lang="en-US" dirty="0"/>
              <a:t>storage of variables match from </a:t>
            </a:r>
            <a:r>
              <a:rPr lang="en-US" dirty="0" smtClean="0"/>
              <a:t>template to </a:t>
            </a:r>
            <a:r>
              <a:rPr lang="en-US" dirty="0"/>
              <a:t>template. Since there are usually many </a:t>
            </a:r>
            <a:r>
              <a:rPr lang="en-US" dirty="0" smtClean="0"/>
              <a:t>options regarding where variables </a:t>
            </a:r>
            <a:r>
              <a:rPr lang="en-US" dirty="0"/>
              <a:t>are to be placed (</a:t>
            </a:r>
            <a:r>
              <a:rPr lang="en-US" dirty="0" err="1" smtClean="0"/>
              <a:t>eg</a:t>
            </a:r>
            <a:r>
              <a:rPr lang="en-US" dirty="0"/>
              <a:t>.,in one of </a:t>
            </a:r>
            <a:r>
              <a:rPr lang="en-US" dirty="0" smtClean="0"/>
              <a:t>several </a:t>
            </a:r>
            <a:r>
              <a:rPr lang="en-US" dirty="0"/>
              <a:t>registers or in memory</a:t>
            </a:r>
            <a:r>
              <a:rPr lang="en-US" dirty="0" smtClean="0"/>
              <a:t>), there </a:t>
            </a:r>
            <a:r>
              <a:rPr lang="en-US" dirty="0"/>
              <a:t>are many possible ways to "tile" intermediate code with a given </a:t>
            </a:r>
            <a:r>
              <a:rPr lang="en-US" dirty="0" smtClean="0"/>
              <a:t>set of </a:t>
            </a:r>
            <a:r>
              <a:rPr lang="en-US" dirty="0"/>
              <a:t>templates, and it is necessary to select a </a:t>
            </a:r>
            <a:r>
              <a:rPr lang="en-US" dirty="0" smtClean="0"/>
              <a:t>good tiling </a:t>
            </a:r>
            <a:r>
              <a:rPr lang="en-US" dirty="0"/>
              <a:t>without </a:t>
            </a:r>
            <a:r>
              <a:rPr lang="en-US" dirty="0" smtClean="0"/>
              <a:t>a combinatorial</a:t>
            </a:r>
            <a:r>
              <a:rPr lang="en-US" dirty="0"/>
              <a:t> </a:t>
            </a:r>
            <a:r>
              <a:rPr lang="en-US" dirty="0" smtClean="0"/>
              <a:t>explosion </a:t>
            </a:r>
            <a:r>
              <a:rPr lang="en-US" dirty="0"/>
              <a:t>in running time of the </a:t>
            </a:r>
            <a:r>
              <a:rPr lang="en-US" dirty="0" smtClean="0"/>
              <a:t>compiler.</a:t>
            </a:r>
            <a:endParaRPr lang="en-IN" dirty="0"/>
          </a:p>
        </p:txBody>
      </p:sp>
    </p:spTree>
    <p:extLst>
      <p:ext uri="{BB962C8B-B14F-4D97-AF65-F5344CB8AC3E}">
        <p14:creationId xmlns="" xmlns:p14="http://schemas.microsoft.com/office/powerpoint/2010/main" val="9257873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35220"/>
            <a:ext cx="10515600" cy="2463944"/>
          </a:xfrm>
        </p:spPr>
        <p:txBody>
          <a:bodyPr>
            <a:normAutofit fontScale="92500"/>
          </a:bodyPr>
          <a:lstStyle/>
          <a:p>
            <a:pPr marL="0" indent="0">
              <a:buNone/>
            </a:pPr>
            <a:r>
              <a:rPr lang="en-US" b="1" i="1" dirty="0" smtClean="0"/>
              <a:t>5. Data flow </a:t>
            </a:r>
            <a:r>
              <a:rPr lang="en-US" b="1" dirty="0" smtClean="0"/>
              <a:t>engines: </a:t>
            </a:r>
            <a:r>
              <a:rPr lang="en-US" dirty="0"/>
              <a:t>Much of the information needed to perform </a:t>
            </a:r>
            <a:r>
              <a:rPr lang="en-US" i="1" dirty="0" smtClean="0"/>
              <a:t>good </a:t>
            </a:r>
            <a:r>
              <a:rPr lang="en-US" dirty="0" smtClean="0"/>
              <a:t>code optimization </a:t>
            </a:r>
            <a:r>
              <a:rPr lang="en-US" dirty="0"/>
              <a:t>involves "data-Row analysis," the gathering </a:t>
            </a:r>
            <a:r>
              <a:rPr lang="en-US" dirty="0" smtClean="0"/>
              <a:t>of information about </a:t>
            </a:r>
            <a:r>
              <a:rPr lang="en-US" dirty="0"/>
              <a:t>how values are transmitted from </a:t>
            </a:r>
            <a:r>
              <a:rPr lang="en-US" i="1" dirty="0"/>
              <a:t>one </a:t>
            </a:r>
            <a:r>
              <a:rPr lang="en-US" dirty="0"/>
              <a:t>part of a program to </a:t>
            </a:r>
            <a:r>
              <a:rPr lang="en-US" dirty="0" smtClean="0"/>
              <a:t>each other </a:t>
            </a:r>
            <a:r>
              <a:rPr lang="en-US" dirty="0"/>
              <a:t>part. Different tasks of this nature can be performed by </a:t>
            </a:r>
            <a:r>
              <a:rPr lang="en-US" dirty="0" smtClean="0"/>
              <a:t>essentially the </a:t>
            </a:r>
            <a:r>
              <a:rPr lang="en-US" dirty="0"/>
              <a:t>same routine, with the user supplying </a:t>
            </a:r>
            <a:r>
              <a:rPr lang="en-US" dirty="0" smtClean="0"/>
              <a:t>details </a:t>
            </a:r>
            <a:r>
              <a:rPr lang="en-US" dirty="0"/>
              <a:t>of the </a:t>
            </a:r>
            <a:r>
              <a:rPr lang="en-US" dirty="0" smtClean="0"/>
              <a:t>relationship between </a:t>
            </a:r>
            <a:r>
              <a:rPr lang="en-US" dirty="0"/>
              <a:t>intermediate </a:t>
            </a:r>
            <a:r>
              <a:rPr lang="en-US" i="1" dirty="0"/>
              <a:t>code </a:t>
            </a:r>
            <a:r>
              <a:rPr lang="en-US" dirty="0"/>
              <a:t>statements and the information being gathered.</a:t>
            </a:r>
            <a:endParaRPr lang="en-IN" dirty="0"/>
          </a:p>
        </p:txBody>
      </p:sp>
    </p:spTree>
    <p:extLst>
      <p:ext uri="{BB962C8B-B14F-4D97-AF65-F5344CB8AC3E}">
        <p14:creationId xmlns="" xmlns:p14="http://schemas.microsoft.com/office/powerpoint/2010/main" val="25220829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372" y="0"/>
            <a:ext cx="10515600" cy="1124041"/>
          </a:xfrm>
        </p:spPr>
        <p:txBody>
          <a:bodyPr/>
          <a:lstStyle/>
          <a:p>
            <a:r>
              <a:rPr lang="en-US" dirty="0" smtClean="0"/>
              <a:t>Lexical Analysis</a:t>
            </a:r>
            <a:endParaRPr lang="en-IN" dirty="0"/>
          </a:p>
        </p:txBody>
      </p:sp>
      <p:sp>
        <p:nvSpPr>
          <p:cNvPr id="3" name="Content Placeholder 2"/>
          <p:cNvSpPr>
            <a:spLocks noGrp="1"/>
          </p:cNvSpPr>
          <p:nvPr>
            <p:ph idx="1"/>
          </p:nvPr>
        </p:nvSpPr>
        <p:spPr>
          <a:xfrm>
            <a:off x="404949" y="1345474"/>
            <a:ext cx="11416937" cy="5172892"/>
          </a:xfrm>
        </p:spPr>
        <p:txBody>
          <a:bodyPr/>
          <a:lstStyle/>
          <a:p>
            <a:r>
              <a:rPr lang="en-US" dirty="0" smtClean="0"/>
              <a:t>Lexical analysis is the process of converting a sequence of characters from source program into a sequence of tokens.</a:t>
            </a:r>
          </a:p>
          <a:p>
            <a:r>
              <a:rPr lang="en-US" dirty="0" smtClean="0"/>
              <a:t>A program which performs lexical analysis is termed as a lexical analyzer (</a:t>
            </a:r>
            <a:r>
              <a:rPr lang="en-US" dirty="0" err="1" smtClean="0"/>
              <a:t>lexer</a:t>
            </a:r>
            <a:r>
              <a:rPr lang="en-US" dirty="0" smtClean="0"/>
              <a:t>), tokenizer or scanner.</a:t>
            </a:r>
          </a:p>
          <a:p>
            <a:r>
              <a:rPr lang="en-US" dirty="0" smtClean="0"/>
              <a:t>Lexical analysis consists of two stages of processing which are as follows:</a:t>
            </a:r>
          </a:p>
          <a:p>
            <a:pPr lvl="1"/>
            <a:r>
              <a:rPr lang="en-IN" sz="2800" dirty="0"/>
              <a:t>Scanning</a:t>
            </a:r>
          </a:p>
          <a:p>
            <a:pPr lvl="1"/>
            <a:r>
              <a:rPr lang="en-IN" sz="2800" dirty="0" smtClean="0"/>
              <a:t>Tokenization</a:t>
            </a:r>
          </a:p>
          <a:p>
            <a:endParaRPr lang="en-IN" sz="3200" dirty="0"/>
          </a:p>
          <a:p>
            <a:endParaRPr lang="en-US" dirty="0" smtClean="0"/>
          </a:p>
          <a:p>
            <a:endParaRPr lang="en-US" dirty="0"/>
          </a:p>
        </p:txBody>
      </p:sp>
    </p:spTree>
    <p:extLst>
      <p:ext uri="{BB962C8B-B14F-4D97-AF65-F5344CB8AC3E}">
        <p14:creationId xmlns="" xmlns:p14="http://schemas.microsoft.com/office/powerpoint/2010/main" val="25198548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705394"/>
            <a:ext cx="10948851" cy="5682343"/>
          </a:xfrm>
        </p:spPr>
        <p:txBody>
          <a:bodyPr>
            <a:normAutofit/>
          </a:bodyPr>
          <a:lstStyle/>
          <a:p>
            <a:pPr marL="0" indent="0">
              <a:buNone/>
            </a:pPr>
            <a:r>
              <a:rPr lang="en-US" b="1" dirty="0" smtClean="0"/>
              <a:t>Token, Pattern and Lexeme:</a:t>
            </a:r>
          </a:p>
          <a:p>
            <a:pPr marL="0" indent="0">
              <a:buNone/>
            </a:pPr>
            <a:r>
              <a:rPr lang="en-US" b="1" dirty="0" smtClean="0"/>
              <a:t>Token: </a:t>
            </a:r>
            <a:r>
              <a:rPr lang="en-US" dirty="0" smtClean="0"/>
              <a:t>Token is a valid sequence of characters which are given by lexeme. In a programming language,</a:t>
            </a:r>
          </a:p>
          <a:p>
            <a:r>
              <a:rPr lang="en-US" dirty="0" smtClean="0"/>
              <a:t>Keywords (do, while, for, if, else)</a:t>
            </a:r>
            <a:endParaRPr lang="en-US" dirty="0"/>
          </a:p>
          <a:p>
            <a:r>
              <a:rPr lang="en-US" dirty="0" smtClean="0"/>
              <a:t>Constant (</a:t>
            </a:r>
            <a:r>
              <a:rPr lang="en-US" dirty="0"/>
              <a:t>10, 20, 'a', 3.4, "c programming" </a:t>
            </a:r>
            <a:r>
              <a:rPr lang="en-US" dirty="0" smtClean="0"/>
              <a:t>)</a:t>
            </a:r>
            <a:endParaRPr lang="en-US" dirty="0"/>
          </a:p>
          <a:p>
            <a:r>
              <a:rPr lang="en-US" dirty="0" smtClean="0"/>
              <a:t>Identifiers (</a:t>
            </a:r>
            <a:r>
              <a:rPr lang="en-US" dirty="0" err="1"/>
              <a:t>int</a:t>
            </a:r>
            <a:r>
              <a:rPr lang="en-US" dirty="0"/>
              <a:t> </a:t>
            </a:r>
            <a:r>
              <a:rPr lang="en-US" dirty="0" smtClean="0"/>
              <a:t>money, double </a:t>
            </a:r>
            <a:r>
              <a:rPr lang="en-US" dirty="0" err="1"/>
              <a:t>accountBalance</a:t>
            </a:r>
            <a:r>
              <a:rPr lang="en-US" dirty="0" smtClean="0"/>
              <a:t>;)</a:t>
            </a:r>
            <a:endParaRPr lang="en-US" dirty="0"/>
          </a:p>
          <a:p>
            <a:r>
              <a:rPr lang="en-US" dirty="0" smtClean="0"/>
              <a:t>numbers</a:t>
            </a:r>
            <a:r>
              <a:rPr lang="en-US" dirty="0"/>
              <a:t>,</a:t>
            </a:r>
          </a:p>
          <a:p>
            <a:r>
              <a:rPr lang="en-US" dirty="0" smtClean="0"/>
              <a:t>Operators (unary, binary, +, -, *, /, ++, --)</a:t>
            </a:r>
            <a:endParaRPr lang="en-US" dirty="0"/>
          </a:p>
          <a:p>
            <a:r>
              <a:rPr lang="en-IN" dirty="0"/>
              <a:t>Special characters in </a:t>
            </a:r>
            <a:r>
              <a:rPr lang="en-IN" dirty="0" smtClean="0"/>
              <a:t>C ([], (), {}, ‘,’ , #)</a:t>
            </a:r>
          </a:p>
          <a:p>
            <a:pPr marL="0" indent="0">
              <a:buNone/>
            </a:pPr>
            <a:r>
              <a:rPr lang="en-US" dirty="0" smtClean="0"/>
              <a:t>	are </a:t>
            </a:r>
            <a:r>
              <a:rPr lang="en-US" dirty="0"/>
              <a:t>possible tokens to be identified.</a:t>
            </a:r>
          </a:p>
        </p:txBody>
      </p:sp>
    </p:spTree>
    <p:extLst>
      <p:ext uri="{BB962C8B-B14F-4D97-AF65-F5344CB8AC3E}">
        <p14:creationId xmlns="" xmlns:p14="http://schemas.microsoft.com/office/powerpoint/2010/main" val="30573621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509" y="435134"/>
            <a:ext cx="11586754" cy="6126480"/>
          </a:xfrm>
        </p:spPr>
        <p:txBody>
          <a:bodyPr/>
          <a:lstStyle/>
          <a:p>
            <a:r>
              <a:rPr lang="en-US" b="1" dirty="0" smtClean="0"/>
              <a:t>Keywords:</a:t>
            </a:r>
            <a:r>
              <a:rPr lang="en-US" dirty="0" smtClean="0"/>
              <a:t> </a:t>
            </a:r>
            <a:r>
              <a:rPr lang="en-US" dirty="0"/>
              <a:t>Keywords are predefined, reserved words used in programming that have special meanings to the compiler</a:t>
            </a:r>
            <a:r>
              <a:rPr lang="en-US" dirty="0" smtClean="0"/>
              <a:t>.</a:t>
            </a:r>
          </a:p>
          <a:p>
            <a:endParaRPr lang="en-US" dirty="0"/>
          </a:p>
          <a:p>
            <a:endParaRPr lang="en-US" dirty="0" smtClean="0"/>
          </a:p>
          <a:p>
            <a:endParaRPr lang="en-US" dirty="0"/>
          </a:p>
          <a:p>
            <a:endParaRPr lang="en-US" dirty="0" smtClean="0"/>
          </a:p>
          <a:p>
            <a:endParaRPr lang="en-US" dirty="0"/>
          </a:p>
          <a:p>
            <a:r>
              <a:rPr lang="en-US" b="1" dirty="0" smtClean="0"/>
              <a:t>Identifiers: </a:t>
            </a:r>
            <a:r>
              <a:rPr lang="en-US" dirty="0" smtClean="0"/>
              <a:t>Identifier </a:t>
            </a:r>
            <a:r>
              <a:rPr lang="en-US" dirty="0"/>
              <a:t>refers to name given to entities such as variables, functions, structures etc</a:t>
            </a:r>
            <a:r>
              <a:rPr lang="en-US" dirty="0" smtClean="0"/>
              <a:t>.</a:t>
            </a:r>
          </a:p>
          <a:p>
            <a:pPr marL="0" indent="0">
              <a:buNone/>
            </a:pPr>
            <a:r>
              <a:rPr lang="en-US" dirty="0" smtClean="0"/>
              <a:t>	</a:t>
            </a:r>
            <a:r>
              <a:rPr lang="en-US" dirty="0" err="1" smtClean="0"/>
              <a:t>int</a:t>
            </a:r>
            <a:r>
              <a:rPr lang="en-US" dirty="0" smtClean="0"/>
              <a:t> </a:t>
            </a:r>
            <a:r>
              <a:rPr lang="en-US" dirty="0"/>
              <a:t>money;</a:t>
            </a:r>
          </a:p>
          <a:p>
            <a:pPr marL="0" indent="0">
              <a:buNone/>
            </a:pPr>
            <a:r>
              <a:rPr lang="en-US" dirty="0" smtClean="0"/>
              <a:t>	double </a:t>
            </a:r>
            <a:r>
              <a:rPr lang="en-US" dirty="0" err="1"/>
              <a:t>accountBalance</a:t>
            </a:r>
            <a:r>
              <a:rPr lang="en-US" dirty="0"/>
              <a:t>;</a:t>
            </a:r>
          </a:p>
          <a:p>
            <a:endParaRPr lang="en-US" dirty="0" smtClean="0"/>
          </a:p>
          <a:p>
            <a:endParaRPr lang="en-IN" dirty="0"/>
          </a:p>
        </p:txBody>
      </p:sp>
      <p:graphicFrame>
        <p:nvGraphicFramePr>
          <p:cNvPr id="4" name="Table 3"/>
          <p:cNvGraphicFramePr>
            <a:graphicFrameLocks noGrp="1"/>
          </p:cNvGraphicFramePr>
          <p:nvPr>
            <p:extLst/>
          </p:nvPr>
        </p:nvGraphicFramePr>
        <p:xfrm>
          <a:off x="948146" y="1475264"/>
          <a:ext cx="7239000" cy="1005840"/>
        </p:xfrm>
        <a:graphic>
          <a:graphicData uri="http://schemas.openxmlformats.org/drawingml/2006/table">
            <a:tbl>
              <a:tblPr/>
              <a:tblGrid>
                <a:gridCol w="1809750">
                  <a:extLst>
                    <a:ext uri="{9D8B030D-6E8A-4147-A177-3AD203B41FA5}">
                      <a16:colId xmlns="" xmlns:a16="http://schemas.microsoft.com/office/drawing/2014/main" val="3524464925"/>
                    </a:ext>
                  </a:extLst>
                </a:gridCol>
                <a:gridCol w="1809750">
                  <a:extLst>
                    <a:ext uri="{9D8B030D-6E8A-4147-A177-3AD203B41FA5}">
                      <a16:colId xmlns="" xmlns:a16="http://schemas.microsoft.com/office/drawing/2014/main" val="1187856912"/>
                    </a:ext>
                  </a:extLst>
                </a:gridCol>
                <a:gridCol w="1809750">
                  <a:extLst>
                    <a:ext uri="{9D8B030D-6E8A-4147-A177-3AD203B41FA5}">
                      <a16:colId xmlns="" xmlns:a16="http://schemas.microsoft.com/office/drawing/2014/main" val="4192659086"/>
                    </a:ext>
                  </a:extLst>
                </a:gridCol>
                <a:gridCol w="1809750">
                  <a:extLst>
                    <a:ext uri="{9D8B030D-6E8A-4147-A177-3AD203B41FA5}">
                      <a16:colId xmlns="" xmlns:a16="http://schemas.microsoft.com/office/drawing/2014/main" val="1229127723"/>
                    </a:ext>
                  </a:extLst>
                </a:gridCol>
              </a:tblGrid>
              <a:tr h="0">
                <a:tc>
                  <a:txBody>
                    <a:bodyPr/>
                    <a:lstStyle/>
                    <a:p>
                      <a:r>
                        <a:rPr lang="en-IN" dirty="0">
                          <a:effectLst/>
                        </a:rPr>
                        <a:t>auto</a:t>
                      </a:r>
                    </a:p>
                  </a:txBody>
                  <a:tcPr marL="228600" marR="228600" marT="114300" marB="114300" anchor="ctr">
                    <a:lnL>
                      <a:noFill/>
                    </a:lnL>
                    <a:lnR>
                      <a:noFill/>
                    </a:lnR>
                    <a:lnT>
                      <a:noFill/>
                    </a:lnT>
                    <a:lnB>
                      <a:noFill/>
                    </a:lnB>
                    <a:solidFill>
                      <a:srgbClr val="F8FAFF"/>
                    </a:solidFill>
                  </a:tcPr>
                </a:tc>
                <a:tc>
                  <a:txBody>
                    <a:bodyPr/>
                    <a:lstStyle/>
                    <a:p>
                      <a:r>
                        <a:rPr lang="en-IN">
                          <a:effectLst/>
                        </a:rPr>
                        <a:t>double</a:t>
                      </a:r>
                    </a:p>
                  </a:txBody>
                  <a:tcPr marL="228600" marR="228600" marT="114300" marB="114300" anchor="ctr">
                    <a:lnL>
                      <a:noFill/>
                    </a:lnL>
                    <a:lnR>
                      <a:noFill/>
                    </a:lnR>
                    <a:lnT>
                      <a:noFill/>
                    </a:lnT>
                    <a:lnB>
                      <a:noFill/>
                    </a:lnB>
                    <a:solidFill>
                      <a:srgbClr val="F8FAFF"/>
                    </a:solidFill>
                  </a:tcPr>
                </a:tc>
                <a:tc>
                  <a:txBody>
                    <a:bodyPr/>
                    <a:lstStyle/>
                    <a:p>
                      <a:r>
                        <a:rPr lang="en-IN">
                          <a:effectLst/>
                        </a:rPr>
                        <a:t>int</a:t>
                      </a:r>
                    </a:p>
                  </a:txBody>
                  <a:tcPr marL="228600" marR="228600" marT="114300" marB="114300" anchor="ctr">
                    <a:lnL>
                      <a:noFill/>
                    </a:lnL>
                    <a:lnR>
                      <a:noFill/>
                    </a:lnR>
                    <a:lnT>
                      <a:noFill/>
                    </a:lnT>
                    <a:lnB>
                      <a:noFill/>
                    </a:lnB>
                    <a:solidFill>
                      <a:srgbClr val="F8FAFF"/>
                    </a:solidFill>
                  </a:tcPr>
                </a:tc>
                <a:tc>
                  <a:txBody>
                    <a:bodyPr/>
                    <a:lstStyle/>
                    <a:p>
                      <a:r>
                        <a:rPr lang="en-IN">
                          <a:effectLst/>
                        </a:rPr>
                        <a:t>struct</a:t>
                      </a:r>
                    </a:p>
                  </a:txBody>
                  <a:tcPr marL="228600" marR="228600" marT="114300" marB="114300" anchor="ctr">
                    <a:lnL>
                      <a:noFill/>
                    </a:lnL>
                    <a:lnR>
                      <a:noFill/>
                    </a:lnR>
                    <a:lnT>
                      <a:noFill/>
                    </a:lnT>
                    <a:lnB>
                      <a:noFill/>
                    </a:lnB>
                    <a:solidFill>
                      <a:srgbClr val="F8FAFF"/>
                    </a:solidFill>
                  </a:tcPr>
                </a:tc>
                <a:extLst>
                  <a:ext uri="{0D108BD9-81ED-4DB2-BD59-A6C34878D82A}">
                    <a16:rowId xmlns="" xmlns:a16="http://schemas.microsoft.com/office/drawing/2014/main" val="405700595"/>
                  </a:ext>
                </a:extLst>
              </a:tr>
              <a:tr h="0">
                <a:tc>
                  <a:txBody>
                    <a:bodyPr/>
                    <a:lstStyle/>
                    <a:p>
                      <a:r>
                        <a:rPr lang="en-IN">
                          <a:effectLst/>
                        </a:rPr>
                        <a:t>break</a:t>
                      </a:r>
                    </a:p>
                  </a:txBody>
                  <a:tcPr marL="228600" marR="228600" marT="114300" marB="114300" anchor="ctr">
                    <a:lnL>
                      <a:noFill/>
                    </a:lnL>
                    <a:lnR>
                      <a:noFill/>
                    </a:lnR>
                    <a:lnT>
                      <a:noFill/>
                    </a:lnT>
                    <a:lnB>
                      <a:noFill/>
                    </a:lnB>
                    <a:solidFill>
                      <a:srgbClr val="F8FAFF"/>
                    </a:solidFill>
                  </a:tcPr>
                </a:tc>
                <a:tc>
                  <a:txBody>
                    <a:bodyPr/>
                    <a:lstStyle/>
                    <a:p>
                      <a:r>
                        <a:rPr lang="en-IN">
                          <a:effectLst/>
                        </a:rPr>
                        <a:t>else</a:t>
                      </a:r>
                    </a:p>
                  </a:txBody>
                  <a:tcPr marL="228600" marR="228600" marT="114300" marB="114300" anchor="ctr">
                    <a:lnL>
                      <a:noFill/>
                    </a:lnL>
                    <a:lnR>
                      <a:noFill/>
                    </a:lnR>
                    <a:lnT>
                      <a:noFill/>
                    </a:lnT>
                    <a:lnB>
                      <a:noFill/>
                    </a:lnB>
                    <a:solidFill>
                      <a:srgbClr val="F8FAFF"/>
                    </a:solidFill>
                  </a:tcPr>
                </a:tc>
                <a:tc>
                  <a:txBody>
                    <a:bodyPr/>
                    <a:lstStyle/>
                    <a:p>
                      <a:r>
                        <a:rPr lang="en-IN">
                          <a:effectLst/>
                        </a:rPr>
                        <a:t>long</a:t>
                      </a:r>
                    </a:p>
                  </a:txBody>
                  <a:tcPr marL="228600" marR="228600" marT="114300" marB="114300" anchor="ctr">
                    <a:lnL>
                      <a:noFill/>
                    </a:lnL>
                    <a:lnR>
                      <a:noFill/>
                    </a:lnR>
                    <a:lnT>
                      <a:noFill/>
                    </a:lnT>
                    <a:lnB>
                      <a:noFill/>
                    </a:lnB>
                    <a:solidFill>
                      <a:srgbClr val="F8FAFF"/>
                    </a:solidFill>
                  </a:tcPr>
                </a:tc>
                <a:tc>
                  <a:txBody>
                    <a:bodyPr/>
                    <a:lstStyle/>
                    <a:p>
                      <a:r>
                        <a:rPr lang="en-IN" dirty="0">
                          <a:effectLst/>
                        </a:rPr>
                        <a:t>switch</a:t>
                      </a:r>
                    </a:p>
                  </a:txBody>
                  <a:tcPr marL="228600" marR="228600" marT="114300" marB="114300" anchor="ctr">
                    <a:lnL>
                      <a:noFill/>
                    </a:lnL>
                    <a:lnR>
                      <a:noFill/>
                    </a:lnR>
                    <a:lnT>
                      <a:noFill/>
                    </a:lnT>
                    <a:lnB>
                      <a:noFill/>
                    </a:lnB>
                    <a:solidFill>
                      <a:srgbClr val="F8FAFF"/>
                    </a:solidFill>
                  </a:tcPr>
                </a:tc>
                <a:extLst>
                  <a:ext uri="{0D108BD9-81ED-4DB2-BD59-A6C34878D82A}">
                    <a16:rowId xmlns="" xmlns:a16="http://schemas.microsoft.com/office/drawing/2014/main" val="1480089965"/>
                  </a:ext>
                </a:extLst>
              </a:tr>
            </a:tbl>
          </a:graphicData>
        </a:graphic>
      </p:graphicFrame>
      <p:graphicFrame>
        <p:nvGraphicFramePr>
          <p:cNvPr id="5" name="Table 4"/>
          <p:cNvGraphicFramePr>
            <a:graphicFrameLocks noGrp="1"/>
          </p:cNvGraphicFramePr>
          <p:nvPr>
            <p:extLst/>
          </p:nvPr>
        </p:nvGraphicFramePr>
        <p:xfrm>
          <a:off x="919845" y="2371703"/>
          <a:ext cx="7239000" cy="1005840"/>
        </p:xfrm>
        <a:graphic>
          <a:graphicData uri="http://schemas.openxmlformats.org/drawingml/2006/table">
            <a:tbl>
              <a:tblPr/>
              <a:tblGrid>
                <a:gridCol w="1809750">
                  <a:extLst>
                    <a:ext uri="{9D8B030D-6E8A-4147-A177-3AD203B41FA5}">
                      <a16:colId xmlns="" xmlns:a16="http://schemas.microsoft.com/office/drawing/2014/main" val="2792777404"/>
                    </a:ext>
                  </a:extLst>
                </a:gridCol>
                <a:gridCol w="1809750">
                  <a:extLst>
                    <a:ext uri="{9D8B030D-6E8A-4147-A177-3AD203B41FA5}">
                      <a16:colId xmlns="" xmlns:a16="http://schemas.microsoft.com/office/drawing/2014/main" val="1432234139"/>
                    </a:ext>
                  </a:extLst>
                </a:gridCol>
                <a:gridCol w="1809750">
                  <a:extLst>
                    <a:ext uri="{9D8B030D-6E8A-4147-A177-3AD203B41FA5}">
                      <a16:colId xmlns="" xmlns:a16="http://schemas.microsoft.com/office/drawing/2014/main" val="2773405255"/>
                    </a:ext>
                  </a:extLst>
                </a:gridCol>
                <a:gridCol w="1809750">
                  <a:extLst>
                    <a:ext uri="{9D8B030D-6E8A-4147-A177-3AD203B41FA5}">
                      <a16:colId xmlns="" xmlns:a16="http://schemas.microsoft.com/office/drawing/2014/main" val="345197020"/>
                    </a:ext>
                  </a:extLst>
                </a:gridCol>
              </a:tblGrid>
              <a:tr h="0">
                <a:tc>
                  <a:txBody>
                    <a:bodyPr/>
                    <a:lstStyle/>
                    <a:p>
                      <a:r>
                        <a:rPr lang="en-IN" dirty="0">
                          <a:effectLst/>
                        </a:rPr>
                        <a:t>continue</a:t>
                      </a:r>
                    </a:p>
                  </a:txBody>
                  <a:tcPr marL="228600" marR="228600" marT="114300" marB="114300" anchor="ctr">
                    <a:lnL>
                      <a:noFill/>
                    </a:lnL>
                    <a:lnR>
                      <a:noFill/>
                    </a:lnR>
                    <a:lnT>
                      <a:noFill/>
                    </a:lnT>
                    <a:lnB>
                      <a:noFill/>
                    </a:lnB>
                    <a:solidFill>
                      <a:srgbClr val="F8FAFF"/>
                    </a:solidFill>
                  </a:tcPr>
                </a:tc>
                <a:tc>
                  <a:txBody>
                    <a:bodyPr/>
                    <a:lstStyle/>
                    <a:p>
                      <a:r>
                        <a:rPr lang="en-IN">
                          <a:effectLst/>
                        </a:rPr>
                        <a:t>for</a:t>
                      </a:r>
                    </a:p>
                  </a:txBody>
                  <a:tcPr marL="228600" marR="228600" marT="114300" marB="114300" anchor="ctr">
                    <a:lnL>
                      <a:noFill/>
                    </a:lnL>
                    <a:lnR>
                      <a:noFill/>
                    </a:lnR>
                    <a:lnT>
                      <a:noFill/>
                    </a:lnT>
                    <a:lnB>
                      <a:noFill/>
                    </a:lnB>
                    <a:solidFill>
                      <a:srgbClr val="F8FAFF"/>
                    </a:solidFill>
                  </a:tcPr>
                </a:tc>
                <a:tc>
                  <a:txBody>
                    <a:bodyPr/>
                    <a:lstStyle/>
                    <a:p>
                      <a:r>
                        <a:rPr lang="en-IN">
                          <a:effectLst/>
                        </a:rPr>
                        <a:t>signed</a:t>
                      </a:r>
                    </a:p>
                  </a:txBody>
                  <a:tcPr marL="228600" marR="228600" marT="114300" marB="114300" anchor="ctr">
                    <a:lnL>
                      <a:noFill/>
                    </a:lnL>
                    <a:lnR>
                      <a:noFill/>
                    </a:lnR>
                    <a:lnT>
                      <a:noFill/>
                    </a:lnT>
                    <a:lnB>
                      <a:noFill/>
                    </a:lnB>
                    <a:solidFill>
                      <a:srgbClr val="F8FAFF"/>
                    </a:solidFill>
                  </a:tcPr>
                </a:tc>
                <a:tc>
                  <a:txBody>
                    <a:bodyPr/>
                    <a:lstStyle/>
                    <a:p>
                      <a:r>
                        <a:rPr lang="en-IN">
                          <a:effectLst/>
                        </a:rPr>
                        <a:t>void</a:t>
                      </a:r>
                    </a:p>
                  </a:txBody>
                  <a:tcPr marL="228600" marR="228600" marT="114300" marB="114300" anchor="ctr">
                    <a:lnL>
                      <a:noFill/>
                    </a:lnL>
                    <a:lnR>
                      <a:noFill/>
                    </a:lnR>
                    <a:lnT>
                      <a:noFill/>
                    </a:lnT>
                    <a:lnB>
                      <a:noFill/>
                    </a:lnB>
                    <a:solidFill>
                      <a:srgbClr val="F8FAFF"/>
                    </a:solidFill>
                  </a:tcPr>
                </a:tc>
                <a:extLst>
                  <a:ext uri="{0D108BD9-81ED-4DB2-BD59-A6C34878D82A}">
                    <a16:rowId xmlns="" xmlns:a16="http://schemas.microsoft.com/office/drawing/2014/main" val="1282864775"/>
                  </a:ext>
                </a:extLst>
              </a:tr>
              <a:tr h="0">
                <a:tc>
                  <a:txBody>
                    <a:bodyPr/>
                    <a:lstStyle/>
                    <a:p>
                      <a:r>
                        <a:rPr lang="en-IN">
                          <a:effectLst/>
                        </a:rPr>
                        <a:t>do</a:t>
                      </a:r>
                    </a:p>
                  </a:txBody>
                  <a:tcPr marL="228600" marR="228600" marT="114300" marB="114300" anchor="ctr">
                    <a:lnL>
                      <a:noFill/>
                    </a:lnL>
                    <a:lnR>
                      <a:noFill/>
                    </a:lnR>
                    <a:lnT>
                      <a:noFill/>
                    </a:lnT>
                    <a:lnB>
                      <a:noFill/>
                    </a:lnB>
                    <a:solidFill>
                      <a:srgbClr val="F8FAFF"/>
                    </a:solidFill>
                  </a:tcPr>
                </a:tc>
                <a:tc>
                  <a:txBody>
                    <a:bodyPr/>
                    <a:lstStyle/>
                    <a:p>
                      <a:r>
                        <a:rPr lang="en-IN">
                          <a:effectLst/>
                        </a:rPr>
                        <a:t>if</a:t>
                      </a:r>
                    </a:p>
                  </a:txBody>
                  <a:tcPr marL="228600" marR="228600" marT="114300" marB="114300" anchor="ctr">
                    <a:lnL>
                      <a:noFill/>
                    </a:lnL>
                    <a:lnR>
                      <a:noFill/>
                    </a:lnR>
                    <a:lnT>
                      <a:noFill/>
                    </a:lnT>
                    <a:lnB>
                      <a:noFill/>
                    </a:lnB>
                    <a:solidFill>
                      <a:srgbClr val="F8FAFF"/>
                    </a:solidFill>
                  </a:tcPr>
                </a:tc>
                <a:tc>
                  <a:txBody>
                    <a:bodyPr/>
                    <a:lstStyle/>
                    <a:p>
                      <a:r>
                        <a:rPr lang="en-IN">
                          <a:effectLst/>
                        </a:rPr>
                        <a:t>static</a:t>
                      </a:r>
                    </a:p>
                  </a:txBody>
                  <a:tcPr marL="228600" marR="228600" marT="114300" marB="114300" anchor="ctr">
                    <a:lnL>
                      <a:noFill/>
                    </a:lnL>
                    <a:lnR>
                      <a:noFill/>
                    </a:lnR>
                    <a:lnT>
                      <a:noFill/>
                    </a:lnT>
                    <a:lnB>
                      <a:noFill/>
                    </a:lnB>
                    <a:solidFill>
                      <a:srgbClr val="F8FAFF"/>
                    </a:solidFill>
                  </a:tcPr>
                </a:tc>
                <a:tc>
                  <a:txBody>
                    <a:bodyPr/>
                    <a:lstStyle/>
                    <a:p>
                      <a:r>
                        <a:rPr lang="en-IN" dirty="0">
                          <a:effectLst/>
                        </a:rPr>
                        <a:t>while</a:t>
                      </a:r>
                    </a:p>
                  </a:txBody>
                  <a:tcPr marL="228600" marR="228600" marT="114300" marB="114300" anchor="ctr">
                    <a:lnL>
                      <a:noFill/>
                    </a:lnL>
                    <a:lnR>
                      <a:noFill/>
                    </a:lnR>
                    <a:lnT>
                      <a:noFill/>
                    </a:lnT>
                    <a:lnB>
                      <a:noFill/>
                    </a:lnB>
                    <a:solidFill>
                      <a:srgbClr val="F8FAFF"/>
                    </a:solidFill>
                  </a:tcPr>
                </a:tc>
                <a:extLst>
                  <a:ext uri="{0D108BD9-81ED-4DB2-BD59-A6C34878D82A}">
                    <a16:rowId xmlns="" xmlns:a16="http://schemas.microsoft.com/office/drawing/2014/main" val="4079100009"/>
                  </a:ext>
                </a:extLst>
              </a:tr>
            </a:tbl>
          </a:graphicData>
        </a:graphic>
      </p:graphicFrame>
    </p:spTree>
    <p:extLst>
      <p:ext uri="{BB962C8B-B14F-4D97-AF65-F5344CB8AC3E}">
        <p14:creationId xmlns="" xmlns:p14="http://schemas.microsoft.com/office/powerpoint/2010/main" val="4077737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472546" y="4031673"/>
            <a:ext cx="6486525" cy="2438399"/>
          </a:xfrm>
          <a:prstGeom prst="rect">
            <a:avLst/>
          </a:prstGeom>
        </p:spPr>
      </p:pic>
      <p:sp>
        <p:nvSpPr>
          <p:cNvPr id="2" name="Title 1"/>
          <p:cNvSpPr>
            <a:spLocks noGrp="1"/>
          </p:cNvSpPr>
          <p:nvPr>
            <p:ph type="title"/>
          </p:nvPr>
        </p:nvSpPr>
        <p:spPr>
          <a:xfrm>
            <a:off x="117764" y="0"/>
            <a:ext cx="10515600" cy="812511"/>
          </a:xfrm>
        </p:spPr>
        <p:txBody>
          <a:bodyPr>
            <a:normAutofit fontScale="90000"/>
          </a:bodyPr>
          <a:lstStyle/>
          <a:p>
            <a:r>
              <a:rPr lang="en-IN" dirty="0"/>
              <a:t/>
            </a:r>
            <a:br>
              <a:rPr lang="en-IN" dirty="0"/>
            </a:br>
            <a:r>
              <a:rPr lang="en-IN" dirty="0"/>
              <a:t>Compilers</a:t>
            </a:r>
          </a:p>
        </p:txBody>
      </p:sp>
      <p:sp>
        <p:nvSpPr>
          <p:cNvPr id="3" name="Content Placeholder 2"/>
          <p:cNvSpPr>
            <a:spLocks noGrp="1"/>
          </p:cNvSpPr>
          <p:nvPr>
            <p:ph idx="1"/>
          </p:nvPr>
        </p:nvSpPr>
        <p:spPr>
          <a:xfrm>
            <a:off x="270163" y="1146751"/>
            <a:ext cx="11589327" cy="4351338"/>
          </a:xfrm>
        </p:spPr>
        <p:txBody>
          <a:bodyPr>
            <a:normAutofit/>
          </a:bodyPr>
          <a:lstStyle/>
          <a:p>
            <a:r>
              <a:rPr lang="en-US" dirty="0"/>
              <a:t>A compiler is a translator that produces an output of low-level language (like an assembly or machine language) by taking an input of high-level language</a:t>
            </a:r>
            <a:r>
              <a:rPr lang="en-US" dirty="0" smtClean="0"/>
              <a:t>.</a:t>
            </a:r>
          </a:p>
          <a:p>
            <a:r>
              <a:rPr lang="en-US" dirty="0" smtClean="0"/>
              <a:t>The </a:t>
            </a:r>
            <a:r>
              <a:rPr lang="en-US" dirty="0"/>
              <a:t>computer then processes the machine code for performing the corresponding tasks.</a:t>
            </a:r>
          </a:p>
          <a:p>
            <a:r>
              <a:rPr lang="en-US" dirty="0"/>
              <a:t>Compilers check all types of errors, limits, and ranges. Thus, it’s more intelligent.</a:t>
            </a:r>
          </a:p>
          <a:p>
            <a:r>
              <a:rPr lang="en-US" dirty="0"/>
              <a:t>The run time of its program is longer, and it occupies more memory.</a:t>
            </a:r>
          </a:p>
          <a:p>
            <a:endParaRPr lang="en-IN" dirty="0"/>
          </a:p>
        </p:txBody>
      </p:sp>
    </p:spTree>
    <p:extLst>
      <p:ext uri="{BB962C8B-B14F-4D97-AF65-F5344CB8AC3E}">
        <p14:creationId xmlns="" xmlns:p14="http://schemas.microsoft.com/office/powerpoint/2010/main" val="3271003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257" y="365760"/>
            <a:ext cx="11782697" cy="6126480"/>
          </a:xfrm>
        </p:spPr>
        <p:txBody>
          <a:bodyPr>
            <a:normAutofit lnSpcReduction="10000"/>
          </a:bodyPr>
          <a:lstStyle/>
          <a:p>
            <a:r>
              <a:rPr lang="en-US" b="1" dirty="0"/>
              <a:t>Constants in </a:t>
            </a:r>
            <a:r>
              <a:rPr lang="en-US" b="1" dirty="0" smtClean="0"/>
              <a:t>C:</a:t>
            </a:r>
            <a:r>
              <a:rPr lang="en-US" dirty="0" smtClean="0"/>
              <a:t> A </a:t>
            </a:r>
            <a:r>
              <a:rPr lang="en-US" dirty="0"/>
              <a:t>constant is a value or variable that can't be changed in the program, for example: 10, 20, 'a', 3.4, "c programming" etc</a:t>
            </a:r>
            <a:r>
              <a:rPr lang="en-US" dirty="0" smtClean="0"/>
              <a:t>.</a:t>
            </a:r>
          </a:p>
          <a:p>
            <a:endParaRPr lang="en-US" dirty="0"/>
          </a:p>
          <a:p>
            <a:r>
              <a:rPr lang="en-US" b="1" dirty="0" smtClean="0"/>
              <a:t>Literals: </a:t>
            </a:r>
            <a:r>
              <a:rPr lang="en-US" dirty="0" smtClean="0"/>
              <a:t>Literals </a:t>
            </a:r>
            <a:r>
              <a:rPr lang="en-US" dirty="0"/>
              <a:t>are the constant values assigned to the constant variables. We can say that the literals represent the fixed values that cannot be modified. It also contains memory but does not have references as variables. </a:t>
            </a:r>
            <a:endParaRPr lang="en-US" dirty="0" smtClean="0"/>
          </a:p>
          <a:p>
            <a:r>
              <a:rPr lang="en-US" dirty="0" smtClean="0"/>
              <a:t>For </a:t>
            </a:r>
            <a:r>
              <a:rPr lang="en-US" dirty="0"/>
              <a:t>example, </a:t>
            </a:r>
            <a:r>
              <a:rPr lang="en-US" dirty="0" err="1"/>
              <a:t>const</a:t>
            </a:r>
            <a:r>
              <a:rPr lang="en-US" dirty="0"/>
              <a:t> </a:t>
            </a:r>
            <a:r>
              <a:rPr lang="en-US" dirty="0" err="1"/>
              <a:t>int</a:t>
            </a:r>
            <a:r>
              <a:rPr lang="en-US" dirty="0"/>
              <a:t> </a:t>
            </a:r>
            <a:r>
              <a:rPr lang="en-US" dirty="0" smtClean="0"/>
              <a:t>a=10</a:t>
            </a:r>
            <a:r>
              <a:rPr lang="en-US" dirty="0"/>
              <a:t>; is a constant integer expression in which 10 is an integer literal.</a:t>
            </a:r>
          </a:p>
          <a:p>
            <a:pPr marL="0" indent="0">
              <a:buNone/>
            </a:pPr>
            <a:r>
              <a:rPr lang="en-IN" dirty="0"/>
              <a:t>	</a:t>
            </a:r>
            <a:r>
              <a:rPr lang="en-IN" b="1" dirty="0" err="1" smtClean="0"/>
              <a:t>const</a:t>
            </a:r>
            <a:r>
              <a:rPr lang="en-IN" dirty="0"/>
              <a:t> </a:t>
            </a:r>
            <a:r>
              <a:rPr lang="en-IN" b="1" dirty="0" err="1"/>
              <a:t>int</a:t>
            </a:r>
            <a:r>
              <a:rPr lang="en-IN" dirty="0"/>
              <a:t> a=23;  // constant integer literal </a:t>
            </a:r>
            <a:endParaRPr lang="en-IN" dirty="0" smtClean="0"/>
          </a:p>
          <a:p>
            <a:pPr marL="0" indent="0">
              <a:buNone/>
            </a:pPr>
            <a:endParaRPr lang="en-IN" dirty="0" smtClean="0"/>
          </a:p>
          <a:p>
            <a:r>
              <a:rPr lang="en-US" b="1" dirty="0"/>
              <a:t>Strings in </a:t>
            </a:r>
            <a:r>
              <a:rPr lang="en-US" b="1" dirty="0" smtClean="0"/>
              <a:t>C</a:t>
            </a:r>
            <a:r>
              <a:rPr lang="en-US" dirty="0" smtClean="0"/>
              <a:t>: Strings </a:t>
            </a:r>
            <a:r>
              <a:rPr lang="en-US" dirty="0"/>
              <a:t>in C are always represented as an array of characters having null character '\0' at the end of the string</a:t>
            </a:r>
            <a:r>
              <a:rPr lang="en-US" dirty="0" smtClean="0"/>
              <a:t>.</a:t>
            </a:r>
          </a:p>
          <a:p>
            <a:pPr marL="0" indent="0">
              <a:buNone/>
            </a:pPr>
            <a:r>
              <a:rPr lang="en-IN" dirty="0" smtClean="0"/>
              <a:t>	char </a:t>
            </a:r>
            <a:r>
              <a:rPr lang="en-IN" dirty="0"/>
              <a:t>a[10] = "</a:t>
            </a:r>
            <a:r>
              <a:rPr lang="en-IN" dirty="0" err="1"/>
              <a:t>javatpoint</a:t>
            </a:r>
            <a:r>
              <a:rPr lang="en-IN" dirty="0"/>
              <a:t>"; </a:t>
            </a:r>
            <a:endParaRPr lang="en-US" dirty="0"/>
          </a:p>
          <a:p>
            <a:pPr marL="0" indent="0">
              <a:buNone/>
            </a:pPr>
            <a:r>
              <a:rPr lang="en-IN" dirty="0"/>
              <a:t> </a:t>
            </a:r>
            <a:endParaRPr lang="en-US" dirty="0"/>
          </a:p>
        </p:txBody>
      </p:sp>
    </p:spTree>
    <p:extLst>
      <p:ext uri="{BB962C8B-B14F-4D97-AF65-F5344CB8AC3E}">
        <p14:creationId xmlns="" xmlns:p14="http://schemas.microsoft.com/office/powerpoint/2010/main" val="26468237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257" y="352697"/>
            <a:ext cx="11808823" cy="5824266"/>
          </a:xfrm>
        </p:spPr>
        <p:txBody>
          <a:bodyPr/>
          <a:lstStyle/>
          <a:p>
            <a:r>
              <a:rPr lang="en-US" b="1" dirty="0" smtClean="0"/>
              <a:t>Pattern: </a:t>
            </a:r>
            <a:r>
              <a:rPr lang="en-US" dirty="0" smtClean="0"/>
              <a:t>Pattern </a:t>
            </a:r>
            <a:r>
              <a:rPr lang="en-US" dirty="0"/>
              <a:t>describes a rule that must be matched by sequence of characters (lexemes) to form a token. It can be defined by regular expressions or grammar rules.</a:t>
            </a:r>
          </a:p>
          <a:p>
            <a:r>
              <a:rPr lang="en-US" b="1" dirty="0" smtClean="0"/>
              <a:t>Lexeme: </a:t>
            </a:r>
            <a:r>
              <a:rPr lang="en-US" dirty="0" smtClean="0"/>
              <a:t>Lexeme </a:t>
            </a:r>
            <a:r>
              <a:rPr lang="en-US" dirty="0"/>
              <a:t>is a sequence of characters that matches the pattern for a token i.e., instance of </a:t>
            </a:r>
            <a:r>
              <a:rPr lang="en-US" dirty="0" smtClean="0"/>
              <a:t>a token</a:t>
            </a:r>
            <a:r>
              <a:rPr lang="en-US" dirty="0"/>
              <a:t>.</a:t>
            </a:r>
          </a:p>
          <a:p>
            <a:pPr marL="0" indent="0">
              <a:buNone/>
            </a:pPr>
            <a:r>
              <a:rPr lang="en-US" dirty="0" smtClean="0"/>
              <a:t>	(</a:t>
            </a:r>
            <a:r>
              <a:rPr lang="en-US" dirty="0" err="1"/>
              <a:t>eg</a:t>
            </a:r>
            <a:r>
              <a:rPr lang="en-US" dirty="0"/>
              <a:t>.) c=</a:t>
            </a:r>
            <a:r>
              <a:rPr lang="en-US" dirty="0" err="1"/>
              <a:t>a+b</a:t>
            </a:r>
            <a:r>
              <a:rPr lang="en-US" dirty="0"/>
              <a:t>*5</a:t>
            </a:r>
            <a:r>
              <a:rPr lang="en-US" dirty="0" smtClean="0"/>
              <a:t>;</a:t>
            </a:r>
          </a:p>
          <a:p>
            <a:pPr marL="0" indent="0">
              <a:buNone/>
            </a:pPr>
            <a:endParaRPr lang="en-US" dirty="0" smtClean="0"/>
          </a:p>
          <a:p>
            <a:pPr marL="0" indent="0">
              <a:buNone/>
            </a:pPr>
            <a:r>
              <a:rPr lang="en-US" dirty="0" smtClean="0"/>
              <a:t>The </a:t>
            </a:r>
            <a:r>
              <a:rPr lang="en-US" dirty="0"/>
              <a:t>sequence of tokens produced </a:t>
            </a:r>
            <a:endParaRPr lang="en-US" dirty="0" smtClean="0"/>
          </a:p>
          <a:p>
            <a:pPr marL="0" indent="0">
              <a:buNone/>
            </a:pPr>
            <a:r>
              <a:rPr lang="en-US" dirty="0" smtClean="0"/>
              <a:t>by </a:t>
            </a:r>
            <a:r>
              <a:rPr lang="en-US" dirty="0"/>
              <a:t>lexical analyzer helps the parser </a:t>
            </a:r>
            <a:endParaRPr lang="en-US" dirty="0" smtClean="0"/>
          </a:p>
          <a:p>
            <a:pPr marL="0" indent="0">
              <a:buNone/>
            </a:pPr>
            <a:r>
              <a:rPr lang="en-US" dirty="0" smtClean="0"/>
              <a:t>in </a:t>
            </a:r>
            <a:r>
              <a:rPr lang="en-US" dirty="0"/>
              <a:t>analyzing the syntax of </a:t>
            </a:r>
            <a:endParaRPr lang="en-US" dirty="0" smtClean="0"/>
          </a:p>
          <a:p>
            <a:pPr marL="0" indent="0">
              <a:buNone/>
            </a:pPr>
            <a:r>
              <a:rPr lang="en-US" dirty="0" smtClean="0"/>
              <a:t>programming </a:t>
            </a:r>
            <a:r>
              <a:rPr lang="en-US" dirty="0"/>
              <a:t>languages.</a:t>
            </a:r>
          </a:p>
          <a:p>
            <a:pPr marL="0" indent="0">
              <a:buNone/>
            </a:pPr>
            <a:endParaRPr lang="en-US" dirty="0"/>
          </a:p>
          <a:p>
            <a:endParaRPr lang="en-IN" dirty="0"/>
          </a:p>
        </p:txBody>
      </p:sp>
      <p:graphicFrame>
        <p:nvGraphicFramePr>
          <p:cNvPr id="4" name="Table 3"/>
          <p:cNvGraphicFramePr>
            <a:graphicFrameLocks noGrp="1"/>
          </p:cNvGraphicFramePr>
          <p:nvPr>
            <p:extLst/>
          </p:nvPr>
        </p:nvGraphicFramePr>
        <p:xfrm>
          <a:off x="5878287" y="2838699"/>
          <a:ext cx="6191794" cy="3196342"/>
        </p:xfrm>
        <a:graphic>
          <a:graphicData uri="http://schemas.openxmlformats.org/drawingml/2006/table">
            <a:tbl>
              <a:tblPr/>
              <a:tblGrid>
                <a:gridCol w="1208157">
                  <a:extLst>
                    <a:ext uri="{9D8B030D-6E8A-4147-A177-3AD203B41FA5}">
                      <a16:colId xmlns="" xmlns:a16="http://schemas.microsoft.com/office/drawing/2014/main" val="3500605975"/>
                    </a:ext>
                  </a:extLst>
                </a:gridCol>
                <a:gridCol w="4983637">
                  <a:extLst>
                    <a:ext uri="{9D8B030D-6E8A-4147-A177-3AD203B41FA5}">
                      <a16:colId xmlns="" xmlns:a16="http://schemas.microsoft.com/office/drawing/2014/main" val="2137560476"/>
                    </a:ext>
                  </a:extLst>
                </a:gridCol>
              </a:tblGrid>
              <a:tr h="710299">
                <a:tc>
                  <a:txBody>
                    <a:bodyPr/>
                    <a:lstStyle/>
                    <a:p>
                      <a:pPr algn="ctr"/>
                      <a:r>
                        <a:rPr lang="en-IN" sz="2000" b="1">
                          <a:solidFill>
                            <a:srgbClr val="000000"/>
                          </a:solidFill>
                          <a:effectLst/>
                          <a:latin typeface="trebuchet ms" panose="020B0603020202020204" pitchFamily="34" charset="0"/>
                        </a:rPr>
                        <a:t>Lexemes</a:t>
                      </a:r>
                      <a:endParaRPr lang="en-IN" sz="3200">
                        <a:solidFill>
                          <a:srgbClr val="000000"/>
                        </a:solidFill>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a:r>
                        <a:rPr lang="en-IN" sz="2000" b="1">
                          <a:solidFill>
                            <a:srgbClr val="000000"/>
                          </a:solidFill>
                          <a:effectLst/>
                          <a:latin typeface="trebuchet ms" panose="020B0603020202020204" pitchFamily="34" charset="0"/>
                        </a:rPr>
                        <a:t>Tokens</a:t>
                      </a:r>
                      <a:endParaRPr lang="en-IN" sz="3200">
                        <a:solidFill>
                          <a:srgbClr val="000000"/>
                        </a:solidFill>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2F2F2"/>
                    </a:solidFill>
                  </a:tcPr>
                </a:tc>
                <a:extLst>
                  <a:ext uri="{0D108BD9-81ED-4DB2-BD59-A6C34878D82A}">
                    <a16:rowId xmlns="" xmlns:a16="http://schemas.microsoft.com/office/drawing/2014/main" val="2736239816"/>
                  </a:ext>
                </a:extLst>
              </a:tr>
              <a:tr h="355149">
                <a:tc>
                  <a:txBody>
                    <a:bodyPr/>
                    <a:lstStyle/>
                    <a:p>
                      <a:pPr algn="ctr"/>
                      <a:r>
                        <a:rPr lang="en-IN" sz="2000">
                          <a:solidFill>
                            <a:srgbClr val="000000"/>
                          </a:solidFill>
                          <a:effectLst/>
                          <a:latin typeface="trebuchet ms" panose="020B0603020202020204" pitchFamily="34" charset="0"/>
                        </a:rPr>
                        <a:t>c</a:t>
                      </a:r>
                      <a:endParaRPr lang="en-IN" sz="3200">
                        <a:solidFill>
                          <a:srgbClr val="000000"/>
                        </a:solidFill>
                        <a:effectLst/>
                      </a:endParaRPr>
                    </a:p>
                  </a:txBody>
                  <a:tcPr marL="68580" marR="68580" marT="0" marB="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tc>
                  <a:txBody>
                    <a:bodyPr/>
                    <a:lstStyle/>
                    <a:p>
                      <a:pPr algn="just"/>
                      <a:r>
                        <a:rPr lang="en-IN" sz="2000">
                          <a:solidFill>
                            <a:srgbClr val="000000"/>
                          </a:solidFill>
                          <a:effectLst/>
                          <a:latin typeface="trebuchet ms" panose="020B0603020202020204" pitchFamily="34" charset="0"/>
                        </a:rPr>
                        <a:t>identifier</a:t>
                      </a:r>
                      <a:endParaRPr lang="en-IN" sz="3200">
                        <a:solidFill>
                          <a:srgbClr val="000000"/>
                        </a:solidFill>
                        <a:effectLst/>
                      </a:endParaRPr>
                    </a:p>
                  </a:txBody>
                  <a:tcPr marL="68580" marR="68580" marT="0" marB="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extLst>
                  <a:ext uri="{0D108BD9-81ED-4DB2-BD59-A6C34878D82A}">
                    <a16:rowId xmlns="" xmlns:a16="http://schemas.microsoft.com/office/drawing/2014/main" val="1726559461"/>
                  </a:ext>
                </a:extLst>
              </a:tr>
              <a:tr h="355149">
                <a:tc>
                  <a:txBody>
                    <a:bodyPr/>
                    <a:lstStyle/>
                    <a:p>
                      <a:pPr algn="ctr"/>
                      <a:r>
                        <a:rPr lang="en-IN" sz="2000">
                          <a:solidFill>
                            <a:srgbClr val="000000"/>
                          </a:solidFill>
                          <a:effectLst/>
                          <a:latin typeface="trebuchet ms" panose="020B0603020202020204" pitchFamily="34" charset="0"/>
                        </a:rPr>
                        <a:t>=</a:t>
                      </a:r>
                      <a:endParaRPr lang="en-IN" sz="3200">
                        <a:solidFill>
                          <a:srgbClr val="000000"/>
                        </a:solidFill>
                        <a:effectLst/>
                      </a:endParaRPr>
                    </a:p>
                  </a:txBody>
                  <a:tcPr marL="68580" marR="68580" marT="0" marB="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2F2F2"/>
                    </a:solidFill>
                  </a:tcPr>
                </a:tc>
                <a:tc>
                  <a:txBody>
                    <a:bodyPr/>
                    <a:lstStyle/>
                    <a:p>
                      <a:pPr algn="just"/>
                      <a:r>
                        <a:rPr lang="en-IN" sz="2000">
                          <a:solidFill>
                            <a:srgbClr val="000000"/>
                          </a:solidFill>
                          <a:effectLst/>
                          <a:latin typeface="trebuchet ms" panose="020B0603020202020204" pitchFamily="34" charset="0"/>
                        </a:rPr>
                        <a:t>assignment symbol</a:t>
                      </a:r>
                      <a:endParaRPr lang="en-IN" sz="3200">
                        <a:solidFill>
                          <a:srgbClr val="000000"/>
                        </a:solidFill>
                        <a:effectLst/>
                      </a:endParaRPr>
                    </a:p>
                  </a:txBody>
                  <a:tcPr marL="68580" marR="68580" marT="0" marB="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2F2F2"/>
                    </a:solidFill>
                  </a:tcPr>
                </a:tc>
                <a:extLst>
                  <a:ext uri="{0D108BD9-81ED-4DB2-BD59-A6C34878D82A}">
                    <a16:rowId xmlns="" xmlns:a16="http://schemas.microsoft.com/office/drawing/2014/main" val="1601238030"/>
                  </a:ext>
                </a:extLst>
              </a:tr>
              <a:tr h="355149">
                <a:tc>
                  <a:txBody>
                    <a:bodyPr/>
                    <a:lstStyle/>
                    <a:p>
                      <a:pPr algn="ctr"/>
                      <a:r>
                        <a:rPr lang="en-IN" sz="2000">
                          <a:solidFill>
                            <a:srgbClr val="000000"/>
                          </a:solidFill>
                          <a:effectLst/>
                          <a:latin typeface="trebuchet ms" panose="020B0603020202020204" pitchFamily="34" charset="0"/>
                        </a:rPr>
                        <a:t>a</a:t>
                      </a:r>
                      <a:endParaRPr lang="en-IN" sz="3200">
                        <a:solidFill>
                          <a:srgbClr val="000000"/>
                        </a:solidFill>
                        <a:effectLst/>
                      </a:endParaRPr>
                    </a:p>
                  </a:txBody>
                  <a:tcPr marL="68580" marR="68580" marT="0" marB="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tc>
                  <a:txBody>
                    <a:bodyPr/>
                    <a:lstStyle/>
                    <a:p>
                      <a:pPr algn="just"/>
                      <a:r>
                        <a:rPr lang="en-IN" sz="2000">
                          <a:solidFill>
                            <a:srgbClr val="000000"/>
                          </a:solidFill>
                          <a:effectLst/>
                          <a:latin typeface="trebuchet ms" panose="020B0603020202020204" pitchFamily="34" charset="0"/>
                        </a:rPr>
                        <a:t>identifier</a:t>
                      </a:r>
                      <a:endParaRPr lang="en-IN" sz="3200">
                        <a:solidFill>
                          <a:srgbClr val="000000"/>
                        </a:solidFill>
                        <a:effectLst/>
                      </a:endParaRPr>
                    </a:p>
                  </a:txBody>
                  <a:tcPr marL="68580" marR="68580" marT="0" marB="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extLst>
                  <a:ext uri="{0D108BD9-81ED-4DB2-BD59-A6C34878D82A}">
                    <a16:rowId xmlns="" xmlns:a16="http://schemas.microsoft.com/office/drawing/2014/main" val="649210518"/>
                  </a:ext>
                </a:extLst>
              </a:tr>
              <a:tr h="355149">
                <a:tc>
                  <a:txBody>
                    <a:bodyPr/>
                    <a:lstStyle/>
                    <a:p>
                      <a:pPr algn="ctr"/>
                      <a:r>
                        <a:rPr lang="en-IN" sz="2000">
                          <a:solidFill>
                            <a:srgbClr val="000000"/>
                          </a:solidFill>
                          <a:effectLst/>
                          <a:latin typeface="trebuchet ms" panose="020B0603020202020204" pitchFamily="34" charset="0"/>
                        </a:rPr>
                        <a:t>+</a:t>
                      </a:r>
                      <a:endParaRPr lang="en-IN" sz="3200">
                        <a:solidFill>
                          <a:srgbClr val="000000"/>
                        </a:solidFill>
                        <a:effectLst/>
                      </a:endParaRPr>
                    </a:p>
                  </a:txBody>
                  <a:tcPr marL="68580" marR="68580" marT="0" marB="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2F2F2"/>
                    </a:solidFill>
                  </a:tcPr>
                </a:tc>
                <a:tc>
                  <a:txBody>
                    <a:bodyPr/>
                    <a:lstStyle/>
                    <a:p>
                      <a:pPr algn="just"/>
                      <a:r>
                        <a:rPr lang="en-IN" sz="2000">
                          <a:solidFill>
                            <a:srgbClr val="000000"/>
                          </a:solidFill>
                          <a:effectLst/>
                          <a:latin typeface="trebuchet ms" panose="020B0603020202020204" pitchFamily="34" charset="0"/>
                        </a:rPr>
                        <a:t>+ (addition symbol)</a:t>
                      </a:r>
                      <a:endParaRPr lang="en-IN" sz="3200">
                        <a:solidFill>
                          <a:srgbClr val="000000"/>
                        </a:solidFill>
                        <a:effectLst/>
                      </a:endParaRPr>
                    </a:p>
                  </a:txBody>
                  <a:tcPr marL="68580" marR="68580" marT="0" marB="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2F2F2"/>
                    </a:solidFill>
                  </a:tcPr>
                </a:tc>
                <a:extLst>
                  <a:ext uri="{0D108BD9-81ED-4DB2-BD59-A6C34878D82A}">
                    <a16:rowId xmlns="" xmlns:a16="http://schemas.microsoft.com/office/drawing/2014/main" val="839716423"/>
                  </a:ext>
                </a:extLst>
              </a:tr>
              <a:tr h="355149">
                <a:tc>
                  <a:txBody>
                    <a:bodyPr/>
                    <a:lstStyle/>
                    <a:p>
                      <a:pPr algn="ctr"/>
                      <a:r>
                        <a:rPr lang="en-IN" sz="2000">
                          <a:solidFill>
                            <a:srgbClr val="000000"/>
                          </a:solidFill>
                          <a:effectLst/>
                          <a:latin typeface="trebuchet ms" panose="020B0603020202020204" pitchFamily="34" charset="0"/>
                        </a:rPr>
                        <a:t>b</a:t>
                      </a:r>
                      <a:endParaRPr lang="en-IN" sz="3200">
                        <a:solidFill>
                          <a:srgbClr val="000000"/>
                        </a:solidFill>
                        <a:effectLst/>
                      </a:endParaRPr>
                    </a:p>
                  </a:txBody>
                  <a:tcPr marL="68580" marR="68580" marT="0" marB="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tc>
                  <a:txBody>
                    <a:bodyPr/>
                    <a:lstStyle/>
                    <a:p>
                      <a:pPr algn="just"/>
                      <a:r>
                        <a:rPr lang="en-IN" sz="2000">
                          <a:solidFill>
                            <a:srgbClr val="000000"/>
                          </a:solidFill>
                          <a:effectLst/>
                          <a:latin typeface="trebuchet ms" panose="020B0603020202020204" pitchFamily="34" charset="0"/>
                        </a:rPr>
                        <a:t>identifier</a:t>
                      </a:r>
                      <a:endParaRPr lang="en-IN" sz="3200">
                        <a:solidFill>
                          <a:srgbClr val="000000"/>
                        </a:solidFill>
                        <a:effectLst/>
                      </a:endParaRPr>
                    </a:p>
                  </a:txBody>
                  <a:tcPr marL="68580" marR="68580" marT="0" marB="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extLst>
                  <a:ext uri="{0D108BD9-81ED-4DB2-BD59-A6C34878D82A}">
                    <a16:rowId xmlns="" xmlns:a16="http://schemas.microsoft.com/office/drawing/2014/main" val="1845889315"/>
                  </a:ext>
                </a:extLst>
              </a:tr>
              <a:tr h="355149">
                <a:tc>
                  <a:txBody>
                    <a:bodyPr/>
                    <a:lstStyle/>
                    <a:p>
                      <a:pPr algn="ctr"/>
                      <a:r>
                        <a:rPr lang="en-IN" sz="2000">
                          <a:solidFill>
                            <a:srgbClr val="000000"/>
                          </a:solidFill>
                          <a:effectLst/>
                          <a:latin typeface="trebuchet ms" panose="020B0603020202020204" pitchFamily="34" charset="0"/>
                        </a:rPr>
                        <a:t>*</a:t>
                      </a:r>
                      <a:endParaRPr lang="en-IN" sz="3200">
                        <a:solidFill>
                          <a:srgbClr val="000000"/>
                        </a:solidFill>
                        <a:effectLst/>
                      </a:endParaRPr>
                    </a:p>
                  </a:txBody>
                  <a:tcPr marL="68580" marR="68580" marT="0" marB="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2F2F2"/>
                    </a:solidFill>
                  </a:tcPr>
                </a:tc>
                <a:tc>
                  <a:txBody>
                    <a:bodyPr/>
                    <a:lstStyle/>
                    <a:p>
                      <a:pPr algn="just"/>
                      <a:r>
                        <a:rPr lang="en-IN" sz="2000">
                          <a:solidFill>
                            <a:srgbClr val="000000"/>
                          </a:solidFill>
                          <a:effectLst/>
                          <a:latin typeface="trebuchet ms" panose="020B0603020202020204" pitchFamily="34" charset="0"/>
                        </a:rPr>
                        <a:t>* (multiplication symbol)</a:t>
                      </a:r>
                      <a:endParaRPr lang="en-IN" sz="3200">
                        <a:solidFill>
                          <a:srgbClr val="000000"/>
                        </a:solidFill>
                        <a:effectLst/>
                      </a:endParaRPr>
                    </a:p>
                  </a:txBody>
                  <a:tcPr marL="68580" marR="68580" marT="0" marB="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2F2F2"/>
                    </a:solidFill>
                  </a:tcPr>
                </a:tc>
                <a:extLst>
                  <a:ext uri="{0D108BD9-81ED-4DB2-BD59-A6C34878D82A}">
                    <a16:rowId xmlns="" xmlns:a16="http://schemas.microsoft.com/office/drawing/2014/main" val="3846220969"/>
                  </a:ext>
                </a:extLst>
              </a:tr>
              <a:tr h="355149">
                <a:tc>
                  <a:txBody>
                    <a:bodyPr/>
                    <a:lstStyle/>
                    <a:p>
                      <a:pPr algn="ctr"/>
                      <a:r>
                        <a:rPr lang="en-IN" sz="2000">
                          <a:solidFill>
                            <a:srgbClr val="000000"/>
                          </a:solidFill>
                          <a:effectLst/>
                          <a:latin typeface="trebuchet ms" panose="020B0603020202020204" pitchFamily="34" charset="0"/>
                        </a:rPr>
                        <a:t>5</a:t>
                      </a:r>
                      <a:endParaRPr lang="en-IN" sz="3200">
                        <a:solidFill>
                          <a:srgbClr val="000000"/>
                        </a:solidFill>
                        <a:effectLst/>
                      </a:endParaRPr>
                    </a:p>
                  </a:txBody>
                  <a:tcPr marL="68580" marR="68580" marT="0" marB="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tc>
                  <a:txBody>
                    <a:bodyPr/>
                    <a:lstStyle/>
                    <a:p>
                      <a:pPr algn="just"/>
                      <a:r>
                        <a:rPr lang="en-IN" sz="2000" dirty="0">
                          <a:solidFill>
                            <a:srgbClr val="000000"/>
                          </a:solidFill>
                          <a:effectLst/>
                          <a:latin typeface="trebuchet ms" panose="020B0603020202020204" pitchFamily="34" charset="0"/>
                        </a:rPr>
                        <a:t>5 (number)</a:t>
                      </a:r>
                      <a:endParaRPr lang="en-IN" sz="3200" dirty="0">
                        <a:solidFill>
                          <a:srgbClr val="000000"/>
                        </a:solidFill>
                        <a:effectLst/>
                      </a:endParaRPr>
                    </a:p>
                  </a:txBody>
                  <a:tcPr marL="68580" marR="68580" marT="0" marB="0">
                    <a:lnL w="12700" cap="flat" cmpd="sng" algn="ctr">
                      <a:solidFill>
                        <a:srgbClr val="DEDEDE"/>
                      </a:solidFill>
                      <a:prstDash val="solid"/>
                      <a:round/>
                      <a:headEnd type="none" w="med" len="med"/>
                      <a:tailEnd type="none" w="med" len="med"/>
                    </a:lnL>
                    <a:lnR w="12700" cap="flat" cmpd="sng" algn="ctr">
                      <a:solidFill>
                        <a:srgbClr val="DEDEDE"/>
                      </a:solidFill>
                      <a:prstDash val="solid"/>
                      <a:round/>
                      <a:headEnd type="none" w="med" len="med"/>
                      <a:tailEnd type="none" w="med" len="med"/>
                    </a:lnR>
                    <a:lnT w="12700" cap="flat" cmpd="sng" algn="ctr">
                      <a:solidFill>
                        <a:srgbClr val="DEDEDE"/>
                      </a:solidFill>
                      <a:prstDash val="solid"/>
                      <a:round/>
                      <a:headEnd type="none" w="med" len="med"/>
                      <a:tailEnd type="none" w="med" len="med"/>
                    </a:lnT>
                    <a:lnB w="12700" cap="flat" cmpd="sng" algn="ctr">
                      <a:solidFill>
                        <a:srgbClr val="DEDEDE"/>
                      </a:solidFill>
                      <a:prstDash val="solid"/>
                      <a:round/>
                      <a:headEnd type="none" w="med" len="med"/>
                      <a:tailEnd type="none" w="med" len="med"/>
                    </a:lnB>
                    <a:solidFill>
                      <a:srgbClr val="FFFFFF"/>
                    </a:solidFill>
                  </a:tcPr>
                </a:tc>
                <a:extLst>
                  <a:ext uri="{0D108BD9-81ED-4DB2-BD59-A6C34878D82A}">
                    <a16:rowId xmlns="" xmlns:a16="http://schemas.microsoft.com/office/drawing/2014/main" val="233365190"/>
                  </a:ext>
                </a:extLst>
              </a:tr>
            </a:tbl>
          </a:graphicData>
        </a:graphic>
      </p:graphicFrame>
    </p:spTree>
    <p:extLst>
      <p:ext uri="{BB962C8B-B14F-4D97-AF65-F5344CB8AC3E}">
        <p14:creationId xmlns="" xmlns:p14="http://schemas.microsoft.com/office/powerpoint/2010/main" val="6031034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749" y="260623"/>
            <a:ext cx="10515600" cy="875846"/>
          </a:xfrm>
        </p:spPr>
        <p:txBody>
          <a:bodyPr>
            <a:normAutofit fontScale="90000"/>
          </a:bodyPr>
          <a:lstStyle/>
          <a:p>
            <a:r>
              <a:rPr lang="en-IN" b="1" dirty="0"/>
              <a:t>Role of Lexical </a:t>
            </a:r>
            <a:r>
              <a:rPr lang="en-IN" b="1" dirty="0" err="1"/>
              <a:t>Analyzer</a:t>
            </a:r>
            <a:r>
              <a:rPr lang="en-IN" b="1" dirty="0"/>
              <a:t/>
            </a:r>
            <a:br>
              <a:rPr lang="en-IN" b="1" dirty="0"/>
            </a:br>
            <a:endParaRPr lang="en-IN" dirty="0"/>
          </a:p>
        </p:txBody>
      </p:sp>
      <p:sp>
        <p:nvSpPr>
          <p:cNvPr id="3" name="Content Placeholder 2"/>
          <p:cNvSpPr>
            <a:spLocks noGrp="1"/>
          </p:cNvSpPr>
          <p:nvPr>
            <p:ph idx="1"/>
          </p:nvPr>
        </p:nvSpPr>
        <p:spPr>
          <a:xfrm>
            <a:off x="328748" y="1136468"/>
            <a:ext cx="11558451" cy="5421085"/>
          </a:xfrm>
        </p:spPr>
        <p:txBody>
          <a:bodyPr/>
          <a:lstStyle/>
          <a:p>
            <a:pPr marL="0" indent="0">
              <a:buNone/>
            </a:pPr>
            <a:r>
              <a:rPr lang="en-US" dirty="0"/>
              <a:t>Lexical analyzer performs the following tasks:</a:t>
            </a:r>
          </a:p>
          <a:p>
            <a:r>
              <a:rPr lang="en-US" dirty="0" smtClean="0"/>
              <a:t>Reads </a:t>
            </a:r>
            <a:r>
              <a:rPr lang="en-US" dirty="0"/>
              <a:t>the source program, scans the input characters, group them into lexemes and produce the token as output.</a:t>
            </a:r>
          </a:p>
          <a:p>
            <a:r>
              <a:rPr lang="en-US" dirty="0" smtClean="0"/>
              <a:t>Enters </a:t>
            </a:r>
            <a:r>
              <a:rPr lang="en-US" dirty="0"/>
              <a:t>the identified token into the symbol table.</a:t>
            </a:r>
          </a:p>
          <a:p>
            <a:endParaRPr lang="en-IN" dirty="0"/>
          </a:p>
        </p:txBody>
      </p:sp>
      <p:pic>
        <p:nvPicPr>
          <p:cNvPr id="4" name="Picture 3"/>
          <p:cNvPicPr>
            <a:picLocks noChangeAspect="1"/>
          </p:cNvPicPr>
          <p:nvPr/>
        </p:nvPicPr>
        <p:blipFill>
          <a:blip r:embed="rId2"/>
          <a:stretch>
            <a:fillRect/>
          </a:stretch>
        </p:blipFill>
        <p:spPr>
          <a:xfrm>
            <a:off x="2194560" y="3422470"/>
            <a:ext cx="7654834" cy="2821576"/>
          </a:xfrm>
          <a:prstGeom prst="rect">
            <a:avLst/>
          </a:prstGeom>
        </p:spPr>
      </p:pic>
    </p:spTree>
    <p:extLst>
      <p:ext uri="{BB962C8B-B14F-4D97-AF65-F5344CB8AC3E}">
        <p14:creationId xmlns="" xmlns:p14="http://schemas.microsoft.com/office/powerpoint/2010/main" val="19608322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770709"/>
            <a:ext cx="11220994" cy="5406254"/>
          </a:xfrm>
        </p:spPr>
        <p:txBody>
          <a:bodyPr/>
          <a:lstStyle/>
          <a:p>
            <a:r>
              <a:rPr lang="en-US" dirty="0"/>
              <a:t>Strips out white spaces and comments from source program.</a:t>
            </a:r>
          </a:p>
          <a:p>
            <a:r>
              <a:rPr lang="en-US" dirty="0" smtClean="0"/>
              <a:t>Correlates </a:t>
            </a:r>
            <a:r>
              <a:rPr lang="en-US" dirty="0"/>
              <a:t>error messages with the source program i.e., displays error message with its occurrence by specifying the line number.</a:t>
            </a:r>
          </a:p>
          <a:p>
            <a:r>
              <a:rPr lang="en-US" dirty="0" smtClean="0"/>
              <a:t>Expands </a:t>
            </a:r>
            <a:r>
              <a:rPr lang="en-US" dirty="0"/>
              <a:t>the macros if it is found in the source program.</a:t>
            </a:r>
          </a:p>
          <a:p>
            <a:r>
              <a:rPr lang="en-US" dirty="0"/>
              <a:t>Tasks of lexical analyzer can be divided into two processes:</a:t>
            </a:r>
          </a:p>
          <a:p>
            <a:pPr marL="0" indent="0">
              <a:buNone/>
            </a:pPr>
            <a:endParaRPr lang="en-US" b="1" i="1" dirty="0" smtClean="0"/>
          </a:p>
          <a:p>
            <a:pPr marL="0" indent="0">
              <a:buNone/>
            </a:pPr>
            <a:r>
              <a:rPr lang="en-US" b="1" i="1" dirty="0" smtClean="0"/>
              <a:t>Scanning</a:t>
            </a:r>
            <a:r>
              <a:rPr lang="en-US" b="1" i="1" dirty="0"/>
              <a:t>: </a:t>
            </a:r>
            <a:r>
              <a:rPr lang="en-US" dirty="0"/>
              <a:t>Performs reading of input characters, removal of white spaces and comments.</a:t>
            </a:r>
          </a:p>
          <a:p>
            <a:pPr marL="0" indent="0">
              <a:buNone/>
            </a:pPr>
            <a:r>
              <a:rPr lang="en-US" b="1" i="1" dirty="0"/>
              <a:t>Lexical Analysis: </a:t>
            </a:r>
            <a:r>
              <a:rPr lang="en-US" dirty="0"/>
              <a:t>Produce tokens as the output.</a:t>
            </a:r>
          </a:p>
        </p:txBody>
      </p:sp>
    </p:spTree>
    <p:extLst>
      <p:ext uri="{BB962C8B-B14F-4D97-AF65-F5344CB8AC3E}">
        <p14:creationId xmlns="" xmlns:p14="http://schemas.microsoft.com/office/powerpoint/2010/main" val="21833263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937" y="103867"/>
            <a:ext cx="10515600" cy="980349"/>
          </a:xfrm>
        </p:spPr>
        <p:txBody>
          <a:bodyPr/>
          <a:lstStyle/>
          <a:p>
            <a:r>
              <a:rPr lang="en-IN" b="1" dirty="0"/>
              <a:t>Need of Lexical </a:t>
            </a:r>
            <a:r>
              <a:rPr lang="en-IN" b="1" dirty="0" err="1"/>
              <a:t>Analyzer</a:t>
            </a:r>
            <a:endParaRPr lang="en-IN" b="1" dirty="0"/>
          </a:p>
        </p:txBody>
      </p:sp>
      <p:sp>
        <p:nvSpPr>
          <p:cNvPr id="3" name="Content Placeholder 2"/>
          <p:cNvSpPr>
            <a:spLocks noGrp="1"/>
          </p:cNvSpPr>
          <p:nvPr>
            <p:ph idx="1"/>
          </p:nvPr>
        </p:nvSpPr>
        <p:spPr>
          <a:xfrm>
            <a:off x="459377" y="1397726"/>
            <a:ext cx="11414760" cy="5225143"/>
          </a:xfrm>
        </p:spPr>
        <p:txBody>
          <a:bodyPr>
            <a:normAutofit/>
          </a:bodyPr>
          <a:lstStyle/>
          <a:p>
            <a:r>
              <a:rPr lang="en-US" b="1" i="1" dirty="0"/>
              <a:t>Simplicity of design of compiler </a:t>
            </a:r>
            <a:r>
              <a:rPr lang="en-US" dirty="0"/>
              <a:t>The removal of white spaces and comments enables the syntax analyzer for efficient syntactic constructs.</a:t>
            </a:r>
          </a:p>
          <a:p>
            <a:r>
              <a:rPr lang="en-US" b="1" i="1" dirty="0"/>
              <a:t>Compiler efficiency is improved </a:t>
            </a:r>
            <a:r>
              <a:rPr lang="en-US" dirty="0"/>
              <a:t>Specialized buffering techniques for reading characters speed up the compiler process.</a:t>
            </a:r>
          </a:p>
          <a:p>
            <a:r>
              <a:rPr lang="en-US" b="1" i="1" dirty="0"/>
              <a:t>Compiler portability is </a:t>
            </a:r>
            <a:r>
              <a:rPr lang="en-US" b="1" i="1" dirty="0" smtClean="0"/>
              <a:t>enhanced.</a:t>
            </a:r>
          </a:p>
          <a:p>
            <a:endParaRPr lang="en-US" b="1" i="1" dirty="0"/>
          </a:p>
          <a:p>
            <a:pPr marL="0" indent="0">
              <a:buNone/>
            </a:pPr>
            <a:r>
              <a:rPr lang="en-US" b="1" dirty="0"/>
              <a:t>Issues in Lexical Analysis</a:t>
            </a:r>
          </a:p>
          <a:p>
            <a:r>
              <a:rPr lang="en-US" dirty="0"/>
              <a:t>Lexical analysis is the process of producing tokens from the source program. It has the following </a:t>
            </a:r>
            <a:r>
              <a:rPr lang="en-US" dirty="0" smtClean="0"/>
              <a:t>issues:</a:t>
            </a:r>
          </a:p>
          <a:p>
            <a:pPr lvl="2"/>
            <a:r>
              <a:rPr lang="en-US" sz="2800" dirty="0" err="1" smtClean="0"/>
              <a:t>Lookahead</a:t>
            </a:r>
            <a:endParaRPr lang="en-US" sz="2800" dirty="0" smtClean="0"/>
          </a:p>
          <a:p>
            <a:pPr lvl="2"/>
            <a:r>
              <a:rPr lang="en-US" sz="2800" dirty="0" smtClean="0"/>
              <a:t>Ambiguities</a:t>
            </a:r>
            <a:endParaRPr lang="en-US" sz="2800" dirty="0"/>
          </a:p>
          <a:p>
            <a:endParaRPr lang="en-US" dirty="0"/>
          </a:p>
        </p:txBody>
      </p:sp>
    </p:spTree>
    <p:extLst>
      <p:ext uri="{BB962C8B-B14F-4D97-AF65-F5344CB8AC3E}">
        <p14:creationId xmlns="" xmlns:p14="http://schemas.microsoft.com/office/powerpoint/2010/main" val="3981085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59" y="235132"/>
            <a:ext cx="11482251" cy="6348548"/>
          </a:xfrm>
        </p:spPr>
        <p:txBody>
          <a:bodyPr>
            <a:normAutofit lnSpcReduction="10000"/>
          </a:bodyPr>
          <a:lstStyle/>
          <a:p>
            <a:pPr marL="0" indent="0">
              <a:buNone/>
            </a:pPr>
            <a:r>
              <a:rPr lang="en-US" b="1" dirty="0" err="1" smtClean="0"/>
              <a:t>Lookahead</a:t>
            </a:r>
            <a:endParaRPr lang="en-US" b="1" dirty="0" smtClean="0"/>
          </a:p>
          <a:p>
            <a:endParaRPr lang="en-US" b="1" dirty="0"/>
          </a:p>
          <a:p>
            <a:r>
              <a:rPr lang="en-US" i="1" dirty="0" err="1"/>
              <a:t>Lookahead</a:t>
            </a:r>
            <a:r>
              <a:rPr lang="en-US" i="1" dirty="0"/>
              <a:t> </a:t>
            </a:r>
            <a:r>
              <a:rPr lang="en-US" dirty="0"/>
              <a:t>is required to decide when one token will end and the next token will begin. The simple example which has </a:t>
            </a:r>
            <a:r>
              <a:rPr lang="en-US" dirty="0" err="1"/>
              <a:t>lookahead</a:t>
            </a:r>
            <a:r>
              <a:rPr lang="en-US" dirty="0"/>
              <a:t> issues are </a:t>
            </a:r>
            <a:r>
              <a:rPr lang="en-US" dirty="0" err="1"/>
              <a:t>i</a:t>
            </a:r>
            <a:r>
              <a:rPr lang="en-US" dirty="0"/>
              <a:t> </a:t>
            </a:r>
            <a:r>
              <a:rPr lang="en-US" i="1" dirty="0"/>
              <a:t>vs. if, = vs. </a:t>
            </a:r>
            <a:r>
              <a:rPr lang="en-US" dirty="0"/>
              <a:t>==. Therefore a way to describe the lexemes of each token is required.</a:t>
            </a:r>
          </a:p>
          <a:p>
            <a:r>
              <a:rPr lang="en-US" dirty="0"/>
              <a:t>A way needed to resolve ambiguities</a:t>
            </a:r>
          </a:p>
          <a:p>
            <a:r>
              <a:rPr lang="en-US" dirty="0" smtClean="0"/>
              <a:t>Is </a:t>
            </a:r>
            <a:r>
              <a:rPr lang="en-US" dirty="0"/>
              <a:t>if it is two variables </a:t>
            </a:r>
            <a:r>
              <a:rPr lang="en-US" i="1" dirty="0" err="1"/>
              <a:t>i</a:t>
            </a:r>
            <a:r>
              <a:rPr lang="en-US" i="1" dirty="0"/>
              <a:t> </a:t>
            </a:r>
            <a:r>
              <a:rPr lang="en-US" dirty="0"/>
              <a:t>and </a:t>
            </a:r>
            <a:r>
              <a:rPr lang="en-US" i="1" dirty="0"/>
              <a:t>f </a:t>
            </a:r>
            <a:r>
              <a:rPr lang="en-US" dirty="0"/>
              <a:t>or if?</a:t>
            </a:r>
          </a:p>
          <a:p>
            <a:r>
              <a:rPr lang="en-US" dirty="0" smtClean="0"/>
              <a:t>Is </a:t>
            </a:r>
            <a:r>
              <a:rPr lang="en-US" dirty="0"/>
              <a:t>== is two equal signs =, = or ==?</a:t>
            </a:r>
          </a:p>
          <a:p>
            <a:r>
              <a:rPr lang="en-US" dirty="0" err="1" smtClean="0"/>
              <a:t>arr</a:t>
            </a:r>
            <a:r>
              <a:rPr lang="en-US" dirty="0" smtClean="0"/>
              <a:t>(5</a:t>
            </a:r>
            <a:r>
              <a:rPr lang="en-US" dirty="0"/>
              <a:t>, 4) vs. </a:t>
            </a:r>
            <a:r>
              <a:rPr lang="en-US" dirty="0" err="1"/>
              <a:t>fn</a:t>
            </a:r>
            <a:r>
              <a:rPr lang="en-US" dirty="0"/>
              <a:t>(5, 4) </a:t>
            </a:r>
            <a:r>
              <a:rPr lang="en-US" i="1" dirty="0"/>
              <a:t>II </a:t>
            </a:r>
            <a:r>
              <a:rPr lang="en-US" dirty="0"/>
              <a:t>in Ada (as array reference syntax and function call syntax are similar.</a:t>
            </a:r>
          </a:p>
          <a:p>
            <a:r>
              <a:rPr lang="en-US" dirty="0"/>
              <a:t>Hence, the number of </a:t>
            </a:r>
            <a:r>
              <a:rPr lang="en-US" dirty="0" err="1"/>
              <a:t>lookahead</a:t>
            </a:r>
            <a:r>
              <a:rPr lang="en-US" dirty="0"/>
              <a:t> to be considered and a way to describe the lexemes of each token is also needed.</a:t>
            </a:r>
          </a:p>
          <a:p>
            <a:r>
              <a:rPr lang="en-US" dirty="0"/>
              <a:t>Regular expressions are one of the most popular ways of representing tokens.</a:t>
            </a:r>
          </a:p>
        </p:txBody>
      </p:sp>
    </p:spTree>
    <p:extLst>
      <p:ext uri="{BB962C8B-B14F-4D97-AF65-F5344CB8AC3E}">
        <p14:creationId xmlns="" xmlns:p14="http://schemas.microsoft.com/office/powerpoint/2010/main" val="38239429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5" y="431074"/>
            <a:ext cx="11730445" cy="5745889"/>
          </a:xfrm>
        </p:spPr>
        <p:txBody>
          <a:bodyPr/>
          <a:lstStyle/>
          <a:p>
            <a:pPr marL="0" indent="0">
              <a:buNone/>
            </a:pPr>
            <a:r>
              <a:rPr lang="en-US" b="1" dirty="0"/>
              <a:t>Ambiguities</a:t>
            </a:r>
          </a:p>
          <a:p>
            <a:r>
              <a:rPr lang="en-US" dirty="0"/>
              <a:t>The lexical analysis programs written with </a:t>
            </a:r>
            <a:r>
              <a:rPr lang="en-US" dirty="0" err="1"/>
              <a:t>lex</a:t>
            </a:r>
            <a:r>
              <a:rPr lang="en-US" dirty="0"/>
              <a:t> accept ambiguous specifications and choose the longest match possible at each input point. Lex can handle ambiguous specifications. When more than one expression can match the current input, </a:t>
            </a:r>
            <a:r>
              <a:rPr lang="en-US" dirty="0" err="1"/>
              <a:t>lex</a:t>
            </a:r>
            <a:r>
              <a:rPr lang="en-US" dirty="0"/>
              <a:t> chooses as follows:</a:t>
            </a:r>
          </a:p>
          <a:p>
            <a:r>
              <a:rPr lang="en-US" dirty="0" smtClean="0"/>
              <a:t>The </a:t>
            </a:r>
            <a:r>
              <a:rPr lang="en-US" dirty="0"/>
              <a:t>longest match is preferred.</a:t>
            </a:r>
          </a:p>
          <a:p>
            <a:r>
              <a:rPr lang="en-US" dirty="0" smtClean="0"/>
              <a:t>Among </a:t>
            </a:r>
            <a:r>
              <a:rPr lang="en-US" dirty="0"/>
              <a:t>rules which matched the same number of characters, the rule given first is preferred.</a:t>
            </a:r>
          </a:p>
        </p:txBody>
      </p:sp>
    </p:spTree>
    <p:extLst>
      <p:ext uri="{BB962C8B-B14F-4D97-AF65-F5344CB8AC3E}">
        <p14:creationId xmlns="" xmlns:p14="http://schemas.microsoft.com/office/powerpoint/2010/main" val="27938324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 y="248194"/>
            <a:ext cx="11730446" cy="6230983"/>
          </a:xfrm>
        </p:spPr>
        <p:txBody>
          <a:bodyPr>
            <a:normAutofit fontScale="92500"/>
          </a:bodyPr>
          <a:lstStyle/>
          <a:p>
            <a:pPr marL="0" indent="0">
              <a:buNone/>
            </a:pPr>
            <a:r>
              <a:rPr lang="en-US" b="1" dirty="0"/>
              <a:t>Lexical Errors</a:t>
            </a:r>
          </a:p>
          <a:p>
            <a:r>
              <a:rPr lang="en-US" dirty="0" smtClean="0"/>
              <a:t>A </a:t>
            </a:r>
            <a:r>
              <a:rPr lang="en-US" dirty="0"/>
              <a:t>character sequence that cannot be scanned into any valid token is a lexical error.</a:t>
            </a:r>
          </a:p>
          <a:p>
            <a:r>
              <a:rPr lang="en-US" dirty="0" smtClean="0"/>
              <a:t>Lexical </a:t>
            </a:r>
            <a:r>
              <a:rPr lang="en-US" dirty="0"/>
              <a:t>errors are uncommon, but they still must be handled by a scanner.</a:t>
            </a:r>
          </a:p>
          <a:p>
            <a:r>
              <a:rPr lang="en-US" dirty="0" smtClean="0"/>
              <a:t>Misspelling </a:t>
            </a:r>
            <a:r>
              <a:rPr lang="en-US" dirty="0"/>
              <a:t>of identifiers, keyword, or operators are considered as lexical errors.</a:t>
            </a:r>
          </a:p>
          <a:p>
            <a:r>
              <a:rPr lang="en-US" dirty="0"/>
              <a:t>Usually, a lexical error is caused by the appearance of some illegal character, mostly at the beginning of a token</a:t>
            </a:r>
            <a:r>
              <a:rPr lang="en-US" dirty="0" smtClean="0"/>
              <a:t>.</a:t>
            </a:r>
          </a:p>
          <a:p>
            <a:endParaRPr lang="en-US" dirty="0"/>
          </a:p>
          <a:p>
            <a:pPr marL="0" indent="0">
              <a:buNone/>
            </a:pPr>
            <a:r>
              <a:rPr lang="en-US" b="1" dirty="0"/>
              <a:t>Lexical error handling approaches</a:t>
            </a:r>
          </a:p>
          <a:p>
            <a:pPr marL="0" indent="0">
              <a:buNone/>
            </a:pPr>
            <a:r>
              <a:rPr lang="en-US" dirty="0" smtClean="0"/>
              <a:t>Lexical </a:t>
            </a:r>
            <a:r>
              <a:rPr lang="en-US" dirty="0"/>
              <a:t>errors can be handled by the following actions:</a:t>
            </a:r>
          </a:p>
          <a:p>
            <a:r>
              <a:rPr lang="en-US" dirty="0" smtClean="0"/>
              <a:t>Deleting </a:t>
            </a:r>
            <a:r>
              <a:rPr lang="en-US" dirty="0"/>
              <a:t>one character from the remaining input.</a:t>
            </a:r>
          </a:p>
          <a:p>
            <a:r>
              <a:rPr lang="en-US" dirty="0" smtClean="0"/>
              <a:t>Inserting </a:t>
            </a:r>
            <a:r>
              <a:rPr lang="en-US" dirty="0"/>
              <a:t>a missing character into the remaining input.</a:t>
            </a:r>
          </a:p>
          <a:p>
            <a:r>
              <a:rPr lang="en-US" dirty="0" smtClean="0"/>
              <a:t>Replacing </a:t>
            </a:r>
            <a:r>
              <a:rPr lang="en-US" dirty="0"/>
              <a:t>a character by another character.</a:t>
            </a:r>
          </a:p>
          <a:p>
            <a:r>
              <a:rPr lang="en-US" dirty="0" smtClean="0"/>
              <a:t>Transposing </a:t>
            </a:r>
            <a:r>
              <a:rPr lang="en-US" dirty="0"/>
              <a:t>two adjacent characters.</a:t>
            </a:r>
          </a:p>
          <a:p>
            <a:endParaRPr lang="en-US" dirty="0"/>
          </a:p>
        </p:txBody>
      </p:sp>
    </p:spTree>
    <p:extLst>
      <p:ext uri="{BB962C8B-B14F-4D97-AF65-F5344CB8AC3E}">
        <p14:creationId xmlns="" xmlns:p14="http://schemas.microsoft.com/office/powerpoint/2010/main" val="32735105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062" y="652509"/>
            <a:ext cx="10515600" cy="928098"/>
          </a:xfrm>
        </p:spPr>
        <p:txBody>
          <a:bodyPr/>
          <a:lstStyle/>
          <a:p>
            <a:r>
              <a:rPr lang="en-IN" b="1" dirty="0"/>
              <a:t>Input Buffering</a:t>
            </a:r>
          </a:p>
        </p:txBody>
      </p:sp>
      <p:sp>
        <p:nvSpPr>
          <p:cNvPr id="3" name="Content Placeholder 2"/>
          <p:cNvSpPr>
            <a:spLocks noGrp="1"/>
          </p:cNvSpPr>
          <p:nvPr>
            <p:ph idx="1"/>
          </p:nvPr>
        </p:nvSpPr>
        <p:spPr>
          <a:xfrm>
            <a:off x="394062" y="2168434"/>
            <a:ext cx="11493137" cy="4389120"/>
          </a:xfrm>
        </p:spPr>
        <p:txBody>
          <a:bodyPr/>
          <a:lstStyle/>
          <a:p>
            <a:r>
              <a:rPr lang="en-US" dirty="0"/>
              <a:t>To ensure that a right lexeme is found, one or more characters have to be looked up beyond the next lexeme.</a:t>
            </a:r>
          </a:p>
          <a:p>
            <a:r>
              <a:rPr lang="en-US" dirty="0" smtClean="0"/>
              <a:t>Hence </a:t>
            </a:r>
            <a:r>
              <a:rPr lang="en-US" dirty="0"/>
              <a:t>a two-buffer scheme is introduced to handle large </a:t>
            </a:r>
            <a:r>
              <a:rPr lang="en-US" dirty="0" err="1"/>
              <a:t>lookaheads</a:t>
            </a:r>
            <a:r>
              <a:rPr lang="en-US" dirty="0"/>
              <a:t> safely.</a:t>
            </a:r>
          </a:p>
          <a:p>
            <a:r>
              <a:rPr lang="en-US" dirty="0" smtClean="0"/>
              <a:t>Techniques </a:t>
            </a:r>
            <a:r>
              <a:rPr lang="en-US" dirty="0"/>
              <a:t>for speeding up the process of lexical analyzer such as the use of sentinels to mark the buffer end have been adopted</a:t>
            </a:r>
            <a:r>
              <a:rPr lang="en-US" dirty="0" smtClean="0"/>
              <a:t>.</a:t>
            </a:r>
          </a:p>
          <a:p>
            <a:endParaRPr lang="en-US" dirty="0"/>
          </a:p>
          <a:p>
            <a:endParaRPr lang="en-US" dirty="0"/>
          </a:p>
        </p:txBody>
      </p:sp>
    </p:spTree>
    <p:extLst>
      <p:ext uri="{BB962C8B-B14F-4D97-AF65-F5344CB8AC3E}">
        <p14:creationId xmlns="" xmlns:p14="http://schemas.microsoft.com/office/powerpoint/2010/main" val="23687922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5131" y="692330"/>
            <a:ext cx="11769635" cy="5826035"/>
          </a:xfrm>
        </p:spPr>
        <p:txBody>
          <a:bodyPr>
            <a:normAutofit/>
          </a:bodyPr>
          <a:lstStyle/>
          <a:p>
            <a:pPr marL="0" indent="0">
              <a:buNone/>
            </a:pPr>
            <a:r>
              <a:rPr lang="en-US" dirty="0"/>
              <a:t>There are three general approaches for the implementation of a lexical analyzer</a:t>
            </a:r>
            <a:r>
              <a:rPr lang="en-US" dirty="0" smtClean="0"/>
              <a:t>:</a:t>
            </a:r>
          </a:p>
          <a:p>
            <a:pPr marL="0" indent="0">
              <a:buNone/>
            </a:pPr>
            <a:endParaRPr lang="en-US" dirty="0"/>
          </a:p>
          <a:p>
            <a:pPr marL="571500" indent="-571500">
              <a:buAutoNum type="romanLcParenBoth"/>
            </a:pPr>
            <a:r>
              <a:rPr lang="en-US" dirty="0" smtClean="0"/>
              <a:t>By </a:t>
            </a:r>
            <a:r>
              <a:rPr lang="en-US" dirty="0"/>
              <a:t>using a lexical-analyzer generator, such as </a:t>
            </a:r>
            <a:r>
              <a:rPr lang="en-US" dirty="0" err="1"/>
              <a:t>lex</a:t>
            </a:r>
            <a:r>
              <a:rPr lang="en-US" dirty="0"/>
              <a:t> compiler to produce the lexical analyzer from a regular expression based specification. In this, the generator provides routines for reading and buffering the input</a:t>
            </a:r>
            <a:r>
              <a:rPr lang="en-US" dirty="0" smtClean="0"/>
              <a:t>.</a:t>
            </a:r>
          </a:p>
          <a:p>
            <a:pPr marL="0" indent="0">
              <a:buNone/>
            </a:pPr>
            <a:endParaRPr lang="en-US" dirty="0"/>
          </a:p>
          <a:p>
            <a:pPr marL="0" indent="0">
              <a:buNone/>
            </a:pPr>
            <a:r>
              <a:rPr lang="en-US" dirty="0"/>
              <a:t>(ii) By writing the lexical analyzer in a conventional systems-programming language, using I/O facilities of that language to read the input</a:t>
            </a:r>
            <a:r>
              <a:rPr lang="en-US" dirty="0" smtClean="0"/>
              <a:t>.</a:t>
            </a:r>
          </a:p>
          <a:p>
            <a:pPr marL="0" indent="0">
              <a:buNone/>
            </a:pPr>
            <a:endParaRPr lang="en-US" dirty="0"/>
          </a:p>
          <a:p>
            <a:pPr marL="0" indent="0">
              <a:buNone/>
            </a:pPr>
            <a:r>
              <a:rPr lang="en-US" dirty="0"/>
              <a:t>(iii) By writing the lexical analyzer in assembly language and explicitly managing the reading of input.</a:t>
            </a:r>
          </a:p>
        </p:txBody>
      </p:sp>
    </p:spTree>
    <p:extLst>
      <p:ext uri="{BB962C8B-B14F-4D97-AF65-F5344CB8AC3E}">
        <p14:creationId xmlns="" xmlns:p14="http://schemas.microsoft.com/office/powerpoint/2010/main" val="31622177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6473" y="401782"/>
            <a:ext cx="11166763" cy="6179127"/>
          </a:xfrm>
        </p:spPr>
        <p:txBody>
          <a:bodyPr>
            <a:normAutofit/>
          </a:bodyPr>
          <a:lstStyle/>
          <a:p>
            <a:r>
              <a:rPr lang="en-IN" dirty="0" smtClean="0"/>
              <a:t>Another way that compilers differ from one another is in the format of the target machine code they generate:</a:t>
            </a:r>
          </a:p>
          <a:p>
            <a:pPr marL="0" indent="0">
              <a:buNone/>
            </a:pPr>
            <a:endParaRPr lang="en-IN" dirty="0" smtClean="0"/>
          </a:p>
          <a:p>
            <a:pPr marL="0" indent="0">
              <a:buNone/>
            </a:pPr>
            <a:r>
              <a:rPr lang="en-IN" dirty="0" smtClean="0"/>
              <a:t>–Assembly or other source format</a:t>
            </a:r>
          </a:p>
          <a:p>
            <a:pPr marL="0" indent="0">
              <a:buNone/>
            </a:pPr>
            <a:endParaRPr lang="en-IN" dirty="0" smtClean="0"/>
          </a:p>
          <a:p>
            <a:pPr marL="0" indent="0">
              <a:buNone/>
            </a:pPr>
            <a:r>
              <a:rPr lang="en-IN" dirty="0" smtClean="0"/>
              <a:t>–Relocatable binary</a:t>
            </a:r>
            <a:endParaRPr lang="en-IN" dirty="0"/>
          </a:p>
          <a:p>
            <a:r>
              <a:rPr lang="en-IN" dirty="0" smtClean="0"/>
              <a:t>Relative address (B+15)</a:t>
            </a:r>
          </a:p>
          <a:p>
            <a:r>
              <a:rPr lang="en-IN" dirty="0" smtClean="0"/>
              <a:t>A linkage step is required</a:t>
            </a:r>
          </a:p>
          <a:p>
            <a:endParaRPr lang="en-IN" dirty="0"/>
          </a:p>
          <a:p>
            <a:pPr marL="0" indent="0">
              <a:buNone/>
            </a:pPr>
            <a:r>
              <a:rPr lang="en-IN" dirty="0"/>
              <a:t>–</a:t>
            </a:r>
            <a:r>
              <a:rPr lang="en-IN" dirty="0" smtClean="0"/>
              <a:t>Absolute binary</a:t>
            </a:r>
            <a:endParaRPr lang="en-IN" dirty="0"/>
          </a:p>
          <a:p>
            <a:r>
              <a:rPr lang="en-IN" dirty="0" smtClean="0"/>
              <a:t>Absolute address</a:t>
            </a:r>
          </a:p>
          <a:p>
            <a:r>
              <a:rPr lang="en-IN" dirty="0" smtClean="0"/>
              <a:t>Can be executed directly </a:t>
            </a:r>
            <a:endParaRPr lang="en-IN" dirty="0"/>
          </a:p>
        </p:txBody>
      </p:sp>
    </p:spTree>
    <p:extLst>
      <p:ext uri="{BB962C8B-B14F-4D97-AF65-F5344CB8AC3E}">
        <p14:creationId xmlns="" xmlns:p14="http://schemas.microsoft.com/office/powerpoint/2010/main" val="41421276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183" y="116933"/>
            <a:ext cx="10515600" cy="640714"/>
          </a:xfrm>
        </p:spPr>
        <p:txBody>
          <a:bodyPr>
            <a:normAutofit fontScale="90000"/>
          </a:bodyPr>
          <a:lstStyle/>
          <a:p>
            <a:r>
              <a:rPr lang="en-US" b="1" dirty="0" smtClean="0"/>
              <a:t>Buffer Pairs</a:t>
            </a:r>
            <a:endParaRPr lang="en-US" b="1" dirty="0"/>
          </a:p>
        </p:txBody>
      </p:sp>
      <p:sp>
        <p:nvSpPr>
          <p:cNvPr id="3" name="Content Placeholder 2"/>
          <p:cNvSpPr>
            <a:spLocks noGrp="1"/>
          </p:cNvSpPr>
          <p:nvPr>
            <p:ph idx="1"/>
          </p:nvPr>
        </p:nvSpPr>
        <p:spPr>
          <a:xfrm>
            <a:off x="169408" y="757647"/>
            <a:ext cx="11689080" cy="5398136"/>
          </a:xfrm>
        </p:spPr>
        <p:txBody>
          <a:bodyPr/>
          <a:lstStyle/>
          <a:p>
            <a:r>
              <a:rPr lang="en-US" dirty="0" smtClean="0"/>
              <a:t>Because </a:t>
            </a:r>
            <a:r>
              <a:rPr lang="en-US" dirty="0"/>
              <a:t>of large amount of time consumption in moving characters, specialized buffering techniques have been developed to reduce the amount of overhead required to process an input character.</a:t>
            </a:r>
          </a:p>
          <a:p>
            <a:pPr marL="0" indent="0">
              <a:buNone/>
            </a:pPr>
            <a:r>
              <a:rPr lang="en-US" b="1" dirty="0"/>
              <a:t>Scheme</a:t>
            </a:r>
          </a:p>
          <a:p>
            <a:r>
              <a:rPr lang="en-US" dirty="0" smtClean="0"/>
              <a:t>Consists </a:t>
            </a:r>
            <a:r>
              <a:rPr lang="en-US" dirty="0"/>
              <a:t>of two buffers, each consists of N-character size which are reloaded alternatively.</a:t>
            </a:r>
          </a:p>
          <a:p>
            <a:r>
              <a:rPr lang="en-US" dirty="0" smtClean="0"/>
              <a:t>N-Number </a:t>
            </a:r>
            <a:r>
              <a:rPr lang="en-US" dirty="0"/>
              <a:t>of characters on one disk block, e.g., 4096.</a:t>
            </a:r>
          </a:p>
          <a:p>
            <a:r>
              <a:rPr lang="en-US" dirty="0" smtClean="0"/>
              <a:t>N </a:t>
            </a:r>
            <a:r>
              <a:rPr lang="en-US" dirty="0"/>
              <a:t>characters are read from the input file to the buffer using one system read command.</a:t>
            </a:r>
          </a:p>
          <a:p>
            <a:r>
              <a:rPr lang="en-US" i="1" dirty="0" err="1" smtClean="0"/>
              <a:t>eof</a:t>
            </a:r>
            <a:r>
              <a:rPr lang="en-US" i="1" dirty="0"/>
              <a:t> </a:t>
            </a:r>
            <a:r>
              <a:rPr lang="en-US" dirty="0"/>
              <a:t>is inserted at the end if the number of characters is less than N.</a:t>
            </a:r>
          </a:p>
          <a:p>
            <a:endParaRPr lang="en-IN" dirty="0"/>
          </a:p>
        </p:txBody>
      </p:sp>
      <p:pic>
        <p:nvPicPr>
          <p:cNvPr id="4" name="Picture 3"/>
          <p:cNvPicPr>
            <a:picLocks noChangeAspect="1"/>
          </p:cNvPicPr>
          <p:nvPr/>
        </p:nvPicPr>
        <p:blipFill>
          <a:blip r:embed="rId2"/>
          <a:stretch>
            <a:fillRect/>
          </a:stretch>
        </p:blipFill>
        <p:spPr>
          <a:xfrm>
            <a:off x="5577840" y="5316583"/>
            <a:ext cx="6466113" cy="1528353"/>
          </a:xfrm>
          <a:prstGeom prst="rect">
            <a:avLst/>
          </a:prstGeom>
        </p:spPr>
      </p:pic>
    </p:spTree>
    <p:extLst>
      <p:ext uri="{BB962C8B-B14F-4D97-AF65-F5344CB8AC3E}">
        <p14:creationId xmlns="" xmlns:p14="http://schemas.microsoft.com/office/powerpoint/2010/main" val="36285011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0445" y="261256"/>
            <a:ext cx="11665131" cy="6439989"/>
          </a:xfrm>
        </p:spPr>
        <p:txBody>
          <a:bodyPr>
            <a:normAutofit fontScale="92500" lnSpcReduction="20000"/>
          </a:bodyPr>
          <a:lstStyle/>
          <a:p>
            <a:pPr marL="0" indent="0">
              <a:buNone/>
            </a:pPr>
            <a:r>
              <a:rPr lang="en-US" b="1" dirty="0"/>
              <a:t>Pointers</a:t>
            </a:r>
          </a:p>
          <a:p>
            <a:r>
              <a:rPr lang="en-US" dirty="0"/>
              <a:t>Two pointers </a:t>
            </a:r>
            <a:r>
              <a:rPr lang="en-US" i="1" dirty="0" err="1"/>
              <a:t>lexemeBegin</a:t>
            </a:r>
            <a:r>
              <a:rPr lang="en-US" i="1" dirty="0"/>
              <a:t> </a:t>
            </a:r>
            <a:r>
              <a:rPr lang="en-US" dirty="0"/>
              <a:t>and </a:t>
            </a:r>
            <a:r>
              <a:rPr lang="en-US" i="1" dirty="0"/>
              <a:t>forward </a:t>
            </a:r>
            <a:r>
              <a:rPr lang="en-US" dirty="0"/>
              <a:t>are maintained.</a:t>
            </a:r>
          </a:p>
          <a:p>
            <a:r>
              <a:rPr lang="en-US" b="1" i="1" dirty="0"/>
              <a:t>lexeme Begin </a:t>
            </a:r>
            <a:r>
              <a:rPr lang="en-US" dirty="0"/>
              <a:t>points to the beginning of the current lexeme which is yet to be found.</a:t>
            </a:r>
          </a:p>
          <a:p>
            <a:r>
              <a:rPr lang="en-US" b="1" i="1" dirty="0"/>
              <a:t>forward </a:t>
            </a:r>
            <a:r>
              <a:rPr lang="en-US" dirty="0"/>
              <a:t>scans ahead until a match for a pattern is found.</a:t>
            </a:r>
          </a:p>
          <a:p>
            <a:r>
              <a:rPr lang="en-US" dirty="0" smtClean="0"/>
              <a:t>Once </a:t>
            </a:r>
            <a:r>
              <a:rPr lang="en-US" dirty="0"/>
              <a:t>a lexeme is found, </a:t>
            </a:r>
            <a:r>
              <a:rPr lang="en-US" i="1" dirty="0" err="1"/>
              <a:t>lexemebegin</a:t>
            </a:r>
            <a:r>
              <a:rPr lang="en-US" i="1" dirty="0"/>
              <a:t> </a:t>
            </a:r>
            <a:r>
              <a:rPr lang="en-US" dirty="0"/>
              <a:t>is set to the character immediately after the lexeme which is just found and </a:t>
            </a:r>
            <a:r>
              <a:rPr lang="en-US" i="1" dirty="0"/>
              <a:t>forward </a:t>
            </a:r>
            <a:r>
              <a:rPr lang="en-US" dirty="0"/>
              <a:t>is set to the character at its right end.</a:t>
            </a:r>
          </a:p>
          <a:p>
            <a:r>
              <a:rPr lang="en-US" dirty="0" smtClean="0"/>
              <a:t>Current </a:t>
            </a:r>
            <a:r>
              <a:rPr lang="en-US" dirty="0"/>
              <a:t>lexeme is the set of characters between two pointers.</a:t>
            </a:r>
          </a:p>
          <a:p>
            <a:pPr marL="0" indent="0">
              <a:buNone/>
            </a:pPr>
            <a:endParaRPr lang="en-US" b="1" dirty="0" smtClean="0"/>
          </a:p>
          <a:p>
            <a:pPr marL="0" indent="0">
              <a:buNone/>
            </a:pPr>
            <a:r>
              <a:rPr lang="en-US" b="1" dirty="0" smtClean="0"/>
              <a:t>Disadvantages </a:t>
            </a:r>
            <a:r>
              <a:rPr lang="en-US" b="1" dirty="0"/>
              <a:t>of this scheme</a:t>
            </a:r>
          </a:p>
          <a:p>
            <a:r>
              <a:rPr lang="en-US" dirty="0" smtClean="0"/>
              <a:t>This </a:t>
            </a:r>
            <a:r>
              <a:rPr lang="en-US" dirty="0"/>
              <a:t>scheme works well most of the time, but the amount of </a:t>
            </a:r>
            <a:r>
              <a:rPr lang="en-US" dirty="0" err="1"/>
              <a:t>lookahead</a:t>
            </a:r>
            <a:r>
              <a:rPr lang="en-US" dirty="0"/>
              <a:t> is limited.</a:t>
            </a:r>
          </a:p>
          <a:p>
            <a:r>
              <a:rPr lang="en-US" dirty="0" smtClean="0"/>
              <a:t>This </a:t>
            </a:r>
            <a:r>
              <a:rPr lang="en-US" dirty="0"/>
              <a:t>limited </a:t>
            </a:r>
            <a:r>
              <a:rPr lang="en-US" dirty="0" err="1"/>
              <a:t>lookahead</a:t>
            </a:r>
            <a:r>
              <a:rPr lang="en-US" dirty="0"/>
              <a:t> may make it impossible to recognize tokens in situations where the distance that the forward pointer must travel is more than the length of the buffer.</a:t>
            </a:r>
          </a:p>
          <a:p>
            <a:r>
              <a:rPr lang="en-US" b="1" dirty="0"/>
              <a:t>(</a:t>
            </a:r>
            <a:r>
              <a:rPr lang="en-US" b="1" dirty="0" err="1"/>
              <a:t>eg</a:t>
            </a:r>
            <a:r>
              <a:rPr lang="en-US" b="1" dirty="0"/>
              <a:t>.) </a:t>
            </a:r>
            <a:r>
              <a:rPr lang="en-US" dirty="0"/>
              <a:t>DECLARE (</a:t>
            </a:r>
            <a:r>
              <a:rPr lang="en-US" dirty="0" err="1"/>
              <a:t>ARGl</a:t>
            </a:r>
            <a:r>
              <a:rPr lang="en-US" dirty="0"/>
              <a:t>, ARG2, . . . , </a:t>
            </a:r>
            <a:r>
              <a:rPr lang="en-US" dirty="0" err="1"/>
              <a:t>ARGn</a:t>
            </a:r>
            <a:r>
              <a:rPr lang="en-US" dirty="0"/>
              <a:t>) in PL/1 program;</a:t>
            </a:r>
          </a:p>
          <a:p>
            <a:r>
              <a:rPr lang="en-US" dirty="0" smtClean="0"/>
              <a:t>It </a:t>
            </a:r>
            <a:r>
              <a:rPr lang="en-US" dirty="0"/>
              <a:t>cannot determine whether the DECLARE is a keyword or an array name until the character that follows the right parenthesis.</a:t>
            </a:r>
          </a:p>
        </p:txBody>
      </p:sp>
    </p:spTree>
    <p:extLst>
      <p:ext uri="{BB962C8B-B14F-4D97-AF65-F5344CB8AC3E}">
        <p14:creationId xmlns="" xmlns:p14="http://schemas.microsoft.com/office/powerpoint/2010/main" val="15482317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 y="456565"/>
            <a:ext cx="10515600" cy="706029"/>
          </a:xfrm>
        </p:spPr>
        <p:txBody>
          <a:bodyPr>
            <a:normAutofit fontScale="90000"/>
          </a:bodyPr>
          <a:lstStyle/>
          <a:p>
            <a:r>
              <a:rPr lang="en-IN" dirty="0"/>
              <a:t>SPECIFICATION OF TOKENS</a:t>
            </a:r>
            <a:br>
              <a:rPr lang="en-IN" dirty="0"/>
            </a:br>
            <a:endParaRPr lang="en-IN" dirty="0"/>
          </a:p>
        </p:txBody>
      </p:sp>
      <p:sp>
        <p:nvSpPr>
          <p:cNvPr id="3" name="Content Placeholder 2"/>
          <p:cNvSpPr>
            <a:spLocks noGrp="1"/>
          </p:cNvSpPr>
          <p:nvPr>
            <p:ph idx="1"/>
          </p:nvPr>
        </p:nvSpPr>
        <p:spPr>
          <a:xfrm>
            <a:off x="265610" y="1045029"/>
            <a:ext cx="11830595" cy="5656217"/>
          </a:xfrm>
        </p:spPr>
        <p:txBody>
          <a:bodyPr>
            <a:normAutofit fontScale="92500" lnSpcReduction="10000"/>
          </a:bodyPr>
          <a:lstStyle/>
          <a:p>
            <a:pPr marL="0" indent="0">
              <a:buNone/>
            </a:pPr>
            <a:r>
              <a:rPr lang="en-US" dirty="0"/>
              <a:t>There are 3 specifications of tokens:</a:t>
            </a:r>
          </a:p>
          <a:p>
            <a:pPr marL="0" indent="0">
              <a:buNone/>
            </a:pPr>
            <a:r>
              <a:rPr lang="en-US" dirty="0" smtClean="0"/>
              <a:t>1)Strings</a:t>
            </a:r>
            <a:endParaRPr lang="en-US" dirty="0"/>
          </a:p>
          <a:p>
            <a:pPr marL="0" indent="0">
              <a:buNone/>
            </a:pPr>
            <a:r>
              <a:rPr lang="en-US" dirty="0" smtClean="0"/>
              <a:t>2</a:t>
            </a:r>
            <a:r>
              <a:rPr lang="en-US" dirty="0"/>
              <a:t>) Language</a:t>
            </a:r>
          </a:p>
          <a:p>
            <a:pPr marL="0" indent="0">
              <a:buNone/>
            </a:pPr>
            <a:r>
              <a:rPr lang="en-US" dirty="0" smtClean="0"/>
              <a:t>3)Regular expression</a:t>
            </a:r>
          </a:p>
          <a:p>
            <a:pPr marL="0" indent="0">
              <a:buNone/>
            </a:pPr>
            <a:endParaRPr lang="en-US" dirty="0" smtClean="0"/>
          </a:p>
          <a:p>
            <a:pPr marL="0" indent="0">
              <a:buNone/>
            </a:pPr>
            <a:r>
              <a:rPr lang="en-US" b="1" dirty="0"/>
              <a:t>Strings and Languages</a:t>
            </a:r>
          </a:p>
          <a:p>
            <a:r>
              <a:rPr lang="en-US" dirty="0" smtClean="0"/>
              <a:t>An </a:t>
            </a:r>
            <a:r>
              <a:rPr lang="en-US" dirty="0"/>
              <a:t>alphabet or character class is a finite set of symbols.</a:t>
            </a:r>
          </a:p>
          <a:p>
            <a:r>
              <a:rPr lang="en-US" dirty="0" smtClean="0"/>
              <a:t>A </a:t>
            </a:r>
            <a:r>
              <a:rPr lang="en-US" dirty="0"/>
              <a:t>string over an alphabet is a finite sequence of symbols drawn from that alphabet.</a:t>
            </a:r>
          </a:p>
          <a:p>
            <a:r>
              <a:rPr lang="en-US" dirty="0" smtClean="0"/>
              <a:t>A </a:t>
            </a:r>
            <a:r>
              <a:rPr lang="en-US" dirty="0"/>
              <a:t>language is any countable set of strings over some fixed alphabet.</a:t>
            </a:r>
          </a:p>
          <a:p>
            <a:pPr marL="0" indent="0">
              <a:buNone/>
            </a:pPr>
            <a:r>
              <a:rPr lang="en-US" dirty="0" smtClean="0"/>
              <a:t>In </a:t>
            </a:r>
            <a:r>
              <a:rPr lang="en-US" dirty="0"/>
              <a:t>language theory, the terms "sentence" and "word" are often used as synonyms </a:t>
            </a:r>
            <a:r>
              <a:rPr lang="en-US" dirty="0" smtClean="0"/>
              <a:t>for "string</a:t>
            </a:r>
            <a:r>
              <a:rPr lang="en-US" dirty="0"/>
              <a:t>." The length of a string s, usually written |s|, is the number of occurrences of symbols in s. For example, banana is a string of length six. The empty string, denoted ε, is the string of length zero.</a:t>
            </a:r>
            <a:endParaRPr lang="en-IN" dirty="0"/>
          </a:p>
        </p:txBody>
      </p:sp>
    </p:spTree>
    <p:extLst>
      <p:ext uri="{BB962C8B-B14F-4D97-AF65-F5344CB8AC3E}">
        <p14:creationId xmlns="" xmlns:p14="http://schemas.microsoft.com/office/powerpoint/2010/main" val="39125084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5686" y="401772"/>
            <a:ext cx="11597640" cy="6273347"/>
          </a:xfrm>
        </p:spPr>
        <p:txBody>
          <a:bodyPr>
            <a:normAutofit/>
          </a:bodyPr>
          <a:lstStyle/>
          <a:p>
            <a:pPr marL="0" indent="0">
              <a:buNone/>
            </a:pPr>
            <a:r>
              <a:rPr lang="en-US" b="1" dirty="0"/>
              <a:t>Operations on </a:t>
            </a:r>
            <a:r>
              <a:rPr lang="en-US" b="1" dirty="0" smtClean="0"/>
              <a:t>strings:</a:t>
            </a:r>
            <a:r>
              <a:rPr lang="en-US" dirty="0" smtClean="0"/>
              <a:t> The </a:t>
            </a:r>
            <a:r>
              <a:rPr lang="en-US" dirty="0"/>
              <a:t>following string-related terms are commonly used:</a:t>
            </a:r>
          </a:p>
          <a:p>
            <a:pPr marL="514350" indent="-514350">
              <a:buAutoNum type="arabicPeriod"/>
            </a:pPr>
            <a:r>
              <a:rPr lang="en-US" dirty="0" smtClean="0"/>
              <a:t>A </a:t>
            </a:r>
            <a:r>
              <a:rPr lang="en-US" dirty="0"/>
              <a:t>prefix of string s is any string obtained by removing zero or more symbols from the end of string s. For example, ban is a prefix of banana</a:t>
            </a:r>
            <a:r>
              <a:rPr lang="en-US" dirty="0" smtClean="0"/>
              <a:t>.</a:t>
            </a:r>
          </a:p>
          <a:p>
            <a:pPr marL="514350" indent="-514350">
              <a:buAutoNum type="arabicPeriod"/>
            </a:pPr>
            <a:r>
              <a:rPr lang="en-US" dirty="0" smtClean="0"/>
              <a:t>A </a:t>
            </a:r>
            <a:r>
              <a:rPr lang="en-US" dirty="0"/>
              <a:t>suffix of string s is any string obtained by removing zero or more symbols from the beginning of s. For example, nana is a suffix of banana</a:t>
            </a:r>
            <a:r>
              <a:rPr lang="en-US" dirty="0" smtClean="0"/>
              <a:t>.</a:t>
            </a:r>
            <a:endParaRPr lang="en-US" dirty="0"/>
          </a:p>
          <a:p>
            <a:pPr marL="514350" indent="-514350">
              <a:buAutoNum type="arabicPeriod"/>
            </a:pPr>
            <a:r>
              <a:rPr lang="en-US" dirty="0"/>
              <a:t> </a:t>
            </a:r>
            <a:r>
              <a:rPr lang="en-US" dirty="0" smtClean="0"/>
              <a:t>A </a:t>
            </a:r>
            <a:r>
              <a:rPr lang="en-US" dirty="0"/>
              <a:t>substring of s is obtained by deleting any prefix and any suffix from s. For example, nan is a substring of banana.</a:t>
            </a:r>
          </a:p>
          <a:p>
            <a:pPr marL="514350" indent="-514350">
              <a:buAutoNum type="arabicPeriod"/>
            </a:pPr>
            <a:r>
              <a:rPr lang="en-US" dirty="0" smtClean="0"/>
              <a:t>The </a:t>
            </a:r>
            <a:r>
              <a:rPr lang="en-US" dirty="0"/>
              <a:t>proper prefixes, suffixes, and substrings of a string s are those prefixes, suffixes, and substrings, respectively of s that are not ε or not equal to s itself.</a:t>
            </a:r>
          </a:p>
          <a:p>
            <a:pPr marL="514350" indent="-514350">
              <a:buAutoNum type="arabicPeriod"/>
            </a:pPr>
            <a:r>
              <a:rPr lang="en-US" dirty="0" smtClean="0"/>
              <a:t>A </a:t>
            </a:r>
            <a:r>
              <a:rPr lang="en-US" dirty="0"/>
              <a:t>subsequence of s is any string formed by deleting zero or more not necessarily consecutive positions of s</a:t>
            </a:r>
          </a:p>
          <a:p>
            <a:pPr marL="514350" indent="-514350">
              <a:buAutoNum type="arabicPeriod"/>
            </a:pPr>
            <a:r>
              <a:rPr lang="en-US" dirty="0" smtClean="0"/>
              <a:t>For </a:t>
            </a:r>
            <a:r>
              <a:rPr lang="en-US" dirty="0"/>
              <a:t>example, </a:t>
            </a:r>
            <a:r>
              <a:rPr lang="en-US" dirty="0" err="1"/>
              <a:t>baan</a:t>
            </a:r>
            <a:r>
              <a:rPr lang="en-US" dirty="0"/>
              <a:t> is a subsequence of banana.</a:t>
            </a:r>
            <a:endParaRPr lang="en-IN" dirty="0"/>
          </a:p>
        </p:txBody>
      </p:sp>
    </p:spTree>
    <p:extLst>
      <p:ext uri="{BB962C8B-B14F-4D97-AF65-F5344CB8AC3E}">
        <p14:creationId xmlns="" xmlns:p14="http://schemas.microsoft.com/office/powerpoint/2010/main" val="37195037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311230" y="546624"/>
            <a:ext cx="10498387" cy="430887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dirty="0" smtClean="0">
                <a:ln>
                  <a:noFill/>
                </a:ln>
                <a:solidFill>
                  <a:srgbClr val="333333"/>
                </a:solidFill>
                <a:effectLst/>
                <a:uLnTx/>
                <a:uFillTx/>
                <a:latin typeface="Times New Roman" panose="02020603050405020304" pitchFamily="18" charset="0"/>
                <a:ea typeface="+mn-ea"/>
                <a:cs typeface="Times New Roman" panose="02020603050405020304" pitchFamily="18" charset="0"/>
              </a:rPr>
              <a:t>Language: </a:t>
            </a:r>
            <a:r>
              <a:rPr kumimoji="0" lang="en-US" altLang="en-US" sz="2400" i="0" u="none" strike="noStrike" kern="1200" cap="none" spc="0" normalizeH="0" baseline="0" noProof="0" dirty="0" smtClean="0">
                <a:ln>
                  <a:noFill/>
                </a:ln>
                <a:solidFill>
                  <a:srgbClr val="333333"/>
                </a:solidFill>
                <a:effectLst/>
                <a:uLnTx/>
                <a:uFillTx/>
                <a:latin typeface="Times New Roman" panose="02020603050405020304" pitchFamily="18" charset="0"/>
                <a:ea typeface="+mn-ea"/>
                <a:cs typeface="Times New Roman" panose="02020603050405020304" pitchFamily="18" charset="0"/>
              </a:rPr>
              <a:t>Set of strings</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dirty="0" smtClean="0">
              <a:ln>
                <a:noFill/>
              </a:ln>
              <a:solidFill>
                <a:srgbClr val="333333"/>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400" b="1" i="0" u="none" strike="noStrike" kern="1200" cap="none" spc="0" normalizeH="0" baseline="0" noProof="0" dirty="0" smtClean="0">
                <a:ln>
                  <a:noFill/>
                </a:ln>
                <a:solidFill>
                  <a:srgbClr val="333333"/>
                </a:solidFill>
                <a:effectLst/>
                <a:uLnTx/>
                <a:uFillTx/>
                <a:latin typeface="Times New Roman" panose="02020603050405020304" pitchFamily="18" charset="0"/>
                <a:ea typeface="+mn-ea"/>
                <a:cs typeface="Times New Roman" panose="02020603050405020304" pitchFamily="18" charset="0"/>
              </a:rPr>
              <a:t>Operations on languages:</a:t>
            </a:r>
            <a:endParaRPr kumimoji="0" lang="en-US" altLang="en-US"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smtClean="0">
                <a:ln>
                  <a:noFill/>
                </a:ln>
                <a:effectLst/>
                <a:uLnTx/>
                <a:uFillTx/>
                <a:latin typeface="Times New Roman" panose="02020603050405020304" pitchFamily="18" charset="0"/>
                <a:ea typeface="+mn-ea"/>
                <a:cs typeface="Times New Roman" panose="02020603050405020304" pitchFamily="18" charset="0"/>
              </a:rPr>
              <a:t>The following are the operations that can be applied to languages:</a:t>
            </a:r>
            <a:endParaRPr kumimoji="0" lang="en-US" altLang="en-US" sz="1800" b="0" i="0" u="none" strike="noStrike" kern="1200" cap="none" spc="0" normalizeH="0" baseline="0" noProof="0" dirty="0" smtClean="0">
              <a:ln>
                <a:noFill/>
              </a:ln>
              <a:effectLst/>
              <a:uLnTx/>
              <a:uFillTx/>
              <a:latin typeface="Arial" panose="020B0604020202020204" pitchFamily="34"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smtClean="0">
                <a:ln>
                  <a:noFill/>
                </a:ln>
                <a:effectLst/>
                <a:uLnTx/>
                <a:uFillTx/>
                <a:latin typeface="Times New Roman" panose="02020603050405020304" pitchFamily="18" charset="0"/>
                <a:ea typeface="+mn-ea"/>
                <a:cs typeface="Times New Roman" panose="02020603050405020304" pitchFamily="18" charset="0"/>
              </a:rPr>
              <a:t>1.</a:t>
            </a:r>
            <a:r>
              <a:rPr kumimoji="0" lang="en-US" altLang="en-US" sz="1050" b="0" i="0" u="none" strike="noStrike" kern="1200" cap="none" spc="0" normalizeH="0" baseline="0" noProof="0" dirty="0" smtClean="0">
                <a:ln>
                  <a:noFill/>
                </a:ln>
                <a:effectLst/>
                <a:uLnTx/>
                <a:uFillTx/>
                <a:latin typeface="Times New Roman" panose="02020603050405020304" pitchFamily="18" charset="0"/>
                <a:ea typeface="+mn-ea"/>
                <a:cs typeface="Times New Roman" panose="02020603050405020304" pitchFamily="18" charset="0"/>
              </a:rPr>
              <a:t> </a:t>
            </a:r>
            <a:r>
              <a:rPr kumimoji="0" lang="en-US" altLang="en-US" sz="2400" b="0" i="0" u="none" strike="noStrike" kern="1200" cap="none" spc="0" normalizeH="0" baseline="0" noProof="0" dirty="0" smtClean="0">
                <a:ln>
                  <a:noFill/>
                </a:ln>
                <a:effectLst/>
                <a:uLnTx/>
                <a:uFillTx/>
                <a:latin typeface="Times New Roman" panose="02020603050405020304" pitchFamily="18" charset="0"/>
                <a:ea typeface="+mn-ea"/>
                <a:cs typeface="Times New Roman" panose="02020603050405020304" pitchFamily="18" charset="0"/>
              </a:rPr>
              <a:t>Union</a:t>
            </a:r>
            <a:endParaRPr kumimoji="0" lang="en-US" altLang="en-US" sz="1800" b="0" i="0" u="none" strike="noStrike" kern="1200" cap="none" spc="0" normalizeH="0" baseline="0" noProof="0" dirty="0" smtClean="0">
              <a:ln>
                <a:noFill/>
              </a:ln>
              <a:effectLst/>
              <a:uLnTx/>
              <a:uFillTx/>
              <a:latin typeface="Arial" panose="020B0604020202020204" pitchFamily="34"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smtClean="0">
                <a:ln>
                  <a:noFill/>
                </a:ln>
                <a:effectLst/>
                <a:uLnTx/>
                <a:uFillTx/>
                <a:latin typeface="Times New Roman" panose="02020603050405020304" pitchFamily="18" charset="0"/>
                <a:ea typeface="+mn-ea"/>
                <a:cs typeface="Times New Roman" panose="02020603050405020304" pitchFamily="18" charset="0"/>
              </a:rPr>
              <a:t>2.</a:t>
            </a:r>
            <a:r>
              <a:rPr kumimoji="0" lang="en-US" altLang="en-US" sz="1050" b="0" i="0" u="none" strike="noStrike" kern="1200" cap="none" spc="0" normalizeH="0" baseline="0" noProof="0" dirty="0" smtClean="0">
                <a:ln>
                  <a:noFill/>
                </a:ln>
                <a:effectLst/>
                <a:uLnTx/>
                <a:uFillTx/>
                <a:latin typeface="Times New Roman" panose="02020603050405020304" pitchFamily="18" charset="0"/>
                <a:ea typeface="+mn-ea"/>
                <a:cs typeface="Times New Roman" panose="02020603050405020304" pitchFamily="18" charset="0"/>
              </a:rPr>
              <a:t> </a:t>
            </a:r>
            <a:r>
              <a:rPr kumimoji="0" lang="en-US" altLang="en-US" sz="2400" b="0" i="0" u="none" strike="noStrike" kern="1200" cap="none" spc="0" normalizeH="0" baseline="0" noProof="0" dirty="0" smtClean="0">
                <a:ln>
                  <a:noFill/>
                </a:ln>
                <a:effectLst/>
                <a:uLnTx/>
                <a:uFillTx/>
                <a:latin typeface="Times New Roman" panose="02020603050405020304" pitchFamily="18" charset="0"/>
                <a:ea typeface="+mn-ea"/>
                <a:cs typeface="Times New Roman" panose="02020603050405020304" pitchFamily="18" charset="0"/>
              </a:rPr>
              <a:t>Concatenation</a:t>
            </a:r>
            <a:endParaRPr kumimoji="0" lang="en-US" altLang="en-US" sz="1800" b="0" i="0" u="none" strike="noStrike" kern="1200" cap="none" spc="0" normalizeH="0" baseline="0" noProof="0" dirty="0" smtClean="0">
              <a:ln>
                <a:noFill/>
              </a:ln>
              <a:effectLst/>
              <a:uLnTx/>
              <a:uFillTx/>
              <a:latin typeface="Arial" panose="020B0604020202020204" pitchFamily="34"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smtClean="0">
                <a:ln>
                  <a:noFill/>
                </a:ln>
                <a:effectLst/>
                <a:uLnTx/>
                <a:uFillTx/>
                <a:latin typeface="Times New Roman" panose="02020603050405020304" pitchFamily="18" charset="0"/>
                <a:ea typeface="+mn-ea"/>
                <a:cs typeface="Times New Roman" panose="02020603050405020304" pitchFamily="18" charset="0"/>
              </a:rPr>
              <a:t>3.</a:t>
            </a:r>
            <a:r>
              <a:rPr kumimoji="0" lang="en-US" altLang="en-US" sz="1050" b="0" i="0" u="none" strike="noStrike" kern="1200" cap="none" spc="0" normalizeH="0" baseline="0" noProof="0" dirty="0" smtClean="0">
                <a:ln>
                  <a:noFill/>
                </a:ln>
                <a:effectLst/>
                <a:uLnTx/>
                <a:uFillTx/>
                <a:latin typeface="Times New Roman" panose="02020603050405020304" pitchFamily="18" charset="0"/>
                <a:ea typeface="+mn-ea"/>
                <a:cs typeface="Times New Roman" panose="02020603050405020304" pitchFamily="18" charset="0"/>
              </a:rPr>
              <a:t> </a:t>
            </a:r>
            <a:r>
              <a:rPr kumimoji="0" lang="en-US" altLang="en-US" sz="2400" b="0" i="0" u="none" strike="noStrike" kern="1200" cap="none" spc="0" normalizeH="0" baseline="0" noProof="0" dirty="0" smtClean="0">
                <a:ln>
                  <a:noFill/>
                </a:ln>
                <a:effectLst/>
                <a:uLnTx/>
                <a:uFillTx/>
                <a:latin typeface="Times New Roman" panose="02020603050405020304" pitchFamily="18" charset="0"/>
                <a:ea typeface="+mn-ea"/>
                <a:cs typeface="Times New Roman" panose="02020603050405020304" pitchFamily="18" charset="0"/>
              </a:rPr>
              <a:t>Kleene closure</a:t>
            </a:r>
            <a:endParaRPr kumimoji="0" lang="en-US" altLang="en-US" sz="1800" b="0" i="0" u="none" strike="noStrike" kern="1200" cap="none" spc="0" normalizeH="0" baseline="0" noProof="0" dirty="0" smtClean="0">
              <a:ln>
                <a:noFill/>
              </a:ln>
              <a:effectLst/>
              <a:uLnTx/>
              <a:uFillTx/>
              <a:latin typeface="Arial" panose="020B0604020202020204" pitchFamily="34"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smtClean="0">
                <a:ln>
                  <a:noFill/>
                </a:ln>
                <a:effectLst/>
                <a:uLnTx/>
                <a:uFillTx/>
                <a:latin typeface="Times New Roman" panose="02020603050405020304" pitchFamily="18" charset="0"/>
                <a:ea typeface="+mn-ea"/>
                <a:cs typeface="Times New Roman" panose="02020603050405020304" pitchFamily="18" charset="0"/>
              </a:rPr>
              <a:t>4.</a:t>
            </a:r>
            <a:r>
              <a:rPr kumimoji="0" lang="en-US" altLang="en-US" sz="1050" b="0" i="0" u="none" strike="noStrike" kern="1200" cap="none" spc="0" normalizeH="0" baseline="0" noProof="0" dirty="0" smtClean="0">
                <a:ln>
                  <a:noFill/>
                </a:ln>
                <a:effectLst/>
                <a:uLnTx/>
                <a:uFillTx/>
                <a:latin typeface="Times New Roman" panose="02020603050405020304" pitchFamily="18" charset="0"/>
                <a:ea typeface="+mn-ea"/>
                <a:cs typeface="Times New Roman" panose="02020603050405020304" pitchFamily="18" charset="0"/>
              </a:rPr>
              <a:t> </a:t>
            </a:r>
            <a:r>
              <a:rPr kumimoji="0" lang="en-US" altLang="en-US" sz="2400" b="0" i="0" u="none" strike="noStrike" kern="1200" cap="none" spc="0" normalizeH="0" baseline="0" noProof="0" dirty="0" smtClean="0">
                <a:ln>
                  <a:noFill/>
                </a:ln>
                <a:effectLst/>
                <a:uLnTx/>
                <a:uFillTx/>
                <a:latin typeface="Times New Roman" panose="02020603050405020304" pitchFamily="18" charset="0"/>
                <a:ea typeface="+mn-ea"/>
                <a:cs typeface="Times New Roman" panose="02020603050405020304" pitchFamily="18" charset="0"/>
              </a:rPr>
              <a:t>Positive closure</a:t>
            </a:r>
            <a:endParaRPr kumimoji="0" lang="en-US" altLang="en-US" sz="1800" b="0" i="0" u="none" strike="noStrike" kern="1200" cap="none" spc="0" normalizeH="0" baseline="0" noProof="0" dirty="0" smtClean="0">
              <a:ln>
                <a:noFill/>
              </a:ln>
              <a:effectLst/>
              <a:uLnTx/>
              <a:uFillTx/>
              <a:latin typeface="Arial" panose="020B0604020202020204" pitchFamily="34"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smtClean="0">
                <a:ln>
                  <a:noFill/>
                </a:ln>
                <a:effectLst/>
                <a:uLnTx/>
                <a:uFillTx/>
                <a:latin typeface="Times New Roman" panose="02020603050405020304" pitchFamily="18" charset="0"/>
                <a:ea typeface="+mn-ea"/>
                <a:cs typeface="Times New Roman" panose="02020603050405020304" pitchFamily="18" charset="0"/>
              </a:rPr>
              <a:t> </a:t>
            </a:r>
            <a:endParaRPr kumimoji="0" lang="en-US" altLang="en-US" sz="1800" b="0" i="0" u="none" strike="noStrike" kern="1200" cap="none" spc="0" normalizeH="0" baseline="0" noProof="0" dirty="0" smtClean="0">
              <a:ln>
                <a:noFill/>
              </a:ln>
              <a:effectLst/>
              <a:uLnTx/>
              <a:uFillTx/>
              <a:latin typeface="Arial" panose="020B0604020202020204" pitchFamily="34"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smtClean="0">
                <a:ln>
                  <a:noFill/>
                </a:ln>
                <a:effectLst/>
                <a:uLnTx/>
                <a:uFillTx/>
                <a:latin typeface="Times New Roman" panose="02020603050405020304" pitchFamily="18" charset="0"/>
                <a:ea typeface="+mn-ea"/>
                <a:cs typeface="Times New Roman" panose="02020603050405020304" pitchFamily="18" charset="0"/>
              </a:rPr>
              <a:t>The following example shows the operations on strings: Let L={0,1} and S={</a:t>
            </a:r>
            <a:r>
              <a:rPr kumimoji="0" lang="en-US" altLang="en-US" sz="2400" b="0" i="0" u="none" strike="noStrike" kern="1200" cap="none" spc="0" normalizeH="0" baseline="0" noProof="0" dirty="0" err="1" smtClean="0">
                <a:ln>
                  <a:noFill/>
                </a:ln>
                <a:effectLst/>
                <a:uLnTx/>
                <a:uFillTx/>
                <a:latin typeface="Times New Roman" panose="02020603050405020304" pitchFamily="18" charset="0"/>
                <a:ea typeface="+mn-ea"/>
                <a:cs typeface="Times New Roman" panose="02020603050405020304" pitchFamily="18" charset="0"/>
              </a:rPr>
              <a:t>a,b,c</a:t>
            </a:r>
            <a:r>
              <a:rPr kumimoji="0" lang="en-US" altLang="en-US" sz="2400" b="0" i="0" u="none" strike="noStrike" kern="1200" cap="none" spc="0" normalizeH="0" baseline="0" noProof="0" dirty="0" smtClean="0">
                <a:ln>
                  <a:noFill/>
                </a:ln>
                <a:effectLst/>
                <a:uLnTx/>
                <a:uFillTx/>
                <a:latin typeface="Times New Roman" panose="02020603050405020304" pitchFamily="18" charset="0"/>
                <a:ea typeface="+mn-ea"/>
                <a:cs typeface="Times New Roman" panose="02020603050405020304" pitchFamily="18" charset="0"/>
              </a:rPr>
              <a:t>}</a:t>
            </a:r>
            <a:endParaRPr kumimoji="0" lang="en-US" altLang="en-US" sz="1800" b="0" i="0" u="none" strike="noStrike" kern="1200" cap="none" spc="0" normalizeH="0" baseline="0" noProof="0" dirty="0" smtClean="0">
              <a:ln>
                <a:noFill/>
              </a:ln>
              <a:effectLst/>
              <a:uLnTx/>
              <a:uFillTx/>
              <a:latin typeface="Arial" panose="020B0604020202020204" pitchFamily="34"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smtClean="0">
                <a:ln>
                  <a:noFill/>
                </a:ln>
                <a:solidFill>
                  <a:srgbClr val="333333"/>
                </a:solidFill>
                <a:effectLst/>
                <a:uLnTx/>
                <a:uFillTx/>
                <a:latin typeface="Times New Roman" panose="02020603050405020304" pitchFamily="18" charset="0"/>
                <a:ea typeface="+mn-ea"/>
                <a:cs typeface="Times New Roman" panose="02020603050405020304" pitchFamily="18" charset="0"/>
              </a:rPr>
              <a:t> </a:t>
            </a:r>
            <a:endParaRPr kumimoji="0" lang="en-US" altLang="en-US" sz="11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1000" b="0" i="0" u="none" strike="noStrike" kern="1200" cap="none" spc="0" normalizeH="0" baseline="0" noProof="0" dirty="0" smtClean="0">
                <a:ln>
                  <a:noFill/>
                </a:ln>
                <a:solidFill>
                  <a:srgbClr val="333333"/>
                </a:solidFill>
                <a:effectLst/>
                <a:uLnTx/>
                <a:uFillTx/>
                <a:latin typeface="Helvetica Neue"/>
                <a:ea typeface="+mn-ea"/>
                <a:cs typeface="+mn-cs"/>
              </a:rPr>
              <a:t>  </a:t>
            </a:r>
            <a:endParaRPr kumimoji="0" lang="en-US" altLang="en-US" sz="5400" b="0" i="0" u="none" strike="noStrike" kern="1200" cap="none" spc="0" normalizeH="0" baseline="0" noProof="0" dirty="0" smtClean="0">
              <a:ln>
                <a:noFill/>
              </a:ln>
              <a:solidFill>
                <a:srgbClr val="333333"/>
              </a:solidFill>
              <a:effectLst/>
              <a:uLnTx/>
              <a:uFillTx/>
              <a:latin typeface="Helvetica Neue"/>
              <a:ea typeface="+mn-ea"/>
              <a:cs typeface="+mn-cs"/>
            </a:endParaRPr>
          </a:p>
        </p:txBody>
      </p:sp>
      <p:pic>
        <p:nvPicPr>
          <p:cNvPr id="3076" name="Picture 4" descr="https://img.brainkart.com/imagebk9/PGwMV3Z.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59655" y="4682352"/>
            <a:ext cx="6206670" cy="157475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7415403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8823" y="287384"/>
            <a:ext cx="11612880" cy="6270170"/>
          </a:xfrm>
        </p:spPr>
        <p:txBody>
          <a:bodyPr>
            <a:normAutofit fontScale="92500" lnSpcReduction="20000"/>
          </a:bodyPr>
          <a:lstStyle/>
          <a:p>
            <a:pPr marL="0" indent="0">
              <a:buNone/>
            </a:pPr>
            <a:r>
              <a:rPr lang="en-US" b="1" dirty="0"/>
              <a:t>Regular </a:t>
            </a:r>
            <a:r>
              <a:rPr lang="en-US" b="1" dirty="0" smtClean="0"/>
              <a:t>Expressions:</a:t>
            </a:r>
            <a:r>
              <a:rPr lang="en-US" dirty="0" smtClean="0"/>
              <a:t>  </a:t>
            </a:r>
            <a:r>
              <a:rPr lang="en-US" dirty="0"/>
              <a:t>Each regular expression r denotes a language L(r</a:t>
            </a:r>
            <a:r>
              <a:rPr lang="en-US" dirty="0" smtClean="0"/>
              <a:t>).</a:t>
            </a:r>
          </a:p>
          <a:p>
            <a:pPr marL="0" indent="0">
              <a:buNone/>
            </a:pPr>
            <a:endParaRPr lang="en-US" dirty="0"/>
          </a:p>
          <a:p>
            <a:r>
              <a:rPr lang="en-US" dirty="0" smtClean="0"/>
              <a:t>Here </a:t>
            </a:r>
            <a:r>
              <a:rPr lang="en-US" dirty="0"/>
              <a:t>are the rules that define the regular expressions over some alphabet Σ and the languages that those expressions denote</a:t>
            </a:r>
            <a:r>
              <a:rPr lang="en-US" dirty="0" smtClean="0"/>
              <a:t>:</a:t>
            </a:r>
          </a:p>
          <a:p>
            <a:pPr marL="0" indent="0">
              <a:buNone/>
            </a:pPr>
            <a:r>
              <a:rPr lang="en-US" dirty="0"/>
              <a:t>1.ε is a regular expression, and L(ε) is { ε }, that is, the language whose sole member is the empty string</a:t>
            </a:r>
            <a:r>
              <a:rPr lang="en-US" dirty="0" smtClean="0"/>
              <a:t>.</a:t>
            </a:r>
            <a:endParaRPr lang="en-US" dirty="0"/>
          </a:p>
          <a:p>
            <a:pPr marL="0" indent="0">
              <a:buNone/>
            </a:pPr>
            <a:r>
              <a:rPr lang="en-US" dirty="0"/>
              <a:t>2. If ‘a’ is a symbol in Σ, then ‘a’ is a regular expression, and L(a) = {a}, that is, the language with one string, of length one, with ‘a’ in its one position</a:t>
            </a:r>
            <a:r>
              <a:rPr lang="en-US" dirty="0" smtClean="0"/>
              <a:t>.</a:t>
            </a:r>
            <a:endParaRPr lang="en-US" dirty="0"/>
          </a:p>
          <a:p>
            <a:pPr marL="0" indent="0">
              <a:buNone/>
            </a:pPr>
            <a:r>
              <a:rPr lang="en-US" dirty="0"/>
              <a:t>3.Suppose r and s are regular expressions denoting the languages L(r) and L(s). Then, </a:t>
            </a:r>
            <a:endParaRPr lang="en-US" dirty="0" smtClean="0"/>
          </a:p>
          <a:p>
            <a:pPr marL="0" indent="0">
              <a:buNone/>
            </a:pPr>
            <a:r>
              <a:rPr lang="en-US" dirty="0" smtClean="0"/>
              <a:t>a</a:t>
            </a:r>
            <a:r>
              <a:rPr lang="en-US" dirty="0"/>
              <a:t>) (r)|(s) is a regular expression denoting the language L(r) U L(s</a:t>
            </a:r>
            <a:r>
              <a:rPr lang="en-US" dirty="0" smtClean="0"/>
              <a:t>).</a:t>
            </a:r>
            <a:endParaRPr lang="en-US" dirty="0"/>
          </a:p>
          <a:p>
            <a:pPr marL="0" indent="0">
              <a:buNone/>
            </a:pPr>
            <a:r>
              <a:rPr lang="en-US" dirty="0"/>
              <a:t>b) (r)(s) is a regular expression denoting the language L(r)L(s). </a:t>
            </a:r>
            <a:endParaRPr lang="en-US" dirty="0" smtClean="0"/>
          </a:p>
          <a:p>
            <a:pPr marL="0" indent="0">
              <a:buNone/>
            </a:pPr>
            <a:r>
              <a:rPr lang="en-US" dirty="0" smtClean="0"/>
              <a:t>c</a:t>
            </a:r>
            <a:r>
              <a:rPr lang="en-US" dirty="0"/>
              <a:t>) (r)* is a regular expression denoting (L(r</a:t>
            </a:r>
            <a:r>
              <a:rPr lang="en-US" dirty="0" smtClean="0"/>
              <a:t>))*.</a:t>
            </a:r>
            <a:endParaRPr lang="en-US" dirty="0"/>
          </a:p>
          <a:p>
            <a:pPr marL="0" indent="0">
              <a:buNone/>
            </a:pPr>
            <a:r>
              <a:rPr lang="en-US" dirty="0"/>
              <a:t>d) (r) is a regular expression denoting L(r</a:t>
            </a:r>
            <a:r>
              <a:rPr lang="en-US" dirty="0" smtClean="0"/>
              <a:t>).</a:t>
            </a:r>
            <a:endParaRPr lang="en-US" dirty="0"/>
          </a:p>
          <a:p>
            <a:pPr marL="0" indent="0">
              <a:buNone/>
            </a:pPr>
            <a:r>
              <a:rPr lang="en-US" dirty="0"/>
              <a:t>4.The unary operator * has highest precedence and is left associative</a:t>
            </a:r>
            <a:r>
              <a:rPr lang="en-US" dirty="0" smtClean="0"/>
              <a:t>.</a:t>
            </a:r>
            <a:endParaRPr lang="en-US" dirty="0"/>
          </a:p>
          <a:p>
            <a:pPr marL="0" indent="0">
              <a:buNone/>
            </a:pPr>
            <a:r>
              <a:rPr lang="en-US" dirty="0"/>
              <a:t>5.Concatenation has second highest precedence and is left associative</a:t>
            </a:r>
            <a:r>
              <a:rPr lang="en-US" dirty="0" smtClean="0"/>
              <a:t>.</a:t>
            </a:r>
            <a:endParaRPr lang="en-US" dirty="0"/>
          </a:p>
          <a:p>
            <a:pPr marL="0" indent="0">
              <a:buNone/>
            </a:pPr>
            <a:r>
              <a:rPr lang="en-US" dirty="0"/>
              <a:t>6. | has lowest precedence and is left associative.</a:t>
            </a:r>
            <a:endParaRPr lang="en-IN" dirty="0"/>
          </a:p>
        </p:txBody>
      </p:sp>
    </p:spTree>
    <p:extLst>
      <p:ext uri="{BB962C8B-B14F-4D97-AF65-F5344CB8AC3E}">
        <p14:creationId xmlns="" xmlns:p14="http://schemas.microsoft.com/office/powerpoint/2010/main" val="357979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273" y="226580"/>
            <a:ext cx="10515600" cy="964911"/>
          </a:xfrm>
        </p:spPr>
        <p:txBody>
          <a:bodyPr/>
          <a:lstStyle/>
          <a:p>
            <a:r>
              <a:rPr lang="en-IN" dirty="0" smtClean="0"/>
              <a:t>Interpreters</a:t>
            </a:r>
            <a:endParaRPr lang="en-IN" dirty="0"/>
          </a:p>
        </p:txBody>
      </p:sp>
      <p:sp>
        <p:nvSpPr>
          <p:cNvPr id="3" name="Content Placeholder 2"/>
          <p:cNvSpPr>
            <a:spLocks noGrp="1"/>
          </p:cNvSpPr>
          <p:nvPr>
            <p:ph idx="1"/>
          </p:nvPr>
        </p:nvSpPr>
        <p:spPr>
          <a:xfrm>
            <a:off x="450273" y="1409989"/>
            <a:ext cx="11256818" cy="4976956"/>
          </a:xfrm>
        </p:spPr>
        <p:txBody>
          <a:bodyPr/>
          <a:lstStyle/>
          <a:p>
            <a:r>
              <a:rPr lang="en-US" dirty="0"/>
              <a:t>It is a program that functions for the translation of a programming language into a comprehensible one. It is a computer program used for converting high-level program statements into machine codes. It includes pre-compiled code, source code, and scripts.</a:t>
            </a:r>
          </a:p>
          <a:p>
            <a:r>
              <a:rPr lang="en-US" dirty="0"/>
              <a:t>An interpreter translates only one statement at a time of the program.</a:t>
            </a:r>
          </a:p>
          <a:p>
            <a:r>
              <a:rPr lang="en-US" dirty="0"/>
              <a:t>They create an exe of the programming language before the program runs.</a:t>
            </a:r>
          </a:p>
        </p:txBody>
      </p:sp>
      <p:pic>
        <p:nvPicPr>
          <p:cNvPr id="4" name="Picture 3"/>
          <p:cNvPicPr>
            <a:picLocks noChangeAspect="1"/>
          </p:cNvPicPr>
          <p:nvPr/>
        </p:nvPicPr>
        <p:blipFill>
          <a:blip r:embed="rId2"/>
          <a:stretch>
            <a:fillRect/>
          </a:stretch>
        </p:blipFill>
        <p:spPr>
          <a:xfrm>
            <a:off x="5382491" y="4438073"/>
            <a:ext cx="6324600" cy="2181225"/>
          </a:xfrm>
          <a:prstGeom prst="rect">
            <a:avLst/>
          </a:prstGeom>
        </p:spPr>
      </p:pic>
    </p:spTree>
    <p:extLst>
      <p:ext uri="{BB962C8B-B14F-4D97-AF65-F5344CB8AC3E}">
        <p14:creationId xmlns="" xmlns:p14="http://schemas.microsoft.com/office/powerpoint/2010/main" val="24274112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309" y="115744"/>
            <a:ext cx="10515600" cy="1006474"/>
          </a:xfrm>
        </p:spPr>
        <p:txBody>
          <a:bodyPr>
            <a:normAutofit fontScale="90000"/>
          </a:bodyPr>
          <a:lstStyle/>
          <a:p>
            <a:r>
              <a:rPr lang="en-IN" dirty="0"/>
              <a:t/>
            </a:r>
            <a:br>
              <a:rPr lang="en-IN" dirty="0"/>
            </a:br>
            <a:r>
              <a:rPr lang="en-US" dirty="0"/>
              <a:t>Preprocessors, Compilers, Assemblers, and Linkers</a:t>
            </a:r>
            <a:endParaRPr lang="en-IN" dirty="0"/>
          </a:p>
        </p:txBody>
      </p:sp>
      <p:pic>
        <p:nvPicPr>
          <p:cNvPr id="4" name="Picture 3"/>
          <p:cNvPicPr>
            <a:picLocks noChangeAspect="1"/>
          </p:cNvPicPr>
          <p:nvPr/>
        </p:nvPicPr>
        <p:blipFill>
          <a:blip r:embed="rId2"/>
          <a:stretch>
            <a:fillRect/>
          </a:stretch>
        </p:blipFill>
        <p:spPr>
          <a:xfrm>
            <a:off x="1" y="1496291"/>
            <a:ext cx="7259782" cy="5084619"/>
          </a:xfrm>
          <a:prstGeom prst="rect">
            <a:avLst/>
          </a:prstGeom>
        </p:spPr>
      </p:pic>
      <p:sp>
        <p:nvSpPr>
          <p:cNvPr id="5" name="Rectangle 4"/>
          <p:cNvSpPr/>
          <p:nvPr/>
        </p:nvSpPr>
        <p:spPr>
          <a:xfrm>
            <a:off x="5735782" y="1928198"/>
            <a:ext cx="6096000" cy="369332"/>
          </a:xfrm>
          <a:prstGeom prst="rect">
            <a:avLst/>
          </a:prstGeom>
        </p:spPr>
        <p:txBody>
          <a:bodyPr>
            <a:spAutoFit/>
          </a:bodyPr>
          <a:lstStyle/>
          <a:p>
            <a:r>
              <a:rPr lang="en-US" dirty="0">
                <a:solidFill>
                  <a:srgbClr val="000000"/>
                </a:solidFill>
                <a:latin typeface="Nunito"/>
              </a:rPr>
              <a:t>It deals with </a:t>
            </a:r>
            <a:r>
              <a:rPr lang="en-US" dirty="0" smtClean="0">
                <a:solidFill>
                  <a:srgbClr val="000000"/>
                </a:solidFill>
                <a:latin typeface="Nunito"/>
              </a:rPr>
              <a:t>macro-processing, </a:t>
            </a:r>
            <a:r>
              <a:rPr lang="en-US" dirty="0">
                <a:solidFill>
                  <a:srgbClr val="000000"/>
                </a:solidFill>
                <a:latin typeface="Nunito"/>
              </a:rPr>
              <a:t>file </a:t>
            </a:r>
            <a:r>
              <a:rPr lang="en-US" dirty="0" smtClean="0">
                <a:solidFill>
                  <a:srgbClr val="000000"/>
                </a:solidFill>
                <a:latin typeface="Nunito"/>
              </a:rPr>
              <a:t>inclusion etc</a:t>
            </a:r>
            <a:r>
              <a:rPr lang="en-US" dirty="0">
                <a:solidFill>
                  <a:srgbClr val="000000"/>
                </a:solidFill>
                <a:latin typeface="Nunito"/>
              </a:rPr>
              <a:t>.</a:t>
            </a:r>
            <a:endParaRPr lang="en-IN" dirty="0"/>
          </a:p>
        </p:txBody>
      </p:sp>
      <p:sp>
        <p:nvSpPr>
          <p:cNvPr id="6" name="Rectangle 5"/>
          <p:cNvSpPr/>
          <p:nvPr/>
        </p:nvSpPr>
        <p:spPr>
          <a:xfrm>
            <a:off x="6096000" y="4038600"/>
            <a:ext cx="6096000" cy="923330"/>
          </a:xfrm>
          <a:prstGeom prst="rect">
            <a:avLst/>
          </a:prstGeom>
        </p:spPr>
        <p:txBody>
          <a:bodyPr>
            <a:spAutoFit/>
          </a:bodyPr>
          <a:lstStyle/>
          <a:p>
            <a:r>
              <a:rPr lang="en-US" dirty="0">
                <a:solidFill>
                  <a:srgbClr val="000000"/>
                </a:solidFill>
                <a:latin typeface="Nunito"/>
              </a:rPr>
              <a:t>Linker is a computer program that links and merges various object files together in order to make an executable file.</a:t>
            </a:r>
            <a:endParaRPr lang="en-IN" dirty="0"/>
          </a:p>
        </p:txBody>
      </p:sp>
      <p:sp>
        <p:nvSpPr>
          <p:cNvPr id="7" name="Rectangle 6"/>
          <p:cNvSpPr/>
          <p:nvPr/>
        </p:nvSpPr>
        <p:spPr>
          <a:xfrm>
            <a:off x="5389418" y="6056669"/>
            <a:ext cx="6096000" cy="646331"/>
          </a:xfrm>
          <a:prstGeom prst="rect">
            <a:avLst/>
          </a:prstGeom>
        </p:spPr>
        <p:txBody>
          <a:bodyPr>
            <a:spAutoFit/>
          </a:bodyPr>
          <a:lstStyle/>
          <a:p>
            <a:r>
              <a:rPr lang="en-US" dirty="0">
                <a:solidFill>
                  <a:srgbClr val="000000"/>
                </a:solidFill>
                <a:latin typeface="Nunito"/>
              </a:rPr>
              <a:t>Loader is a part of operating system and is responsible for loading executable files into memory and execute them.</a:t>
            </a:r>
            <a:endParaRPr lang="en-IN" dirty="0"/>
          </a:p>
        </p:txBody>
      </p:sp>
    </p:spTree>
    <p:extLst>
      <p:ext uri="{BB962C8B-B14F-4D97-AF65-F5344CB8AC3E}">
        <p14:creationId xmlns="" xmlns:p14="http://schemas.microsoft.com/office/powerpoint/2010/main" val="103453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73381" y="900545"/>
            <a:ext cx="6844145" cy="5805054"/>
          </a:xfrm>
          <a:prstGeom prst="rect">
            <a:avLst/>
          </a:prstGeom>
        </p:spPr>
      </p:pic>
      <p:sp>
        <p:nvSpPr>
          <p:cNvPr id="2" name="Title 1"/>
          <p:cNvSpPr>
            <a:spLocks noGrp="1"/>
          </p:cNvSpPr>
          <p:nvPr>
            <p:ph type="title"/>
          </p:nvPr>
        </p:nvSpPr>
        <p:spPr>
          <a:xfrm>
            <a:off x="436419" y="351270"/>
            <a:ext cx="10515600" cy="549275"/>
          </a:xfrm>
        </p:spPr>
        <p:txBody>
          <a:bodyPr>
            <a:normAutofit fontScale="90000"/>
          </a:bodyPr>
          <a:lstStyle/>
          <a:p>
            <a:r>
              <a:rPr lang="en-IN" dirty="0"/>
              <a:t/>
            </a:r>
            <a:br>
              <a:rPr lang="en-IN" dirty="0"/>
            </a:br>
            <a:r>
              <a:rPr lang="en-IN" dirty="0"/>
              <a:t>Phases of Compiler </a:t>
            </a:r>
          </a:p>
        </p:txBody>
      </p:sp>
    </p:spTree>
    <p:extLst>
      <p:ext uri="{BB962C8B-B14F-4D97-AF65-F5344CB8AC3E}">
        <p14:creationId xmlns="" xmlns:p14="http://schemas.microsoft.com/office/powerpoint/2010/main" val="8699997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6527" y="495589"/>
            <a:ext cx="10515600" cy="4351338"/>
          </a:xfrm>
        </p:spPr>
        <p:txBody>
          <a:bodyPr/>
          <a:lstStyle/>
          <a:p>
            <a:endParaRPr lang="en-IN" dirty="0"/>
          </a:p>
          <a:p>
            <a:pPr marL="0" indent="0">
              <a:buNone/>
            </a:pPr>
            <a:r>
              <a:rPr lang="en-US" dirty="0"/>
              <a:t>There are two parts to compilation:</a:t>
            </a:r>
          </a:p>
          <a:p>
            <a:r>
              <a:rPr lang="en-IN" b="1" i="1" dirty="0" smtClean="0"/>
              <a:t>Analysis </a:t>
            </a:r>
            <a:r>
              <a:rPr lang="en-IN" dirty="0" smtClean="0"/>
              <a:t>determines the operations implied by the source program which are recorded in a tree structure–</a:t>
            </a:r>
          </a:p>
          <a:p>
            <a:r>
              <a:rPr lang="en-IN" b="1" i="1" dirty="0" smtClean="0"/>
              <a:t>Synthesis </a:t>
            </a:r>
            <a:r>
              <a:rPr lang="en-IN" dirty="0" smtClean="0"/>
              <a:t>takes the tree structure and translates the operations therein into the target program </a:t>
            </a:r>
            <a:endParaRPr lang="en-IN" dirty="0"/>
          </a:p>
          <a:p>
            <a:endParaRPr lang="en-IN" dirty="0"/>
          </a:p>
        </p:txBody>
      </p:sp>
    </p:spTree>
    <p:extLst>
      <p:ext uri="{BB962C8B-B14F-4D97-AF65-F5344CB8AC3E}">
        <p14:creationId xmlns="" xmlns:p14="http://schemas.microsoft.com/office/powerpoint/2010/main" val="1882057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10515600" cy="840220"/>
          </a:xfrm>
        </p:spPr>
        <p:txBody>
          <a:bodyPr/>
          <a:lstStyle/>
          <a:p>
            <a:pPr fontAlgn="base"/>
            <a:r>
              <a:rPr lang="en-IN" b="1" dirty="0"/>
              <a:t>Grouping of Phases</a:t>
            </a:r>
          </a:p>
        </p:txBody>
      </p:sp>
      <p:sp>
        <p:nvSpPr>
          <p:cNvPr id="3" name="Content Placeholder 2"/>
          <p:cNvSpPr>
            <a:spLocks noGrp="1"/>
          </p:cNvSpPr>
          <p:nvPr>
            <p:ph idx="1"/>
          </p:nvPr>
        </p:nvSpPr>
        <p:spPr>
          <a:xfrm>
            <a:off x="193963" y="1061893"/>
            <a:ext cx="11610109" cy="5615998"/>
          </a:xfrm>
        </p:spPr>
        <p:txBody>
          <a:bodyPr>
            <a:normAutofit/>
          </a:bodyPr>
          <a:lstStyle/>
          <a:p>
            <a:pPr fontAlgn="base"/>
            <a:r>
              <a:rPr lang="en-US" dirty="0"/>
              <a:t>Generally, phases are divided into two parts:</a:t>
            </a:r>
          </a:p>
          <a:p>
            <a:pPr marL="0" indent="0" fontAlgn="base">
              <a:buNone/>
            </a:pPr>
            <a:r>
              <a:rPr lang="en-US" dirty="0"/>
              <a:t>1. Front End </a:t>
            </a:r>
            <a:r>
              <a:rPr lang="en-US" dirty="0" smtClean="0"/>
              <a:t>phases</a:t>
            </a:r>
          </a:p>
          <a:p>
            <a:pPr marL="0" indent="0" fontAlgn="base">
              <a:buNone/>
            </a:pPr>
            <a:r>
              <a:rPr lang="en-US" dirty="0" smtClean="0"/>
              <a:t>2. </a:t>
            </a:r>
            <a:r>
              <a:rPr lang="en-IN" dirty="0"/>
              <a:t>Back End </a:t>
            </a:r>
            <a:r>
              <a:rPr lang="en-IN" dirty="0" smtClean="0"/>
              <a:t>phases</a:t>
            </a:r>
          </a:p>
          <a:p>
            <a:pPr marL="0" indent="0" fontAlgn="base">
              <a:buNone/>
            </a:pPr>
            <a:endParaRPr lang="en-US" dirty="0" smtClean="0"/>
          </a:p>
          <a:p>
            <a:pPr marL="514350" indent="-514350" fontAlgn="base">
              <a:buAutoNum type="arabicPeriod"/>
            </a:pPr>
            <a:r>
              <a:rPr lang="en-US" b="1" dirty="0" smtClean="0"/>
              <a:t>Front </a:t>
            </a:r>
            <a:r>
              <a:rPr lang="en-US" b="1" dirty="0"/>
              <a:t>End </a:t>
            </a:r>
            <a:r>
              <a:rPr lang="en-US" b="1" dirty="0" smtClean="0"/>
              <a:t>phases: </a:t>
            </a:r>
            <a:r>
              <a:rPr lang="en-US" dirty="0" smtClean="0"/>
              <a:t>The </a:t>
            </a:r>
            <a:r>
              <a:rPr lang="en-US" dirty="0"/>
              <a:t>front end consists of those phases or parts of phases that are source language-dependent and target </a:t>
            </a:r>
            <a:r>
              <a:rPr lang="en-US" dirty="0" smtClean="0"/>
              <a:t>machine </a:t>
            </a:r>
            <a:r>
              <a:rPr lang="en-US" dirty="0"/>
              <a:t>independents. These generally consist of </a:t>
            </a:r>
            <a:r>
              <a:rPr lang="en-US" b="1" dirty="0"/>
              <a:t>lexical analysis, semantic analysis, syntactic analysis, symbol table creation, and intermediate code generation</a:t>
            </a:r>
            <a:r>
              <a:rPr lang="en-US" dirty="0" smtClean="0"/>
              <a:t>.</a:t>
            </a:r>
          </a:p>
          <a:p>
            <a:pPr marL="0" indent="0" fontAlgn="base">
              <a:buNone/>
            </a:pPr>
            <a:endParaRPr lang="en-US" dirty="0" smtClean="0"/>
          </a:p>
          <a:p>
            <a:pPr marL="0" indent="0" fontAlgn="base">
              <a:buNone/>
            </a:pPr>
            <a:r>
              <a:rPr lang="en-US" b="1" dirty="0"/>
              <a:t>2. Back End</a:t>
            </a:r>
            <a:r>
              <a:rPr lang="en-US" dirty="0"/>
              <a:t> </a:t>
            </a:r>
            <a:r>
              <a:rPr lang="en-US" b="1" dirty="0"/>
              <a:t>phases: </a:t>
            </a:r>
            <a:r>
              <a:rPr lang="en-US" dirty="0"/>
              <a:t>The portions of compilers that depend on the target machine and do not depend on the source language are included in the back end.</a:t>
            </a:r>
          </a:p>
        </p:txBody>
      </p:sp>
    </p:spTree>
    <p:extLst>
      <p:ext uri="{BB962C8B-B14F-4D97-AF65-F5344CB8AC3E}">
        <p14:creationId xmlns="" xmlns:p14="http://schemas.microsoft.com/office/powerpoint/2010/main" val="19197836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5664</TotalTime>
  <Words>2880</Words>
  <Application>Microsoft Office PowerPoint</Application>
  <PresentationFormat>Custom</PresentationFormat>
  <Paragraphs>325</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Unit I – Part III</vt:lpstr>
      <vt:lpstr>Why compilers?</vt:lpstr>
      <vt:lpstr> Compilers</vt:lpstr>
      <vt:lpstr>Slide 4</vt:lpstr>
      <vt:lpstr>Interpreters</vt:lpstr>
      <vt:lpstr> Preprocessors, Compilers, Assemblers, and Linkers</vt:lpstr>
      <vt:lpstr> Phases of Compiler </vt:lpstr>
      <vt:lpstr>Slide 8</vt:lpstr>
      <vt:lpstr>Grouping of Phases</vt:lpstr>
      <vt:lpstr>Slide 10</vt:lpstr>
      <vt:lpstr>Slide 11</vt:lpstr>
      <vt:lpstr>Slide 12</vt:lpstr>
      <vt:lpstr>Slide 13</vt:lpstr>
      <vt:lpstr>Slide 14</vt:lpstr>
      <vt:lpstr>Slide 15</vt:lpstr>
      <vt:lpstr> Error Detection and Reporting </vt:lpstr>
      <vt:lpstr>Symbol Table</vt:lpstr>
      <vt:lpstr>Slide 18</vt:lpstr>
      <vt:lpstr>Cousin's of the compiler</vt:lpstr>
      <vt:lpstr>Slide 20</vt:lpstr>
      <vt:lpstr>Slide 21</vt:lpstr>
      <vt:lpstr>Slide 22</vt:lpstr>
      <vt:lpstr>Compiler-construction tools</vt:lpstr>
      <vt:lpstr>Slide 24</vt:lpstr>
      <vt:lpstr>Slide 25</vt:lpstr>
      <vt:lpstr>Slide 26</vt:lpstr>
      <vt:lpstr>Lexical Analysis</vt:lpstr>
      <vt:lpstr>Slide 28</vt:lpstr>
      <vt:lpstr>Slide 29</vt:lpstr>
      <vt:lpstr>Slide 30</vt:lpstr>
      <vt:lpstr>Slide 31</vt:lpstr>
      <vt:lpstr>Role of Lexical Analyzer </vt:lpstr>
      <vt:lpstr>Slide 33</vt:lpstr>
      <vt:lpstr>Need of Lexical Analyzer</vt:lpstr>
      <vt:lpstr>Slide 35</vt:lpstr>
      <vt:lpstr>Slide 36</vt:lpstr>
      <vt:lpstr>Slide 37</vt:lpstr>
      <vt:lpstr>Input Buffering</vt:lpstr>
      <vt:lpstr>Slide 39</vt:lpstr>
      <vt:lpstr>Buffer Pairs</vt:lpstr>
      <vt:lpstr>Slide 41</vt:lpstr>
      <vt:lpstr>SPECIFICATION OF TOKENS </vt:lpstr>
      <vt:lpstr>Slide 43</vt:lpstr>
      <vt:lpstr>Slide 44</vt:lpstr>
      <vt:lpstr>Slide 45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7</cp:revision>
  <dcterms:created xsi:type="dcterms:W3CDTF">2023-07-26T08:46:01Z</dcterms:created>
  <dcterms:modified xsi:type="dcterms:W3CDTF">2024-01-25T07:44:25Z</dcterms:modified>
</cp:coreProperties>
</file>