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5.png"/><Relationship Id="rId9"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3.png"/><Relationship Id="rId5" Type="http://schemas.openxmlformats.org/officeDocument/2006/relationships/image" Target="../media/image24.png"/><Relationship Id="rId6" Type="http://schemas.openxmlformats.org/officeDocument/2006/relationships/image" Target="../media/image1.png"/><Relationship Id="rId7"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IN"/>
            </a:br>
            <a:r>
              <a:rPr lang="en-IN"/>
              <a:t>UNIT:2</a:t>
            </a:r>
            <a:br>
              <a:rPr lang="en-IN"/>
            </a:br>
            <a:r>
              <a:rPr lang="en-IN"/>
              <a:t>Contents</a:t>
            </a:r>
            <a:br>
              <a:rPr lang="en-IN"/>
            </a:br>
            <a:endParaRPr/>
          </a:p>
        </p:txBody>
      </p:sp>
      <p:sp>
        <p:nvSpPr>
          <p:cNvPr id="85" name="Google Shape;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IN" sz="3200"/>
              <a:t>Harmonics</a:t>
            </a:r>
            <a:endParaRPr/>
          </a:p>
          <a:p>
            <a:pPr indent="-228600" lvl="0" marL="228600" rtl="0" algn="l">
              <a:lnSpc>
                <a:spcPct val="90000"/>
              </a:lnSpc>
              <a:spcBef>
                <a:spcPts val="1000"/>
              </a:spcBef>
              <a:spcAft>
                <a:spcPts val="0"/>
              </a:spcAft>
              <a:buClr>
                <a:schemeClr val="dk1"/>
              </a:buClr>
              <a:buSzPts val="3200"/>
              <a:buChar char="•"/>
            </a:pPr>
            <a:r>
              <a:rPr i="1" lang="en-IN" sz="3200"/>
              <a:t>Illumination – Lux, Lumens</a:t>
            </a:r>
            <a:endParaRPr/>
          </a:p>
          <a:p>
            <a:pPr indent="-228600" lvl="0" marL="228600" rtl="0" algn="l">
              <a:lnSpc>
                <a:spcPct val="90000"/>
              </a:lnSpc>
              <a:spcBef>
                <a:spcPts val="1000"/>
              </a:spcBef>
              <a:spcAft>
                <a:spcPts val="0"/>
              </a:spcAft>
              <a:buClr>
                <a:schemeClr val="dk1"/>
              </a:buClr>
              <a:buSzPts val="3200"/>
              <a:buChar char="•"/>
            </a:pPr>
            <a:r>
              <a:rPr i="1" lang="en-IN" sz="3200"/>
              <a:t>Types of lighting, Efficacy</a:t>
            </a:r>
            <a:endParaRPr/>
          </a:p>
          <a:p>
            <a:pPr indent="-228600" lvl="0" marL="228600" rtl="0" algn="l">
              <a:lnSpc>
                <a:spcPct val="90000"/>
              </a:lnSpc>
              <a:spcBef>
                <a:spcPts val="1000"/>
              </a:spcBef>
              <a:spcAft>
                <a:spcPts val="0"/>
              </a:spcAft>
              <a:buClr>
                <a:schemeClr val="dk1"/>
              </a:buClr>
              <a:buSzPts val="3200"/>
              <a:buChar char="•"/>
            </a:pPr>
            <a:r>
              <a:rPr i="1" lang="en-IN" sz="3200"/>
              <a:t>LED Lighting And types</a:t>
            </a:r>
            <a:endParaRPr/>
          </a:p>
          <a:p>
            <a:pPr indent="-228600" lvl="0" marL="228600" rtl="0" algn="l">
              <a:lnSpc>
                <a:spcPct val="90000"/>
              </a:lnSpc>
              <a:spcBef>
                <a:spcPts val="1000"/>
              </a:spcBef>
              <a:spcAft>
                <a:spcPts val="0"/>
              </a:spcAft>
              <a:buClr>
                <a:schemeClr val="dk1"/>
              </a:buClr>
              <a:buSzPts val="3200"/>
              <a:buChar char="•"/>
            </a:pPr>
            <a:r>
              <a:rPr i="1" lang="en-IN" sz="3200"/>
              <a:t>Scope Of Energy conservation In Illumination</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254125" y="0"/>
            <a:ext cx="10515600" cy="73723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Continued...</a:t>
            </a:r>
            <a:endParaRPr/>
          </a:p>
        </p:txBody>
      </p:sp>
      <p:sp>
        <p:nvSpPr>
          <p:cNvPr id="145" name="Google Shape;145;p22"/>
          <p:cNvSpPr txBox="1"/>
          <p:nvPr>
            <p:ph idx="1" type="body"/>
          </p:nvPr>
        </p:nvSpPr>
        <p:spPr>
          <a:xfrm>
            <a:off x="351155" y="563880"/>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Types of fixtures:</a:t>
            </a:r>
            <a:endParaRPr/>
          </a:p>
        </p:txBody>
      </p:sp>
      <p:pic>
        <p:nvPicPr>
          <p:cNvPr descr="1" id="146" name="Google Shape;146;p22"/>
          <p:cNvPicPr preferRelativeResize="0"/>
          <p:nvPr>
            <p:ph idx="2" type="body"/>
          </p:nvPr>
        </p:nvPicPr>
        <p:blipFill rotWithShape="1">
          <a:blip r:embed="rId3">
            <a:alphaModFix/>
          </a:blip>
          <a:srcRect b="0" l="0" r="0" t="0"/>
          <a:stretch/>
        </p:blipFill>
        <p:spPr>
          <a:xfrm>
            <a:off x="6426835" y="1083945"/>
            <a:ext cx="1607820" cy="1531620"/>
          </a:xfrm>
          <a:prstGeom prst="rect">
            <a:avLst/>
          </a:prstGeom>
          <a:noFill/>
          <a:ln>
            <a:noFill/>
          </a:ln>
        </p:spPr>
      </p:pic>
      <p:sp>
        <p:nvSpPr>
          <p:cNvPr id="147" name="Google Shape;147;p22"/>
          <p:cNvSpPr txBox="1"/>
          <p:nvPr/>
        </p:nvSpPr>
        <p:spPr>
          <a:xfrm>
            <a:off x="6216015" y="2880360"/>
            <a:ext cx="202882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Chandelier</a:t>
            </a:r>
            <a:endParaRPr/>
          </a:p>
        </p:txBody>
      </p:sp>
      <p:pic>
        <p:nvPicPr>
          <p:cNvPr descr="2" id="148" name="Google Shape;148;p22"/>
          <p:cNvPicPr preferRelativeResize="0"/>
          <p:nvPr/>
        </p:nvPicPr>
        <p:blipFill rotWithShape="1">
          <a:blip r:embed="rId4">
            <a:alphaModFix/>
          </a:blip>
          <a:srcRect b="0" l="0" r="0" t="0"/>
          <a:stretch/>
        </p:blipFill>
        <p:spPr>
          <a:xfrm>
            <a:off x="8928735" y="1133475"/>
            <a:ext cx="2171700" cy="1432560"/>
          </a:xfrm>
          <a:prstGeom prst="rect">
            <a:avLst/>
          </a:prstGeom>
          <a:noFill/>
          <a:ln>
            <a:noFill/>
          </a:ln>
        </p:spPr>
      </p:pic>
      <p:sp>
        <p:nvSpPr>
          <p:cNvPr id="149" name="Google Shape;149;p22"/>
          <p:cNvSpPr txBox="1"/>
          <p:nvPr/>
        </p:nvSpPr>
        <p:spPr>
          <a:xfrm>
            <a:off x="8630920" y="2840355"/>
            <a:ext cx="294195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Ceiling mounted fixtures</a:t>
            </a:r>
            <a:endParaRPr/>
          </a:p>
        </p:txBody>
      </p:sp>
      <p:pic>
        <p:nvPicPr>
          <p:cNvPr descr="3" id="150" name="Google Shape;150;p22"/>
          <p:cNvPicPr preferRelativeResize="0"/>
          <p:nvPr/>
        </p:nvPicPr>
        <p:blipFill rotWithShape="1">
          <a:blip r:embed="rId5">
            <a:alphaModFix/>
          </a:blip>
          <a:srcRect b="0" l="0" r="0" t="0"/>
          <a:stretch/>
        </p:blipFill>
        <p:spPr>
          <a:xfrm>
            <a:off x="6530975" y="3514725"/>
            <a:ext cx="1653540" cy="1402080"/>
          </a:xfrm>
          <a:prstGeom prst="rect">
            <a:avLst/>
          </a:prstGeom>
          <a:noFill/>
          <a:ln>
            <a:noFill/>
          </a:ln>
        </p:spPr>
      </p:pic>
      <p:sp>
        <p:nvSpPr>
          <p:cNvPr id="151" name="Google Shape;151;p22"/>
          <p:cNvSpPr txBox="1"/>
          <p:nvPr/>
        </p:nvSpPr>
        <p:spPr>
          <a:xfrm>
            <a:off x="6297930" y="5182870"/>
            <a:ext cx="212026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Wall-mounted fixture</a:t>
            </a:r>
            <a:endParaRPr/>
          </a:p>
        </p:txBody>
      </p:sp>
      <p:pic>
        <p:nvPicPr>
          <p:cNvPr descr="4" id="152" name="Google Shape;152;p22"/>
          <p:cNvPicPr preferRelativeResize="0"/>
          <p:nvPr/>
        </p:nvPicPr>
        <p:blipFill rotWithShape="1">
          <a:blip r:embed="rId6">
            <a:alphaModFix/>
          </a:blip>
          <a:srcRect b="0" l="0" r="0" t="0"/>
          <a:stretch/>
        </p:blipFill>
        <p:spPr>
          <a:xfrm>
            <a:off x="8928735" y="3646805"/>
            <a:ext cx="2286000" cy="1135380"/>
          </a:xfrm>
          <a:prstGeom prst="rect">
            <a:avLst/>
          </a:prstGeom>
          <a:noFill/>
          <a:ln>
            <a:noFill/>
          </a:ln>
        </p:spPr>
      </p:pic>
      <p:sp>
        <p:nvSpPr>
          <p:cNvPr id="153" name="Google Shape;153;p22"/>
          <p:cNvSpPr txBox="1"/>
          <p:nvPr/>
        </p:nvSpPr>
        <p:spPr>
          <a:xfrm>
            <a:off x="8834120" y="5092065"/>
            <a:ext cx="295148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Traditional recessed fixtures and / or LED downlights</a:t>
            </a:r>
            <a:endParaRPr/>
          </a:p>
        </p:txBody>
      </p:sp>
      <p:pic>
        <p:nvPicPr>
          <p:cNvPr descr="5" id="154" name="Google Shape;154;p22"/>
          <p:cNvPicPr preferRelativeResize="0"/>
          <p:nvPr/>
        </p:nvPicPr>
        <p:blipFill rotWithShape="1">
          <a:blip r:embed="rId7">
            <a:alphaModFix/>
          </a:blip>
          <a:srcRect b="0" l="0" r="0" t="0"/>
          <a:stretch/>
        </p:blipFill>
        <p:spPr>
          <a:xfrm>
            <a:off x="2592705" y="1752600"/>
            <a:ext cx="2827020" cy="1127760"/>
          </a:xfrm>
          <a:prstGeom prst="rect">
            <a:avLst/>
          </a:prstGeom>
          <a:noFill/>
          <a:ln>
            <a:noFill/>
          </a:ln>
        </p:spPr>
      </p:pic>
      <p:sp>
        <p:nvSpPr>
          <p:cNvPr id="155" name="Google Shape;155;p22"/>
          <p:cNvSpPr txBox="1"/>
          <p:nvPr/>
        </p:nvSpPr>
        <p:spPr>
          <a:xfrm>
            <a:off x="2413635" y="2971800"/>
            <a:ext cx="306324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Track light</a:t>
            </a:r>
            <a:endParaRPr/>
          </a:p>
        </p:txBody>
      </p:sp>
      <p:pic>
        <p:nvPicPr>
          <p:cNvPr descr="6" id="156" name="Google Shape;156;p22"/>
          <p:cNvPicPr preferRelativeResize="0"/>
          <p:nvPr/>
        </p:nvPicPr>
        <p:blipFill rotWithShape="1">
          <a:blip r:embed="rId8">
            <a:alphaModFix/>
          </a:blip>
          <a:srcRect b="0" l="0" r="0" t="0"/>
          <a:stretch/>
        </p:blipFill>
        <p:spPr>
          <a:xfrm>
            <a:off x="686435" y="3248660"/>
            <a:ext cx="1264920" cy="1440180"/>
          </a:xfrm>
          <a:prstGeom prst="rect">
            <a:avLst/>
          </a:prstGeom>
          <a:noFill/>
          <a:ln>
            <a:noFill/>
          </a:ln>
        </p:spPr>
      </p:pic>
      <p:sp>
        <p:nvSpPr>
          <p:cNvPr id="157" name="Google Shape;157;p22"/>
          <p:cNvSpPr txBox="1"/>
          <p:nvPr/>
        </p:nvSpPr>
        <p:spPr>
          <a:xfrm>
            <a:off x="351155" y="4814570"/>
            <a:ext cx="1967865"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Floor lamp</a:t>
            </a:r>
            <a:endParaRPr/>
          </a:p>
        </p:txBody>
      </p:sp>
      <p:pic>
        <p:nvPicPr>
          <p:cNvPr descr="7" id="158" name="Google Shape;158;p22"/>
          <p:cNvPicPr preferRelativeResize="0"/>
          <p:nvPr/>
        </p:nvPicPr>
        <p:blipFill rotWithShape="1">
          <a:blip r:embed="rId9">
            <a:alphaModFix/>
          </a:blip>
          <a:srcRect b="0" l="0" r="0" t="0"/>
          <a:stretch/>
        </p:blipFill>
        <p:spPr>
          <a:xfrm>
            <a:off x="3613785" y="3725545"/>
            <a:ext cx="1455420" cy="1455420"/>
          </a:xfrm>
          <a:prstGeom prst="rect">
            <a:avLst/>
          </a:prstGeom>
          <a:noFill/>
          <a:ln>
            <a:noFill/>
          </a:ln>
        </p:spPr>
      </p:pic>
      <p:sp>
        <p:nvSpPr>
          <p:cNvPr id="159" name="Google Shape;159;p22"/>
          <p:cNvSpPr txBox="1"/>
          <p:nvPr/>
        </p:nvSpPr>
        <p:spPr>
          <a:xfrm>
            <a:off x="2830195" y="5321300"/>
            <a:ext cx="302260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Table lamp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idx="1" type="body"/>
          </p:nvPr>
        </p:nvSpPr>
        <p:spPr>
          <a:xfrm>
            <a:off x="635000" y="61531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None/>
            </a:pPr>
            <a:r>
              <a:rPr lang="en-IN" u="sng">
                <a:solidFill>
                  <a:srgbClr val="C00000"/>
                </a:solidFill>
                <a:latin typeface="Times New Roman"/>
                <a:ea typeface="Times New Roman"/>
                <a:cs typeface="Times New Roman"/>
                <a:sym typeface="Times New Roman"/>
              </a:rPr>
              <a:t>1(b). Ambient Outdoor Lighting- </a:t>
            </a:r>
            <a:r>
              <a:rPr lang="en-IN" sz="2400">
                <a:solidFill>
                  <a:schemeClr val="dk1"/>
                </a:solidFill>
                <a:latin typeface="Times New Roman"/>
                <a:ea typeface="Times New Roman"/>
                <a:cs typeface="Times New Roman"/>
                <a:sym typeface="Times New Roman"/>
              </a:rPr>
              <a:t>Outdoor lighting is usually installed in order to ensure visibility and increase security around a building. It is also recommended to light up the exterior of the building, entrances and stairs to reduce and perhaps eliminate the risk of injury that can occur when entering and leaving the building.</a:t>
            </a:r>
            <a:endParaRPr/>
          </a:p>
        </p:txBody>
      </p:sp>
      <p:sp>
        <p:nvSpPr>
          <p:cNvPr id="165" name="Google Shape;165;p23"/>
          <p:cNvSpPr txBox="1"/>
          <p:nvPr>
            <p:ph type="title"/>
          </p:nvPr>
        </p:nvSpPr>
        <p:spPr>
          <a:xfrm>
            <a:off x="838200" y="0"/>
            <a:ext cx="10515600" cy="61531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Continued...</a:t>
            </a:r>
            <a:endParaRPr/>
          </a:p>
        </p:txBody>
      </p:sp>
      <p:pic>
        <p:nvPicPr>
          <p:cNvPr descr="8" id="166" name="Google Shape;166;p23"/>
          <p:cNvPicPr preferRelativeResize="0"/>
          <p:nvPr>
            <p:ph idx="2" type="body"/>
          </p:nvPr>
        </p:nvPicPr>
        <p:blipFill rotWithShape="1">
          <a:blip r:embed="rId3">
            <a:alphaModFix/>
          </a:blip>
          <a:srcRect b="0" l="0" r="0" t="0"/>
          <a:stretch/>
        </p:blipFill>
        <p:spPr>
          <a:xfrm>
            <a:off x="6436360" y="820420"/>
            <a:ext cx="5181600" cy="2932430"/>
          </a:xfrm>
          <a:prstGeom prst="rect">
            <a:avLst/>
          </a:prstGeom>
          <a:noFill/>
          <a:ln>
            <a:noFill/>
          </a:ln>
        </p:spPr>
      </p:pic>
      <p:sp>
        <p:nvSpPr>
          <p:cNvPr id="167" name="Google Shape;167;p23"/>
          <p:cNvSpPr txBox="1"/>
          <p:nvPr/>
        </p:nvSpPr>
        <p:spPr>
          <a:xfrm>
            <a:off x="486410" y="3962400"/>
            <a:ext cx="51015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C00000"/>
                </a:solidFill>
                <a:latin typeface="Times New Roman"/>
                <a:ea typeface="Times New Roman"/>
                <a:cs typeface="Times New Roman"/>
                <a:sym typeface="Times New Roman"/>
              </a:rPr>
              <a:t>Types of fixtures</a:t>
            </a:r>
            <a:r>
              <a:rPr lang="en-IN" sz="1800">
                <a:solidFill>
                  <a:schemeClr val="dk1"/>
                </a:solidFill>
                <a:latin typeface="Calibri"/>
                <a:ea typeface="Calibri"/>
                <a:cs typeface="Calibri"/>
                <a:sym typeface="Calibri"/>
              </a:rPr>
              <a:t>:</a:t>
            </a:r>
            <a:endParaRPr/>
          </a:p>
        </p:txBody>
      </p:sp>
      <p:pic>
        <p:nvPicPr>
          <p:cNvPr descr="8" id="168" name="Google Shape;168;p23"/>
          <p:cNvPicPr preferRelativeResize="0"/>
          <p:nvPr/>
        </p:nvPicPr>
        <p:blipFill rotWithShape="1">
          <a:blip r:embed="rId4">
            <a:alphaModFix/>
          </a:blip>
          <a:srcRect b="0" l="0" r="0" t="0"/>
          <a:stretch/>
        </p:blipFill>
        <p:spPr>
          <a:xfrm>
            <a:off x="168275" y="4539615"/>
            <a:ext cx="1546860" cy="1531620"/>
          </a:xfrm>
          <a:prstGeom prst="rect">
            <a:avLst/>
          </a:prstGeom>
          <a:noFill/>
          <a:ln>
            <a:noFill/>
          </a:ln>
        </p:spPr>
      </p:pic>
      <p:sp>
        <p:nvSpPr>
          <p:cNvPr id="169" name="Google Shape;169;p23"/>
          <p:cNvSpPr txBox="1"/>
          <p:nvPr/>
        </p:nvSpPr>
        <p:spPr>
          <a:xfrm>
            <a:off x="168275" y="6198235"/>
            <a:ext cx="276923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Spotlight</a:t>
            </a:r>
            <a:endParaRPr/>
          </a:p>
        </p:txBody>
      </p:sp>
      <p:pic>
        <p:nvPicPr>
          <p:cNvPr descr="8" id="170" name="Google Shape;170;p23"/>
          <p:cNvPicPr preferRelativeResize="0"/>
          <p:nvPr/>
        </p:nvPicPr>
        <p:blipFill rotWithShape="1">
          <a:blip r:embed="rId5">
            <a:alphaModFix/>
          </a:blip>
          <a:srcRect b="0" l="0" r="0" t="0"/>
          <a:stretch/>
        </p:blipFill>
        <p:spPr>
          <a:xfrm>
            <a:off x="2049145" y="4538980"/>
            <a:ext cx="1440180" cy="1493520"/>
          </a:xfrm>
          <a:prstGeom prst="rect">
            <a:avLst/>
          </a:prstGeom>
          <a:noFill/>
          <a:ln>
            <a:noFill/>
          </a:ln>
        </p:spPr>
      </p:pic>
      <p:sp>
        <p:nvSpPr>
          <p:cNvPr id="171" name="Google Shape;171;p23"/>
          <p:cNvSpPr txBox="1"/>
          <p:nvPr/>
        </p:nvSpPr>
        <p:spPr>
          <a:xfrm>
            <a:off x="1715135" y="6184265"/>
            <a:ext cx="2392680"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outdoor Hanging fixture</a:t>
            </a:r>
            <a:endParaRPr/>
          </a:p>
        </p:txBody>
      </p:sp>
      <p:pic>
        <p:nvPicPr>
          <p:cNvPr descr="8" id="172" name="Google Shape;172;p23"/>
          <p:cNvPicPr preferRelativeResize="0"/>
          <p:nvPr/>
        </p:nvPicPr>
        <p:blipFill rotWithShape="1">
          <a:blip r:embed="rId6">
            <a:alphaModFix/>
          </a:blip>
          <a:srcRect b="0" l="0" r="0" t="0"/>
          <a:stretch/>
        </p:blipFill>
        <p:spPr>
          <a:xfrm>
            <a:off x="3762375" y="4569460"/>
            <a:ext cx="3192780" cy="1432560"/>
          </a:xfrm>
          <a:prstGeom prst="rect">
            <a:avLst/>
          </a:prstGeom>
          <a:noFill/>
          <a:ln>
            <a:noFill/>
          </a:ln>
        </p:spPr>
      </p:pic>
      <p:sp>
        <p:nvSpPr>
          <p:cNvPr id="173" name="Google Shape;173;p23"/>
          <p:cNvSpPr txBox="1"/>
          <p:nvPr/>
        </p:nvSpPr>
        <p:spPr>
          <a:xfrm>
            <a:off x="3881120" y="6184265"/>
            <a:ext cx="329692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Garage and canopy lighting</a:t>
            </a:r>
            <a:endParaRPr/>
          </a:p>
        </p:txBody>
      </p:sp>
      <p:pic>
        <p:nvPicPr>
          <p:cNvPr descr="8" id="174" name="Google Shape;174;p23"/>
          <p:cNvPicPr preferRelativeResize="0"/>
          <p:nvPr/>
        </p:nvPicPr>
        <p:blipFill rotWithShape="1">
          <a:blip r:embed="rId7">
            <a:alphaModFix/>
          </a:blip>
          <a:srcRect b="0" l="0" r="0" t="0"/>
          <a:stretch/>
        </p:blipFill>
        <p:spPr>
          <a:xfrm>
            <a:off x="7359650" y="4402455"/>
            <a:ext cx="2057400" cy="1805940"/>
          </a:xfrm>
          <a:prstGeom prst="rect">
            <a:avLst/>
          </a:prstGeom>
          <a:noFill/>
          <a:ln>
            <a:noFill/>
          </a:ln>
        </p:spPr>
      </p:pic>
      <p:sp>
        <p:nvSpPr>
          <p:cNvPr id="175" name="Google Shape;175;p23"/>
          <p:cNvSpPr txBox="1"/>
          <p:nvPr/>
        </p:nvSpPr>
        <p:spPr>
          <a:xfrm>
            <a:off x="7019290" y="6322695"/>
            <a:ext cx="273812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Post lantern</a:t>
            </a:r>
            <a:endParaRPr/>
          </a:p>
        </p:txBody>
      </p:sp>
      <p:pic>
        <p:nvPicPr>
          <p:cNvPr descr="8" id="176" name="Google Shape;176;p23"/>
          <p:cNvPicPr preferRelativeResize="0"/>
          <p:nvPr/>
        </p:nvPicPr>
        <p:blipFill rotWithShape="1">
          <a:blip r:embed="rId8">
            <a:alphaModFix/>
          </a:blip>
          <a:srcRect b="0" l="0" r="0" t="0"/>
          <a:stretch/>
        </p:blipFill>
        <p:spPr>
          <a:xfrm>
            <a:off x="9598660" y="4310380"/>
            <a:ext cx="2385060" cy="1691640"/>
          </a:xfrm>
          <a:prstGeom prst="rect">
            <a:avLst/>
          </a:prstGeom>
          <a:noFill/>
          <a:ln>
            <a:noFill/>
          </a:ln>
        </p:spPr>
      </p:pic>
      <p:sp>
        <p:nvSpPr>
          <p:cNvPr id="177" name="Google Shape;177;p23"/>
          <p:cNvSpPr txBox="1"/>
          <p:nvPr/>
        </p:nvSpPr>
        <p:spPr>
          <a:xfrm>
            <a:off x="9736455" y="6235065"/>
            <a:ext cx="241427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Wall lighting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813435" y="-70485"/>
            <a:ext cx="10515600" cy="74803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Continued...</a:t>
            </a:r>
            <a:endParaRPr/>
          </a:p>
        </p:txBody>
      </p:sp>
      <p:sp>
        <p:nvSpPr>
          <p:cNvPr id="183" name="Google Shape;183;p24"/>
          <p:cNvSpPr txBox="1"/>
          <p:nvPr>
            <p:ph idx="1" type="body"/>
          </p:nvPr>
        </p:nvSpPr>
        <p:spPr>
          <a:xfrm>
            <a:off x="310515" y="677545"/>
            <a:ext cx="11521440" cy="4351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None/>
            </a:pPr>
            <a:r>
              <a:rPr lang="en-IN" sz="2400">
                <a:solidFill>
                  <a:srgbClr val="C00000"/>
                </a:solidFill>
                <a:latin typeface="Times New Roman"/>
                <a:ea typeface="Times New Roman"/>
                <a:cs typeface="Times New Roman"/>
                <a:sym typeface="Times New Roman"/>
              </a:rPr>
              <a:t>2. Task Lighting- </a:t>
            </a:r>
            <a:r>
              <a:rPr lang="en-IN" sz="2400">
                <a:latin typeface="Times New Roman"/>
                <a:ea typeface="Times New Roman"/>
                <a:cs typeface="Times New Roman"/>
                <a:sym typeface="Times New Roman"/>
              </a:rPr>
              <a:t> Task lighting illuminates the tasks a person carries out in a given space such as reading, cooking, computer work. A brighter light is required in a smaller focal point of the room for these sorts of tasks. For a more pleasant illumination, it is often best to avoid harsh lights or lighting that casts troublesome shadows. It is also practical to install a single switch for focal lighting, independent from the room’s overall lighting switch.</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Types of Fixtures:</a:t>
            </a:r>
            <a:endParaRPr/>
          </a:p>
        </p:txBody>
      </p:sp>
      <p:pic>
        <p:nvPicPr>
          <p:cNvPr descr="8" id="184" name="Google Shape;184;p24"/>
          <p:cNvPicPr preferRelativeResize="0"/>
          <p:nvPr>
            <p:ph idx="2" type="body"/>
          </p:nvPr>
        </p:nvPicPr>
        <p:blipFill rotWithShape="1">
          <a:blip r:embed="rId3">
            <a:alphaModFix/>
          </a:blip>
          <a:srcRect b="0" l="0" r="0" t="0"/>
          <a:stretch/>
        </p:blipFill>
        <p:spPr>
          <a:xfrm>
            <a:off x="458470" y="3004820"/>
            <a:ext cx="1676400" cy="1485900"/>
          </a:xfrm>
          <a:prstGeom prst="rect">
            <a:avLst/>
          </a:prstGeom>
          <a:noFill/>
          <a:ln>
            <a:noFill/>
          </a:ln>
        </p:spPr>
      </p:pic>
      <p:sp>
        <p:nvSpPr>
          <p:cNvPr id="185" name="Google Shape;185;p24"/>
          <p:cNvSpPr txBox="1"/>
          <p:nvPr/>
        </p:nvSpPr>
        <p:spPr>
          <a:xfrm>
            <a:off x="384810" y="4660900"/>
            <a:ext cx="2261870"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Directional gimbal recessed fixture or downlight</a:t>
            </a:r>
            <a:endParaRPr/>
          </a:p>
        </p:txBody>
      </p:sp>
      <p:pic>
        <p:nvPicPr>
          <p:cNvPr descr="8" id="186" name="Google Shape;186;p24"/>
          <p:cNvPicPr preferRelativeResize="0"/>
          <p:nvPr/>
        </p:nvPicPr>
        <p:blipFill rotWithShape="1">
          <a:blip r:embed="rId4">
            <a:alphaModFix/>
          </a:blip>
          <a:srcRect b="0" l="0" r="0" t="0"/>
          <a:stretch/>
        </p:blipFill>
        <p:spPr>
          <a:xfrm>
            <a:off x="2741295" y="2989580"/>
            <a:ext cx="2895600" cy="1501140"/>
          </a:xfrm>
          <a:prstGeom prst="rect">
            <a:avLst/>
          </a:prstGeom>
          <a:noFill/>
          <a:ln>
            <a:noFill/>
          </a:ln>
        </p:spPr>
      </p:pic>
      <p:sp>
        <p:nvSpPr>
          <p:cNvPr id="187" name="Google Shape;187;p24"/>
          <p:cNvSpPr txBox="1"/>
          <p:nvPr/>
        </p:nvSpPr>
        <p:spPr>
          <a:xfrm>
            <a:off x="3058160" y="4660900"/>
            <a:ext cx="226187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Pendant lighting</a:t>
            </a:r>
            <a:endParaRPr/>
          </a:p>
        </p:txBody>
      </p:sp>
      <p:pic>
        <p:nvPicPr>
          <p:cNvPr descr="8" id="188" name="Google Shape;188;p24"/>
          <p:cNvPicPr preferRelativeResize="0"/>
          <p:nvPr/>
        </p:nvPicPr>
        <p:blipFill rotWithShape="1">
          <a:blip r:embed="rId5">
            <a:alphaModFix/>
          </a:blip>
          <a:srcRect b="0" l="0" r="0" t="0"/>
          <a:stretch/>
        </p:blipFill>
        <p:spPr>
          <a:xfrm>
            <a:off x="5894070" y="2993390"/>
            <a:ext cx="1558290" cy="1508125"/>
          </a:xfrm>
          <a:prstGeom prst="rect">
            <a:avLst/>
          </a:prstGeom>
          <a:noFill/>
          <a:ln>
            <a:noFill/>
          </a:ln>
        </p:spPr>
      </p:pic>
      <p:sp>
        <p:nvSpPr>
          <p:cNvPr id="189" name="Google Shape;189;p24"/>
          <p:cNvSpPr txBox="1"/>
          <p:nvPr/>
        </p:nvSpPr>
        <p:spPr>
          <a:xfrm>
            <a:off x="5409565" y="4660900"/>
            <a:ext cx="252793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Slim line bar and </a:t>
            </a:r>
            <a:endParaRPr/>
          </a:p>
          <a:p>
            <a:pPr indent="0" lvl="0" marL="0" marR="0" rtl="0" algn="ctr">
              <a:spcBef>
                <a:spcPts val="0"/>
              </a:spcBef>
              <a:spcAft>
                <a:spcPts val="0"/>
              </a:spcAft>
              <a:buNone/>
            </a:pPr>
            <a:r>
              <a:rPr lang="en-IN" sz="1800">
                <a:solidFill>
                  <a:schemeClr val="dk1"/>
                </a:solidFill>
                <a:latin typeface="Calibri"/>
                <a:ea typeface="Calibri"/>
                <a:cs typeface="Calibri"/>
                <a:sym typeface="Calibri"/>
              </a:rPr>
              <a:t>undercabinet</a:t>
            </a:r>
            <a:endParaRPr/>
          </a:p>
        </p:txBody>
      </p:sp>
      <p:pic>
        <p:nvPicPr>
          <p:cNvPr descr="8" id="190" name="Google Shape;190;p24"/>
          <p:cNvPicPr preferRelativeResize="0"/>
          <p:nvPr/>
        </p:nvPicPr>
        <p:blipFill rotWithShape="1">
          <a:blip r:embed="rId6">
            <a:alphaModFix/>
          </a:blip>
          <a:srcRect b="0" l="0" r="0" t="0"/>
          <a:stretch/>
        </p:blipFill>
        <p:spPr>
          <a:xfrm>
            <a:off x="7826375" y="2886710"/>
            <a:ext cx="1935480" cy="1722120"/>
          </a:xfrm>
          <a:prstGeom prst="rect">
            <a:avLst/>
          </a:prstGeom>
          <a:noFill/>
          <a:ln>
            <a:noFill/>
          </a:ln>
        </p:spPr>
      </p:pic>
      <p:sp>
        <p:nvSpPr>
          <p:cNvPr id="191" name="Google Shape;191;p24"/>
          <p:cNvSpPr txBox="1"/>
          <p:nvPr/>
        </p:nvSpPr>
        <p:spPr>
          <a:xfrm>
            <a:off x="7656830" y="4660900"/>
            <a:ext cx="288099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Tape and extrusion light</a:t>
            </a:r>
            <a:endParaRPr/>
          </a:p>
        </p:txBody>
      </p:sp>
      <p:pic>
        <p:nvPicPr>
          <p:cNvPr descr="8" id="192" name="Google Shape;192;p24"/>
          <p:cNvPicPr preferRelativeResize="0"/>
          <p:nvPr/>
        </p:nvPicPr>
        <p:blipFill rotWithShape="1">
          <a:blip r:embed="rId7">
            <a:alphaModFix/>
          </a:blip>
          <a:srcRect b="0" l="0" r="0" t="0"/>
          <a:stretch/>
        </p:blipFill>
        <p:spPr>
          <a:xfrm>
            <a:off x="10368915" y="2982595"/>
            <a:ext cx="1463040" cy="1478280"/>
          </a:xfrm>
          <a:prstGeom prst="rect">
            <a:avLst/>
          </a:prstGeom>
          <a:noFill/>
          <a:ln>
            <a:noFill/>
          </a:ln>
        </p:spPr>
      </p:pic>
      <p:sp>
        <p:nvSpPr>
          <p:cNvPr id="193" name="Google Shape;193;p24"/>
          <p:cNvSpPr txBox="1"/>
          <p:nvPr/>
        </p:nvSpPr>
        <p:spPr>
          <a:xfrm>
            <a:off x="10253980" y="4529455"/>
            <a:ext cx="174434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Portable or desk lamp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949960" y="1905"/>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Times New Roman"/>
              <a:buNone/>
            </a:pPr>
            <a:r>
              <a:rPr lang="en-IN">
                <a:latin typeface="Times New Roman"/>
                <a:ea typeface="Times New Roman"/>
                <a:cs typeface="Times New Roman"/>
                <a:sym typeface="Times New Roman"/>
              </a:rPr>
              <a:t>Continued...</a:t>
            </a:r>
            <a:endParaRPr/>
          </a:p>
        </p:txBody>
      </p:sp>
      <p:sp>
        <p:nvSpPr>
          <p:cNvPr id="199" name="Google Shape;199;p25"/>
          <p:cNvSpPr txBox="1"/>
          <p:nvPr/>
        </p:nvSpPr>
        <p:spPr>
          <a:xfrm>
            <a:off x="719455" y="513080"/>
            <a:ext cx="10478135" cy="23069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C00000"/>
                </a:solidFill>
                <a:latin typeface="Times New Roman"/>
                <a:ea typeface="Times New Roman"/>
                <a:cs typeface="Times New Roman"/>
                <a:sym typeface="Times New Roman"/>
              </a:rPr>
              <a:t>3. Accent Lighting-</a:t>
            </a:r>
            <a:r>
              <a:rPr lang="en-IN" sz="2400">
                <a:solidFill>
                  <a:schemeClr val="dk1"/>
                </a:solidFill>
                <a:latin typeface="Times New Roman"/>
                <a:ea typeface="Times New Roman"/>
                <a:cs typeface="Times New Roman"/>
                <a:sym typeface="Times New Roman"/>
              </a:rPr>
              <a:t> Accent lighting is used mainly to focus on a specific point of interest or to achieve a desired effect. This type of lighting gives the impression of a larger room. It is more frequently used to highlight an architectural feature, a plant (in outdoor layout), a sculpture, or a collection of objects.</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As a general rule, effective accent lighting requires the installation of three times more light on the focal point than ambient lighting generally provides.</a:t>
            </a:r>
            <a:endParaRPr/>
          </a:p>
        </p:txBody>
      </p:sp>
      <p:sp>
        <p:nvSpPr>
          <p:cNvPr id="200" name="Google Shape;200;p25"/>
          <p:cNvSpPr txBox="1"/>
          <p:nvPr/>
        </p:nvSpPr>
        <p:spPr>
          <a:xfrm>
            <a:off x="313690" y="2773680"/>
            <a:ext cx="827659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Type of Fixtures:</a:t>
            </a:r>
            <a:r>
              <a:rPr lang="en-IN" sz="1800">
                <a:solidFill>
                  <a:schemeClr val="dk1"/>
                </a:solidFill>
                <a:latin typeface="Calibri"/>
                <a:ea typeface="Calibri"/>
                <a:cs typeface="Calibri"/>
                <a:sym typeface="Calibri"/>
              </a:rPr>
              <a:t> </a:t>
            </a:r>
            <a:endParaRPr/>
          </a:p>
        </p:txBody>
      </p:sp>
      <p:pic>
        <p:nvPicPr>
          <p:cNvPr descr="5" id="201" name="Google Shape;201;p25"/>
          <p:cNvPicPr preferRelativeResize="0"/>
          <p:nvPr>
            <p:ph idx="1" type="body"/>
          </p:nvPr>
        </p:nvPicPr>
        <p:blipFill rotWithShape="1">
          <a:blip r:embed="rId3">
            <a:alphaModFix/>
          </a:blip>
          <a:srcRect b="0" l="0" r="0" t="0"/>
          <a:stretch/>
        </p:blipFill>
        <p:spPr>
          <a:xfrm>
            <a:off x="226060" y="3288665"/>
            <a:ext cx="2827020" cy="1127760"/>
          </a:xfrm>
          <a:prstGeom prst="rect">
            <a:avLst/>
          </a:prstGeom>
          <a:noFill/>
          <a:ln>
            <a:noFill/>
          </a:ln>
        </p:spPr>
      </p:pic>
      <p:sp>
        <p:nvSpPr>
          <p:cNvPr id="202" name="Google Shape;202;p25"/>
          <p:cNvSpPr txBox="1"/>
          <p:nvPr/>
        </p:nvSpPr>
        <p:spPr>
          <a:xfrm>
            <a:off x="14605" y="4449445"/>
            <a:ext cx="306324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Track light</a:t>
            </a:r>
            <a:endParaRPr/>
          </a:p>
        </p:txBody>
      </p:sp>
      <p:pic>
        <p:nvPicPr>
          <p:cNvPr descr="8" id="203" name="Google Shape;203;p25"/>
          <p:cNvPicPr preferRelativeResize="0"/>
          <p:nvPr>
            <p:ph idx="2" type="body"/>
          </p:nvPr>
        </p:nvPicPr>
        <p:blipFill rotWithShape="1">
          <a:blip r:embed="rId4">
            <a:alphaModFix/>
          </a:blip>
          <a:srcRect b="0" l="0" r="0" t="0"/>
          <a:stretch/>
        </p:blipFill>
        <p:spPr>
          <a:xfrm>
            <a:off x="3609340" y="3386455"/>
            <a:ext cx="3246120" cy="1432560"/>
          </a:xfrm>
          <a:prstGeom prst="rect">
            <a:avLst/>
          </a:prstGeom>
          <a:noFill/>
          <a:ln>
            <a:noFill/>
          </a:ln>
        </p:spPr>
      </p:pic>
      <p:sp>
        <p:nvSpPr>
          <p:cNvPr id="204" name="Google Shape;204;p25"/>
          <p:cNvSpPr txBox="1"/>
          <p:nvPr/>
        </p:nvSpPr>
        <p:spPr>
          <a:xfrm>
            <a:off x="3569970" y="4959985"/>
            <a:ext cx="415861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Slim line bar and undercabinet</a:t>
            </a:r>
            <a:endParaRPr/>
          </a:p>
        </p:txBody>
      </p:sp>
      <p:pic>
        <p:nvPicPr>
          <p:cNvPr descr="8" id="205" name="Google Shape;205;p25"/>
          <p:cNvPicPr preferRelativeResize="0"/>
          <p:nvPr/>
        </p:nvPicPr>
        <p:blipFill rotWithShape="1">
          <a:blip r:embed="rId5">
            <a:alphaModFix/>
          </a:blip>
          <a:srcRect b="0" l="0" r="0" t="0"/>
          <a:stretch/>
        </p:blipFill>
        <p:spPr>
          <a:xfrm>
            <a:off x="7197090" y="3288665"/>
            <a:ext cx="1935480" cy="1722120"/>
          </a:xfrm>
          <a:prstGeom prst="rect">
            <a:avLst/>
          </a:prstGeom>
          <a:noFill/>
          <a:ln>
            <a:noFill/>
          </a:ln>
        </p:spPr>
      </p:pic>
      <p:sp>
        <p:nvSpPr>
          <p:cNvPr id="206" name="Google Shape;206;p25"/>
          <p:cNvSpPr txBox="1"/>
          <p:nvPr/>
        </p:nvSpPr>
        <p:spPr>
          <a:xfrm>
            <a:off x="7197090" y="5157470"/>
            <a:ext cx="288099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Tape and extrusion light</a:t>
            </a:r>
            <a:endParaRPr/>
          </a:p>
        </p:txBody>
      </p:sp>
      <p:pic>
        <p:nvPicPr>
          <p:cNvPr descr="8" id="207" name="Google Shape;207;p25"/>
          <p:cNvPicPr preferRelativeResize="0"/>
          <p:nvPr/>
        </p:nvPicPr>
        <p:blipFill rotWithShape="1">
          <a:blip r:embed="rId6">
            <a:alphaModFix/>
          </a:blip>
          <a:srcRect b="0" l="0" r="0" t="0"/>
          <a:stretch/>
        </p:blipFill>
        <p:spPr>
          <a:xfrm>
            <a:off x="9932035" y="3288665"/>
            <a:ext cx="1676400" cy="1485900"/>
          </a:xfrm>
          <a:prstGeom prst="rect">
            <a:avLst/>
          </a:prstGeom>
          <a:noFill/>
          <a:ln>
            <a:noFill/>
          </a:ln>
        </p:spPr>
      </p:pic>
      <p:sp>
        <p:nvSpPr>
          <p:cNvPr id="208" name="Google Shape;208;p25"/>
          <p:cNvSpPr txBox="1"/>
          <p:nvPr/>
        </p:nvSpPr>
        <p:spPr>
          <a:xfrm>
            <a:off x="9930130" y="4959985"/>
            <a:ext cx="2261870"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Directional gimbal recessed fixture or downlight</a:t>
            </a:r>
            <a:endParaRPr/>
          </a:p>
        </p:txBody>
      </p:sp>
      <p:pic>
        <p:nvPicPr>
          <p:cNvPr descr="3" id="209" name="Google Shape;209;p25"/>
          <p:cNvPicPr preferRelativeResize="0"/>
          <p:nvPr/>
        </p:nvPicPr>
        <p:blipFill rotWithShape="1">
          <a:blip r:embed="rId7">
            <a:alphaModFix/>
          </a:blip>
          <a:srcRect b="0" l="0" r="0" t="0"/>
          <a:stretch/>
        </p:blipFill>
        <p:spPr>
          <a:xfrm>
            <a:off x="648335" y="4850765"/>
            <a:ext cx="1653540" cy="1402080"/>
          </a:xfrm>
          <a:prstGeom prst="rect">
            <a:avLst/>
          </a:prstGeom>
          <a:noFill/>
          <a:ln>
            <a:noFill/>
          </a:ln>
        </p:spPr>
      </p:pic>
      <p:sp>
        <p:nvSpPr>
          <p:cNvPr id="210" name="Google Shape;210;p25"/>
          <p:cNvSpPr txBox="1"/>
          <p:nvPr/>
        </p:nvSpPr>
        <p:spPr>
          <a:xfrm>
            <a:off x="313690" y="6377305"/>
            <a:ext cx="232283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Calibri"/>
                <a:ea typeface="Calibri"/>
                <a:cs typeface="Calibri"/>
                <a:sym typeface="Calibri"/>
              </a:rPr>
              <a:t>Wall-mounted fixture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38200" y="111760"/>
            <a:ext cx="10515600" cy="9099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solidFill>
                  <a:schemeClr val="dk1"/>
                </a:solidFill>
                <a:latin typeface="Times New Roman"/>
                <a:ea typeface="Times New Roman"/>
                <a:cs typeface="Times New Roman"/>
                <a:sym typeface="Times New Roman"/>
              </a:rPr>
              <a:t>Efficacy</a:t>
            </a:r>
            <a:endParaRPr/>
          </a:p>
        </p:txBody>
      </p:sp>
      <p:sp>
        <p:nvSpPr>
          <p:cNvPr id="216" name="Google Shape;216;p26"/>
          <p:cNvSpPr txBox="1"/>
          <p:nvPr>
            <p:ph idx="1" type="body"/>
          </p:nvPr>
        </p:nvSpPr>
        <p:spPr>
          <a:xfrm>
            <a:off x="838200" y="1184275"/>
            <a:ext cx="10576560"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We know, For a motor, efficiency = (Power Output / Power Input)*100</a:t>
            </a:r>
            <a:endParaRPr/>
          </a:p>
          <a:p>
            <a:pPr indent="-228600" lvl="0" marL="228600" rtl="0" algn="l">
              <a:lnSpc>
                <a:spcPct val="90000"/>
              </a:lnSpc>
              <a:spcBef>
                <a:spcPts val="1000"/>
              </a:spcBef>
              <a:spcAft>
                <a:spcPts val="0"/>
              </a:spcAft>
              <a:buClr>
                <a:schemeClr val="dk1"/>
              </a:buClr>
              <a:buSzPts val="2800"/>
              <a:buChar char="•"/>
            </a:pPr>
            <a:r>
              <a:rPr lang="en-IN"/>
              <a:t>Similarly, in light, </a:t>
            </a:r>
            <a:endParaRPr/>
          </a:p>
        </p:txBody>
      </p:sp>
      <p:pic>
        <p:nvPicPr>
          <p:cNvPr id="217" name="Google Shape;217;p26"/>
          <p:cNvPicPr preferRelativeResize="0"/>
          <p:nvPr/>
        </p:nvPicPr>
        <p:blipFill rotWithShape="1">
          <a:blip r:embed="rId3">
            <a:alphaModFix/>
          </a:blip>
          <a:srcRect b="0" l="0" r="0" t="0"/>
          <a:stretch/>
        </p:blipFill>
        <p:spPr>
          <a:xfrm>
            <a:off x="3783965" y="1696720"/>
            <a:ext cx="5822315" cy="1192530"/>
          </a:xfrm>
          <a:prstGeom prst="rect">
            <a:avLst/>
          </a:prstGeom>
          <a:noFill/>
          <a:ln>
            <a:noFill/>
          </a:ln>
        </p:spPr>
      </p:pic>
      <p:sp>
        <p:nvSpPr>
          <p:cNvPr id="218" name="Google Shape;218;p26"/>
          <p:cNvSpPr txBox="1"/>
          <p:nvPr/>
        </p:nvSpPr>
        <p:spPr>
          <a:xfrm>
            <a:off x="838200" y="2889250"/>
            <a:ext cx="7597140" cy="8299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Unit- Lumen/Watt (Lm/W)</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Example, Efficacy = 5000 Lm/ 80 W = 62.5 Lm/W</a:t>
            </a:r>
            <a:endParaRPr/>
          </a:p>
        </p:txBody>
      </p:sp>
      <p:sp>
        <p:nvSpPr>
          <p:cNvPr id="219" name="Google Shape;219;p26"/>
          <p:cNvSpPr txBox="1"/>
          <p:nvPr/>
        </p:nvSpPr>
        <p:spPr>
          <a:xfrm>
            <a:off x="516255" y="3967480"/>
            <a:ext cx="5253990" cy="156845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luminous efficacy of a typical CFL is 50–70 lumens per watt (lm/W) and that of a typical incandescent lamp is 10–17 lm/W.</a:t>
            </a:r>
            <a:endParaRPr/>
          </a:p>
        </p:txBody>
      </p:sp>
      <p:pic>
        <p:nvPicPr>
          <p:cNvPr descr="8" id="220" name="Google Shape;220;p26"/>
          <p:cNvPicPr preferRelativeResize="0"/>
          <p:nvPr/>
        </p:nvPicPr>
        <p:blipFill rotWithShape="1">
          <a:blip r:embed="rId4">
            <a:alphaModFix/>
          </a:blip>
          <a:srcRect b="0" l="0" r="0" t="0"/>
          <a:stretch/>
        </p:blipFill>
        <p:spPr>
          <a:xfrm>
            <a:off x="5770245" y="3719195"/>
            <a:ext cx="6438900" cy="30632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38200" y="91440"/>
            <a:ext cx="10515600" cy="58610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IN">
                <a:solidFill>
                  <a:schemeClr val="dk1"/>
                </a:solidFill>
                <a:latin typeface="Times New Roman"/>
                <a:ea typeface="Times New Roman"/>
                <a:cs typeface="Times New Roman"/>
                <a:sym typeface="Times New Roman"/>
              </a:rPr>
              <a:t>LEDs</a:t>
            </a:r>
            <a:endParaRPr/>
          </a:p>
        </p:txBody>
      </p:sp>
      <p:sp>
        <p:nvSpPr>
          <p:cNvPr id="226" name="Google Shape;226;p27"/>
          <p:cNvSpPr txBox="1"/>
          <p:nvPr>
            <p:ph idx="1" type="body"/>
          </p:nvPr>
        </p:nvSpPr>
        <p:spPr>
          <a:xfrm>
            <a:off x="300990" y="615950"/>
            <a:ext cx="10708005" cy="31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300"/>
              <a:buNone/>
            </a:pPr>
            <a:r>
              <a:rPr b="1" lang="en-IN" sz="2300">
                <a:latin typeface="Times New Roman"/>
                <a:ea typeface="Times New Roman"/>
                <a:cs typeface="Times New Roman"/>
                <a:sym typeface="Times New Roman"/>
              </a:rPr>
              <a:t>Common Applications-</a:t>
            </a:r>
            <a:r>
              <a:rPr lang="en-IN" sz="2300">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300"/>
              <a:buChar char="•"/>
            </a:pPr>
            <a:r>
              <a:rPr lang="en-IN" sz="2300">
                <a:latin typeface="Times New Roman"/>
                <a:ea typeface="Times New Roman"/>
                <a:cs typeface="Times New Roman"/>
                <a:sym typeface="Times New Roman"/>
              </a:rPr>
              <a:t>Camera Flashlights</a:t>
            </a:r>
            <a:endParaRPr/>
          </a:p>
          <a:p>
            <a:pPr indent="-228600" lvl="0" marL="228600" rtl="0" algn="l">
              <a:lnSpc>
                <a:spcPct val="90000"/>
              </a:lnSpc>
              <a:spcBef>
                <a:spcPts val="1000"/>
              </a:spcBef>
              <a:spcAft>
                <a:spcPts val="0"/>
              </a:spcAft>
              <a:buClr>
                <a:schemeClr val="dk1"/>
              </a:buClr>
              <a:buSzPts val="2300"/>
              <a:buChar char="•"/>
            </a:pPr>
            <a:r>
              <a:rPr lang="en-IN" sz="2300">
                <a:latin typeface="Times New Roman"/>
                <a:ea typeface="Times New Roman"/>
                <a:cs typeface="Times New Roman"/>
                <a:sym typeface="Times New Roman"/>
              </a:rPr>
              <a:t>TV</a:t>
            </a:r>
            <a:endParaRPr/>
          </a:p>
          <a:p>
            <a:pPr indent="-228600" lvl="0" marL="228600" rtl="0" algn="l">
              <a:lnSpc>
                <a:spcPct val="90000"/>
              </a:lnSpc>
              <a:spcBef>
                <a:spcPts val="1000"/>
              </a:spcBef>
              <a:spcAft>
                <a:spcPts val="0"/>
              </a:spcAft>
              <a:buClr>
                <a:schemeClr val="dk1"/>
              </a:buClr>
              <a:buSzPts val="2300"/>
              <a:buChar char="•"/>
            </a:pPr>
            <a:r>
              <a:rPr lang="en-IN" sz="2300">
                <a:latin typeface="Times New Roman"/>
                <a:ea typeface="Times New Roman"/>
                <a:cs typeface="Times New Roman"/>
                <a:sym typeface="Times New Roman"/>
              </a:rPr>
              <a:t>LED displays in smartphones</a:t>
            </a:r>
            <a:endParaRPr/>
          </a:p>
          <a:p>
            <a:pPr indent="-228600" lvl="0" marL="228600" rtl="0" algn="l">
              <a:lnSpc>
                <a:spcPct val="90000"/>
              </a:lnSpc>
              <a:spcBef>
                <a:spcPts val="1000"/>
              </a:spcBef>
              <a:spcAft>
                <a:spcPts val="0"/>
              </a:spcAft>
              <a:buClr>
                <a:srgbClr val="C00000"/>
              </a:buClr>
              <a:buSzPts val="2300"/>
              <a:buChar char="•"/>
            </a:pPr>
            <a:r>
              <a:rPr lang="en-IN" sz="2300">
                <a:solidFill>
                  <a:srgbClr val="C00000"/>
                </a:solidFill>
                <a:latin typeface="Times New Roman"/>
                <a:ea typeface="Times New Roman"/>
                <a:cs typeface="Times New Roman"/>
                <a:sym typeface="Times New Roman"/>
              </a:rPr>
              <a:t>Lighting-Houses, Offices etc.</a:t>
            </a:r>
            <a:endParaRPr/>
          </a:p>
          <a:p>
            <a:pPr indent="-228600" lvl="0" marL="228600" rtl="0" algn="l">
              <a:lnSpc>
                <a:spcPct val="90000"/>
              </a:lnSpc>
              <a:spcBef>
                <a:spcPts val="1000"/>
              </a:spcBef>
              <a:spcAft>
                <a:spcPts val="0"/>
              </a:spcAft>
              <a:buClr>
                <a:srgbClr val="C00000"/>
              </a:buClr>
              <a:buSzPts val="2300"/>
              <a:buChar char="•"/>
            </a:pPr>
            <a:r>
              <a:rPr lang="en-IN" sz="2300">
                <a:solidFill>
                  <a:srgbClr val="C00000"/>
                </a:solidFill>
                <a:latin typeface="Times New Roman"/>
                <a:ea typeface="Times New Roman"/>
                <a:cs typeface="Times New Roman"/>
                <a:sym typeface="Times New Roman"/>
              </a:rPr>
              <a:t>Street lights</a:t>
            </a:r>
            <a:endParaRPr/>
          </a:p>
          <a:p>
            <a:pPr indent="-228600" lvl="0" marL="228600" rtl="0" algn="l">
              <a:lnSpc>
                <a:spcPct val="90000"/>
              </a:lnSpc>
              <a:spcBef>
                <a:spcPts val="1000"/>
              </a:spcBef>
              <a:spcAft>
                <a:spcPts val="0"/>
              </a:spcAft>
              <a:buClr>
                <a:srgbClr val="C00000"/>
              </a:buClr>
              <a:buSzPts val="2300"/>
              <a:buChar char="•"/>
            </a:pPr>
            <a:r>
              <a:rPr lang="en-IN" sz="2300">
                <a:solidFill>
                  <a:srgbClr val="C00000"/>
                </a:solidFill>
                <a:latin typeface="Times New Roman"/>
                <a:ea typeface="Times New Roman"/>
                <a:cs typeface="Times New Roman"/>
                <a:sym typeface="Times New Roman"/>
              </a:rPr>
              <a:t>Traffic signals</a:t>
            </a:r>
            <a:endParaRPr/>
          </a:p>
          <a:p>
            <a:pPr indent="-228600" lvl="0" marL="228600" rtl="0" algn="l">
              <a:lnSpc>
                <a:spcPct val="90000"/>
              </a:lnSpc>
              <a:spcBef>
                <a:spcPts val="1000"/>
              </a:spcBef>
              <a:spcAft>
                <a:spcPts val="0"/>
              </a:spcAft>
              <a:buClr>
                <a:srgbClr val="C00000"/>
              </a:buClr>
              <a:buSzPts val="2300"/>
              <a:buChar char="•"/>
            </a:pPr>
            <a:r>
              <a:rPr lang="en-IN" sz="2300">
                <a:solidFill>
                  <a:srgbClr val="C00000"/>
                </a:solidFill>
                <a:latin typeface="Times New Roman"/>
                <a:ea typeface="Times New Roman"/>
                <a:cs typeface="Times New Roman"/>
                <a:sym typeface="Times New Roman"/>
              </a:rPr>
              <a:t>Display boards (Railways etc.)</a:t>
            </a:r>
            <a:endParaRPr/>
          </a:p>
        </p:txBody>
      </p:sp>
      <p:sp>
        <p:nvSpPr>
          <p:cNvPr id="227" name="Google Shape;227;p27"/>
          <p:cNvSpPr txBox="1"/>
          <p:nvPr/>
        </p:nvSpPr>
        <p:spPr>
          <a:xfrm>
            <a:off x="239395" y="3996055"/>
            <a:ext cx="11951970" cy="34150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Advantages:-</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Lighting - More energy efficient than conventional bulbs</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Lifespan is more than the conventional bulbs</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Fast switching</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Small size</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better controllability (brightness of LED can be easily controlled)</a:t>
            </a:r>
            <a:endParaRPr/>
          </a:p>
          <a:p>
            <a:pPr indent="-285750" lvl="0" marL="28575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maintain a cold temperature while traditional lights generate heat and excessive heat generation</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38200" y="0"/>
            <a:ext cx="10515600" cy="7893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Types of LED lights</a:t>
            </a:r>
            <a:endParaRPr/>
          </a:p>
        </p:txBody>
      </p:sp>
      <p:sp>
        <p:nvSpPr>
          <p:cNvPr id="233" name="Google Shape;233;p28"/>
          <p:cNvSpPr txBox="1"/>
          <p:nvPr>
            <p:ph idx="1" type="body"/>
          </p:nvPr>
        </p:nvSpPr>
        <p:spPr>
          <a:xfrm>
            <a:off x="635635" y="789305"/>
            <a:ext cx="11118850" cy="4351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000"/>
              <a:buNone/>
            </a:pPr>
            <a:r>
              <a:rPr lang="en-IN" sz="2000">
                <a:solidFill>
                  <a:srgbClr val="C00000"/>
                </a:solidFill>
                <a:latin typeface="Times New Roman"/>
                <a:ea typeface="Times New Roman"/>
                <a:cs typeface="Times New Roman"/>
                <a:sym typeface="Times New Roman"/>
              </a:rPr>
              <a:t>1. LED bulbs- </a:t>
            </a:r>
            <a:r>
              <a:rPr lang="en-IN" sz="2000">
                <a:latin typeface="Times New Roman"/>
                <a:ea typeface="Times New Roman"/>
                <a:cs typeface="Times New Roman"/>
                <a:sym typeface="Times New Roman"/>
              </a:rPr>
              <a:t>The LED bulbs are energy-efficient and environment-friendly. The LED bulbs provide flicker-free operations and provide minimum glare. Also, LEDs bulbs can be dimmed with the help of a dimmer switch to change the ambience as per the changing mood. LED bulbs are available in different colours and can be used as per the requirement and choice to make the look more joyful.</a:t>
            </a:r>
            <a:endParaRPr/>
          </a:p>
          <a:p>
            <a:pPr indent="0" lvl="0" marL="0" rtl="0" algn="l">
              <a:lnSpc>
                <a:spcPct val="90000"/>
              </a:lnSpc>
              <a:spcBef>
                <a:spcPts val="1000"/>
              </a:spcBef>
              <a:spcAft>
                <a:spcPts val="0"/>
              </a:spcAft>
              <a:buClr>
                <a:srgbClr val="C00000"/>
              </a:buClr>
              <a:buSzPts val="2000"/>
              <a:buNone/>
            </a:pPr>
            <a:r>
              <a:rPr lang="en-IN" sz="2000">
                <a:solidFill>
                  <a:srgbClr val="C00000"/>
                </a:solidFill>
                <a:latin typeface="Times New Roman"/>
                <a:ea typeface="Times New Roman"/>
                <a:cs typeface="Times New Roman"/>
                <a:sym typeface="Times New Roman"/>
              </a:rPr>
              <a:t>2. LED panel lights- </a:t>
            </a:r>
            <a:r>
              <a:rPr lang="en-IN" sz="2000">
                <a:solidFill>
                  <a:schemeClr val="dk1"/>
                </a:solidFill>
                <a:latin typeface="Times New Roman"/>
                <a:ea typeface="Times New Roman"/>
                <a:cs typeface="Times New Roman"/>
                <a:sym typeface="Times New Roman"/>
              </a:rPr>
              <a:t>LED panel lights are thin architecture masterpiece. These LED panel lights are also energy-efficient, environment-friendly, produces less heat and maintenance-free. The durability of LED panel light is amazing and can serve the purpose for several years. During the lifespan, the light of the LED remains constant and never dims and gives a better output than CFLs. You can get LED panel light in warm white, cool white and cool daylight variants.</a:t>
            </a:r>
            <a:endParaRPr/>
          </a:p>
        </p:txBody>
      </p:sp>
      <p:pic>
        <p:nvPicPr>
          <p:cNvPr descr="8" id="234" name="Google Shape;234;p28"/>
          <p:cNvPicPr preferRelativeResize="0"/>
          <p:nvPr>
            <p:ph idx="2" type="body"/>
          </p:nvPr>
        </p:nvPicPr>
        <p:blipFill rotWithShape="1">
          <a:blip r:embed="rId3">
            <a:alphaModFix/>
          </a:blip>
          <a:srcRect b="0" l="0" r="0" t="0"/>
          <a:stretch/>
        </p:blipFill>
        <p:spPr>
          <a:xfrm>
            <a:off x="3992245" y="3738245"/>
            <a:ext cx="5181600" cy="14027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38200" y="0"/>
            <a:ext cx="10515600" cy="72707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Continued...</a:t>
            </a:r>
            <a:endParaRPr/>
          </a:p>
        </p:txBody>
      </p:sp>
      <p:sp>
        <p:nvSpPr>
          <p:cNvPr id="240" name="Google Shape;240;p29"/>
          <p:cNvSpPr txBox="1"/>
          <p:nvPr>
            <p:ph idx="1" type="body"/>
          </p:nvPr>
        </p:nvSpPr>
        <p:spPr>
          <a:xfrm>
            <a:off x="473075" y="618490"/>
            <a:ext cx="10617835" cy="23533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None/>
            </a:pPr>
            <a:r>
              <a:rPr lang="en-IN">
                <a:solidFill>
                  <a:srgbClr val="C00000"/>
                </a:solidFill>
              </a:rPr>
              <a:t>3) LED tube lights- </a:t>
            </a:r>
            <a:r>
              <a:rPr lang="en-IN"/>
              <a:t>LED tube lights are also energy-efficient, environment-friendly, produces less heat, maintenance-free and durable as compared to fluorescent tube lights. Also, LED tube lights provide uniform lighting and offer significant savings on account of power consumption. </a:t>
            </a:r>
            <a:endParaRPr/>
          </a:p>
          <a:p>
            <a:pPr indent="0" lvl="0" marL="0" rtl="0" algn="l">
              <a:lnSpc>
                <a:spcPct val="90000"/>
              </a:lnSpc>
              <a:spcBef>
                <a:spcPts val="1000"/>
              </a:spcBef>
              <a:spcAft>
                <a:spcPts val="0"/>
              </a:spcAft>
              <a:buClr>
                <a:schemeClr val="dk1"/>
              </a:buClr>
              <a:buSzPts val="2800"/>
              <a:buNone/>
            </a:pPr>
            <a:r>
              <a:t/>
            </a:r>
            <a:endParaRPr/>
          </a:p>
        </p:txBody>
      </p:sp>
      <p:pic>
        <p:nvPicPr>
          <p:cNvPr descr="8" id="241" name="Google Shape;241;p29"/>
          <p:cNvPicPr preferRelativeResize="0"/>
          <p:nvPr>
            <p:ph idx="2" type="body"/>
          </p:nvPr>
        </p:nvPicPr>
        <p:blipFill rotWithShape="1">
          <a:blip r:embed="rId3">
            <a:alphaModFix/>
          </a:blip>
          <a:srcRect b="0" l="0" r="0" t="0"/>
          <a:stretch/>
        </p:blipFill>
        <p:spPr>
          <a:xfrm>
            <a:off x="7453630" y="2809240"/>
            <a:ext cx="2941320" cy="15925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919480" y="63500"/>
            <a:ext cx="10515600" cy="879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solidFill>
                  <a:schemeClr val="dk1"/>
                </a:solidFill>
                <a:latin typeface="Times New Roman"/>
                <a:ea typeface="Times New Roman"/>
                <a:cs typeface="Times New Roman"/>
                <a:sym typeface="Times New Roman"/>
              </a:rPr>
              <a:t>Scope of energy conservation in Illumination</a:t>
            </a:r>
            <a:endParaRPr/>
          </a:p>
        </p:txBody>
      </p:sp>
      <p:sp>
        <p:nvSpPr>
          <p:cNvPr id="247" name="Google Shape;247;p30"/>
          <p:cNvSpPr txBox="1"/>
          <p:nvPr>
            <p:ph idx="1" type="body"/>
          </p:nvPr>
        </p:nvSpPr>
        <p:spPr>
          <a:xfrm>
            <a:off x="706120" y="1389380"/>
            <a:ext cx="10515600" cy="4351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latin typeface="Times New Roman"/>
                <a:ea typeface="Times New Roman"/>
                <a:cs typeface="Times New Roman"/>
                <a:sym typeface="Times New Roman"/>
              </a:rPr>
              <a:t>1. Optimization of Industrial/ Domestic Lighting (Lux Optimization)</a:t>
            </a:r>
            <a:endParaRPr/>
          </a:p>
          <a:p>
            <a:pPr indent="0" lvl="0" marL="0" rtl="0" algn="l">
              <a:lnSpc>
                <a:spcPct val="90000"/>
              </a:lnSpc>
              <a:spcBef>
                <a:spcPts val="1000"/>
              </a:spcBef>
              <a:spcAft>
                <a:spcPts val="0"/>
              </a:spcAft>
              <a:buClr>
                <a:schemeClr val="dk1"/>
              </a:buClr>
              <a:buSzPts val="2800"/>
              <a:buNone/>
            </a:pPr>
            <a:r>
              <a:rPr lang="en-IN">
                <a:latin typeface="Times New Roman"/>
                <a:ea typeface="Times New Roman"/>
                <a:cs typeface="Times New Roman"/>
                <a:sym typeface="Times New Roman"/>
              </a:rPr>
              <a:t>2. Optimal Use of Natural Light</a:t>
            </a:r>
            <a:endParaRPr/>
          </a:p>
          <a:p>
            <a:pPr indent="0" lvl="0" marL="0" rtl="0" algn="l">
              <a:lnSpc>
                <a:spcPct val="90000"/>
              </a:lnSpc>
              <a:spcBef>
                <a:spcPts val="1000"/>
              </a:spcBef>
              <a:spcAft>
                <a:spcPts val="0"/>
              </a:spcAft>
              <a:buClr>
                <a:schemeClr val="dk1"/>
              </a:buClr>
              <a:buSzPts val="2800"/>
              <a:buNone/>
            </a:pPr>
            <a:r>
              <a:rPr lang="en-IN">
                <a:latin typeface="Times New Roman"/>
                <a:ea typeface="Times New Roman"/>
                <a:cs typeface="Times New Roman"/>
                <a:sym typeface="Times New Roman"/>
              </a:rPr>
              <a:t>3. Lighting Control in Industries- Lights can be shut off during non-working hours automatically. </a:t>
            </a:r>
            <a:endParaRPr/>
          </a:p>
          <a:p>
            <a:pPr indent="0" lvl="0" marL="0" rtl="0" algn="l">
              <a:lnSpc>
                <a:spcPct val="90000"/>
              </a:lnSpc>
              <a:spcBef>
                <a:spcPts val="1000"/>
              </a:spcBef>
              <a:spcAft>
                <a:spcPts val="0"/>
              </a:spcAft>
              <a:buClr>
                <a:schemeClr val="dk1"/>
              </a:buClr>
              <a:buSzPts val="2800"/>
              <a:buNone/>
            </a:pPr>
            <a:r>
              <a:rPr lang="en-IN">
                <a:latin typeface="Times New Roman"/>
                <a:ea typeface="Times New Roman"/>
                <a:cs typeface="Times New Roman"/>
                <a:sym typeface="Times New Roman"/>
              </a:rPr>
              <a:t>4. Use of LED Lamps</a:t>
            </a:r>
            <a:endParaRPr/>
          </a:p>
          <a:p>
            <a:pPr indent="0" lvl="0" marL="0" rtl="0" algn="l">
              <a:lnSpc>
                <a:spcPct val="90000"/>
              </a:lnSpc>
              <a:spcBef>
                <a:spcPts val="1000"/>
              </a:spcBef>
              <a:spcAft>
                <a:spcPts val="0"/>
              </a:spcAft>
              <a:buClr>
                <a:schemeClr val="dk1"/>
              </a:buClr>
              <a:buSzPts val="2800"/>
              <a:buNone/>
            </a:pPr>
            <a:r>
              <a:rPr lang="en-IN"/>
              <a:t> </a:t>
            </a:r>
            <a:endParaRPr/>
          </a:p>
        </p:txBody>
      </p:sp>
      <p:pic>
        <p:nvPicPr>
          <p:cNvPr descr="8" id="248" name="Google Shape;248;p30"/>
          <p:cNvPicPr preferRelativeResize="0"/>
          <p:nvPr>
            <p:ph idx="2" type="body"/>
          </p:nvPr>
        </p:nvPicPr>
        <p:blipFill rotWithShape="1">
          <a:blip r:embed="rId3">
            <a:alphaModFix/>
          </a:blip>
          <a:srcRect b="0" l="0" r="0" t="0"/>
          <a:stretch/>
        </p:blipFill>
        <p:spPr>
          <a:xfrm>
            <a:off x="4580255" y="3337559"/>
            <a:ext cx="4809278" cy="2318759"/>
          </a:xfrm>
          <a:prstGeom prst="rect">
            <a:avLst/>
          </a:prstGeom>
          <a:noFill/>
          <a:ln>
            <a:noFill/>
          </a:ln>
        </p:spPr>
      </p:pic>
      <p:sp>
        <p:nvSpPr>
          <p:cNvPr id="249" name="Google Shape;249;p30"/>
          <p:cNvSpPr txBox="1"/>
          <p:nvPr/>
        </p:nvSpPr>
        <p:spPr>
          <a:xfrm>
            <a:off x="919480" y="5680075"/>
            <a:ext cx="888428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5. Periodic survey and adequate maintenance programs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60960"/>
            <a:ext cx="10515600" cy="8902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u="sng">
                <a:solidFill>
                  <a:schemeClr val="dk1"/>
                </a:solidFill>
                <a:latin typeface="Times New Roman"/>
                <a:ea typeface="Times New Roman"/>
                <a:cs typeface="Times New Roman"/>
                <a:sym typeface="Times New Roman"/>
              </a:rPr>
              <a:t>Harmonics</a:t>
            </a:r>
            <a:endParaRPr/>
          </a:p>
        </p:txBody>
      </p:sp>
      <p:sp>
        <p:nvSpPr>
          <p:cNvPr id="91" name="Google Shape;91;p14"/>
          <p:cNvSpPr txBox="1"/>
          <p:nvPr/>
        </p:nvSpPr>
        <p:spPr>
          <a:xfrm>
            <a:off x="635635" y="951230"/>
            <a:ext cx="1147508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Unwanted higher frequency component that is an integer multiple of the fundamental frequency. Harmonics create a distortion in the fundamental waveform.</a:t>
            </a:r>
            <a:endParaRPr/>
          </a:p>
        </p:txBody>
      </p:sp>
      <p:pic>
        <p:nvPicPr>
          <p:cNvPr descr="6" id="92" name="Google Shape;92;p14"/>
          <p:cNvPicPr preferRelativeResize="0"/>
          <p:nvPr>
            <p:ph idx="1" type="body"/>
          </p:nvPr>
        </p:nvPicPr>
        <p:blipFill rotWithShape="1">
          <a:blip r:embed="rId3">
            <a:alphaModFix/>
          </a:blip>
          <a:srcRect b="0" l="0" r="0" t="0"/>
          <a:stretch/>
        </p:blipFill>
        <p:spPr>
          <a:xfrm>
            <a:off x="1032510" y="1988185"/>
            <a:ext cx="5656580" cy="3619500"/>
          </a:xfrm>
          <a:prstGeom prst="rect">
            <a:avLst/>
          </a:prstGeom>
          <a:noFill/>
          <a:ln>
            <a:noFill/>
          </a:ln>
        </p:spPr>
      </p:pic>
      <p:pic>
        <p:nvPicPr>
          <p:cNvPr descr="6" id="93" name="Google Shape;93;p14"/>
          <p:cNvPicPr preferRelativeResize="0"/>
          <p:nvPr>
            <p:ph idx="2" type="body"/>
          </p:nvPr>
        </p:nvPicPr>
        <p:blipFill rotWithShape="1">
          <a:blip r:embed="rId4">
            <a:alphaModFix/>
          </a:blip>
          <a:srcRect b="0" l="0" r="0" t="0"/>
          <a:stretch/>
        </p:blipFill>
        <p:spPr>
          <a:xfrm>
            <a:off x="6964680" y="2679065"/>
            <a:ext cx="4850765" cy="2480310"/>
          </a:xfrm>
          <a:prstGeom prst="rect">
            <a:avLst/>
          </a:prstGeom>
          <a:noFill/>
          <a:ln>
            <a:noFill/>
          </a:ln>
        </p:spPr>
      </p:pic>
      <p:sp>
        <p:nvSpPr>
          <p:cNvPr id="94" name="Google Shape;94;p14"/>
          <p:cNvSpPr txBox="1"/>
          <p:nvPr/>
        </p:nvSpPr>
        <p:spPr>
          <a:xfrm>
            <a:off x="780415" y="5923280"/>
            <a:ext cx="1092390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The distortion of fundamental sinusoidal waveform supplied by any source is the Harmonics in the electrical circuit.</a:t>
            </a:r>
            <a:r>
              <a:rPr lang="en-IN" sz="1800">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010285" y="0"/>
            <a:ext cx="10515600" cy="6565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IN" sz="3200">
                <a:solidFill>
                  <a:schemeClr val="dk1"/>
                </a:solidFill>
                <a:latin typeface="Times New Roman"/>
                <a:ea typeface="Times New Roman"/>
                <a:cs typeface="Times New Roman"/>
                <a:sym typeface="Times New Roman"/>
              </a:rPr>
              <a:t>Cause of Harmonics</a:t>
            </a:r>
            <a:endParaRPr/>
          </a:p>
        </p:txBody>
      </p:sp>
      <p:sp>
        <p:nvSpPr>
          <p:cNvPr id="100" name="Google Shape;100;p15"/>
          <p:cNvSpPr txBox="1"/>
          <p:nvPr>
            <p:ph idx="1" type="body"/>
          </p:nvPr>
        </p:nvSpPr>
        <p:spPr>
          <a:xfrm>
            <a:off x="706120" y="842010"/>
            <a:ext cx="10819130" cy="435165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Harmonics are caused by the load like:</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Controlled Rectifiers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AC and DC variable Speed Drives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Solid State Heater Controls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Rectifier Transformers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Zero Switching Transformers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Linear Loads can cause harmonics during the starting.</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Capacitors switching also causes harmonics</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The root cause of harmonics is the non-linear current drawn by the load even after applying linear voltage waveform. </a:t>
            </a:r>
            <a:endParaRPr/>
          </a:p>
          <a:p>
            <a:pPr indent="0" lvl="0" marL="0" rtl="0" algn="l">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233045"/>
            <a:ext cx="10515600" cy="7677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Need of Harmonics study &amp; Correction </a:t>
            </a:r>
            <a:endParaRPr/>
          </a:p>
        </p:txBody>
      </p:sp>
      <p:sp>
        <p:nvSpPr>
          <p:cNvPr id="106" name="Google Shape;106;p16"/>
          <p:cNvSpPr txBox="1"/>
          <p:nvPr>
            <p:ph idx="1" type="body"/>
          </p:nvPr>
        </p:nvSpPr>
        <p:spPr>
          <a:xfrm>
            <a:off x="615315" y="1000760"/>
            <a:ext cx="11144885" cy="43516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300"/>
              <a:buChar char="•"/>
            </a:pPr>
            <a:r>
              <a:rPr lang="en-IN" sz="2300">
                <a:latin typeface="Times New Roman"/>
                <a:ea typeface="Times New Roman"/>
                <a:cs typeface="Times New Roman"/>
                <a:sym typeface="Times New Roman"/>
              </a:rPr>
              <a:t>To prevent :</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latin typeface="Times New Roman"/>
                <a:ea typeface="Times New Roman"/>
                <a:cs typeface="Times New Roman"/>
                <a:sym typeface="Times New Roman"/>
              </a:rPr>
              <a:t> Premature failure of power factor improving capacitors.</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latin typeface="Times New Roman"/>
                <a:ea typeface="Times New Roman"/>
                <a:cs typeface="Times New Roman"/>
                <a:sym typeface="Times New Roman"/>
              </a:rPr>
              <a:t>Overheating of transformers</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latin typeface="Times New Roman"/>
                <a:ea typeface="Times New Roman"/>
                <a:cs typeface="Times New Roman"/>
                <a:sym typeface="Times New Roman"/>
              </a:rPr>
              <a:t>Overheating of source alternators</a:t>
            </a:r>
            <a:endParaRPr/>
          </a:p>
          <a:p>
            <a:pPr indent="-228600" lvl="0" marL="228600" rtl="0" algn="l">
              <a:lnSpc>
                <a:spcPct val="90000"/>
              </a:lnSpc>
              <a:spcBef>
                <a:spcPts val="1000"/>
              </a:spcBef>
              <a:spcAft>
                <a:spcPts val="0"/>
              </a:spcAft>
              <a:buClr>
                <a:schemeClr val="dk1"/>
              </a:buClr>
              <a:buSzPts val="2300"/>
              <a:buFont typeface="Arial"/>
              <a:buChar char="•"/>
            </a:pPr>
            <a:r>
              <a:rPr lang="en-IN" sz="2300">
                <a:latin typeface="Times New Roman"/>
                <a:ea typeface="Times New Roman"/>
                <a:cs typeface="Times New Roman"/>
                <a:sym typeface="Times New Roman"/>
              </a:rPr>
              <a:t>This causes increase in active losses</a:t>
            </a:r>
            <a:endParaRPr/>
          </a:p>
          <a:p>
            <a:pPr indent="-228600" lvl="0" marL="228600" rtl="0" algn="l">
              <a:lnSpc>
                <a:spcPct val="90000"/>
              </a:lnSpc>
              <a:spcBef>
                <a:spcPts val="1000"/>
              </a:spcBef>
              <a:spcAft>
                <a:spcPts val="0"/>
              </a:spcAft>
              <a:buClr>
                <a:schemeClr val="dk1"/>
              </a:buClr>
              <a:buSzPts val="2300"/>
              <a:buFont typeface="Arial"/>
              <a:buChar char="•"/>
            </a:pPr>
            <a:r>
              <a:rPr lang="en-IN" sz="2300">
                <a:latin typeface="Times New Roman"/>
                <a:ea typeface="Times New Roman"/>
                <a:cs typeface="Times New Roman"/>
                <a:sym typeface="Times New Roman"/>
              </a:rPr>
              <a:t>These are supplied from prime mover resulting in “ higher specific fuel oil consumption”.</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latin typeface="Times New Roman"/>
                <a:ea typeface="Times New Roman"/>
                <a:cs typeface="Times New Roman"/>
                <a:sym typeface="Times New Roman"/>
              </a:rPr>
              <a:t>Harmonics in power systems result in increased heating in the equipment and conductors and create a pulsating torque in the motors.</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latin typeface="Times New Roman"/>
                <a:ea typeface="Times New Roman"/>
                <a:cs typeface="Times New Roman"/>
                <a:sym typeface="Times New Roman"/>
              </a:rPr>
              <a:t>Harmonics cause increasing operating temperature and the iron losses (Hysteresis and Eddy current losses) in the AC motors and transformers because hysteresis loss is proportional to the frequency and eddy current loss is proportional to the square of the frequency.</a:t>
            </a:r>
            <a:endParaRPr/>
          </a:p>
          <a:p>
            <a:pPr indent="-114300" lvl="0" marL="228600" rtl="0" algn="l">
              <a:lnSpc>
                <a:spcPct val="90000"/>
              </a:lnSpc>
              <a:spcBef>
                <a:spcPts val="100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0"/>
            <a:ext cx="10515600" cy="83883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solidFill>
                  <a:schemeClr val="dk1"/>
                </a:solidFill>
                <a:latin typeface="Times New Roman"/>
                <a:ea typeface="Times New Roman"/>
                <a:cs typeface="Times New Roman"/>
                <a:sym typeface="Times New Roman"/>
              </a:rPr>
              <a:t>Illumination</a:t>
            </a:r>
            <a:endParaRPr/>
          </a:p>
        </p:txBody>
      </p:sp>
      <p:sp>
        <p:nvSpPr>
          <p:cNvPr id="112" name="Google Shape;112;p17"/>
          <p:cNvSpPr txBox="1"/>
          <p:nvPr>
            <p:ph idx="1" type="body"/>
          </p:nvPr>
        </p:nvSpPr>
        <p:spPr>
          <a:xfrm>
            <a:off x="391795" y="1253490"/>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latin typeface="Times New Roman"/>
                <a:ea typeface="Times New Roman"/>
                <a:cs typeface="Times New Roman"/>
                <a:sym typeface="Times New Roman"/>
              </a:rPr>
              <a:t>What is Light?</a:t>
            </a:r>
            <a:endParaRPr/>
          </a:p>
          <a:p>
            <a:pPr indent="0" lvl="0" marL="0" rtl="0" algn="l">
              <a:lnSpc>
                <a:spcPct val="90000"/>
              </a:lnSpc>
              <a:spcBef>
                <a:spcPts val="1000"/>
              </a:spcBef>
              <a:spcAft>
                <a:spcPts val="0"/>
              </a:spcAft>
              <a:buClr>
                <a:schemeClr val="dk1"/>
              </a:buClr>
              <a:buSzPts val="2800"/>
              <a:buNone/>
            </a:pPr>
            <a:r>
              <a:rPr lang="en-IN">
                <a:latin typeface="Times New Roman"/>
                <a:ea typeface="Times New Roman"/>
                <a:cs typeface="Times New Roman"/>
                <a:sym typeface="Times New Roman"/>
              </a:rPr>
              <a:t>The very small part of electromagnetic spectrum, sandwiched between ultravoilet and infrared radiation. The visible portion of electromagnetic spectrum extends from about (380-780) nm of wavelength. </a:t>
            </a:r>
            <a:r>
              <a:rPr b="1" lang="en-IN">
                <a:latin typeface="Times New Roman"/>
                <a:ea typeface="Times New Roman"/>
                <a:cs typeface="Times New Roman"/>
                <a:sym typeface="Times New Roman"/>
              </a:rPr>
              <a:t> </a:t>
            </a:r>
            <a:endParaRPr/>
          </a:p>
        </p:txBody>
      </p:sp>
      <p:pic>
        <p:nvPicPr>
          <p:cNvPr descr="6" id="113" name="Google Shape;113;p17"/>
          <p:cNvPicPr preferRelativeResize="0"/>
          <p:nvPr>
            <p:ph idx="2" type="body"/>
          </p:nvPr>
        </p:nvPicPr>
        <p:blipFill rotWithShape="1">
          <a:blip r:embed="rId3">
            <a:alphaModFix/>
          </a:blip>
          <a:srcRect b="0" l="0" r="0" t="0"/>
          <a:stretch/>
        </p:blipFill>
        <p:spPr>
          <a:xfrm>
            <a:off x="6172835" y="1253490"/>
            <a:ext cx="5607050" cy="388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182880"/>
            <a:ext cx="10515600" cy="879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1. Luminance</a:t>
            </a:r>
            <a:endParaRPr/>
          </a:p>
        </p:txBody>
      </p:sp>
      <p:sp>
        <p:nvSpPr>
          <p:cNvPr id="119" name="Google Shape;119;p18"/>
          <p:cNvSpPr txBox="1"/>
          <p:nvPr>
            <p:ph idx="1" type="body"/>
          </p:nvPr>
        </p:nvSpPr>
        <p:spPr>
          <a:xfrm>
            <a:off x="727075" y="974090"/>
            <a:ext cx="10871835" cy="435165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Arial"/>
              <a:buChar char="•"/>
            </a:pPr>
            <a:r>
              <a:rPr lang="en-IN">
                <a:latin typeface="Times New Roman"/>
                <a:ea typeface="Times New Roman"/>
                <a:cs typeface="Times New Roman"/>
                <a:sym typeface="Times New Roman"/>
              </a:rPr>
              <a:t>The measurement of the amount of light emitting, passing through or reflected from a surface from a solid angle. </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It also indicates how much luminous intensity can be sensed by the human eye. </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This means that luminance indicates the brightness of light emitted or reflected off a surface. </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In the display industry, luminance is used to quantify the brightness of displays.</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Candela (cd) is the unit of luminous intensity.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(SI) unit for luminance is candela/square meter (cd/m</a:t>
            </a:r>
            <a:r>
              <a:rPr baseline="30000" lang="en-IN">
                <a:latin typeface="Times New Roman"/>
                <a:ea typeface="Times New Roman"/>
                <a:cs typeface="Times New Roman"/>
                <a:sym typeface="Times New Roman"/>
              </a:rPr>
              <a:t>2</a:t>
            </a:r>
            <a:r>
              <a:rPr lang="en-IN">
                <a:latin typeface="Times New Roman"/>
                <a:ea typeface="Times New Roman"/>
                <a:cs typeface="Times New Roman"/>
                <a:sym typeface="Times New Roma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0"/>
            <a:ext cx="10515600" cy="56578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IN">
                <a:solidFill>
                  <a:schemeClr val="dk1"/>
                </a:solidFill>
              </a:rPr>
              <a:t>2. Illuminance</a:t>
            </a:r>
            <a:endParaRPr/>
          </a:p>
        </p:txBody>
      </p:sp>
      <p:sp>
        <p:nvSpPr>
          <p:cNvPr id="125" name="Google Shape;125;p19"/>
          <p:cNvSpPr txBox="1"/>
          <p:nvPr>
            <p:ph idx="1" type="body"/>
          </p:nvPr>
        </p:nvSpPr>
        <p:spPr>
          <a:xfrm>
            <a:off x="452755" y="689610"/>
            <a:ext cx="11155680" cy="4351655"/>
          </a:xfrm>
          <a:prstGeom prst="rect">
            <a:avLst/>
          </a:prstGeom>
          <a:noFill/>
          <a:ln>
            <a:noFill/>
          </a:ln>
        </p:spPr>
        <p:txBody>
          <a:bodyPr anchorCtr="0" anchor="t" bIns="45700" lIns="91425" spcFirstLastPara="1" rIns="91425" wrap="square" tIns="45700">
            <a:normAutofit fontScale="92500" lnSpcReduction="10000"/>
          </a:bodyPr>
          <a:lstStyle/>
          <a:p>
            <a:pPr indent="-228607" lvl="0" marL="228600" rtl="0" algn="l">
              <a:lnSpc>
                <a:spcPct val="90000"/>
              </a:lnSpc>
              <a:spcBef>
                <a:spcPts val="0"/>
              </a:spcBef>
              <a:spcAft>
                <a:spcPts val="0"/>
              </a:spcAft>
              <a:buClr>
                <a:schemeClr val="dk1"/>
              </a:buClr>
              <a:buSzPct val="100000"/>
              <a:buChar char="•"/>
            </a:pPr>
            <a:r>
              <a:rPr lang="en-IN" sz="2665">
                <a:latin typeface="Times New Roman"/>
                <a:ea typeface="Times New Roman"/>
                <a:cs typeface="Times New Roman"/>
                <a:sym typeface="Times New Roman"/>
              </a:rPr>
              <a:t>It describes the measurement of the amount of light falling on and spreading over a given surface area.</a:t>
            </a:r>
            <a:endParaRPr/>
          </a:p>
          <a:p>
            <a:pPr indent="-228607" lvl="0" marL="228600" rtl="0" algn="l">
              <a:lnSpc>
                <a:spcPct val="90000"/>
              </a:lnSpc>
              <a:spcBef>
                <a:spcPts val="1000"/>
              </a:spcBef>
              <a:spcAft>
                <a:spcPts val="0"/>
              </a:spcAft>
              <a:buClr>
                <a:schemeClr val="dk1"/>
              </a:buClr>
              <a:buSzPct val="100000"/>
              <a:buChar char="•"/>
            </a:pPr>
            <a:r>
              <a:rPr lang="en-IN" sz="2665">
                <a:latin typeface="Times New Roman"/>
                <a:ea typeface="Times New Roman"/>
                <a:cs typeface="Times New Roman"/>
                <a:sym typeface="Times New Roman"/>
              </a:rPr>
              <a:t>Illuminance also correlates with how humans perceive the brightness of an illuminated area.</a:t>
            </a:r>
            <a:endParaRPr/>
          </a:p>
          <a:p>
            <a:pPr indent="-228607" lvl="0" marL="228600" rtl="0" algn="l">
              <a:lnSpc>
                <a:spcPct val="90000"/>
              </a:lnSpc>
              <a:spcBef>
                <a:spcPts val="1000"/>
              </a:spcBef>
              <a:spcAft>
                <a:spcPts val="0"/>
              </a:spcAft>
              <a:buClr>
                <a:schemeClr val="dk1"/>
              </a:buClr>
              <a:buSzPct val="100000"/>
              <a:buChar char="•"/>
            </a:pPr>
            <a:r>
              <a:rPr lang="en-IN" sz="2665">
                <a:latin typeface="Times New Roman"/>
                <a:ea typeface="Times New Roman"/>
                <a:cs typeface="Times New Roman"/>
                <a:sym typeface="Times New Roman"/>
              </a:rPr>
              <a:t>As a result, most people use the terms illuminance and brightness interchangeably which leads to confusion, as brightness can also be used to describe luminance. </a:t>
            </a:r>
            <a:endParaRPr/>
          </a:p>
          <a:p>
            <a:pPr indent="-228607" lvl="0" marL="228600" rtl="0" algn="l">
              <a:lnSpc>
                <a:spcPct val="90000"/>
              </a:lnSpc>
              <a:spcBef>
                <a:spcPts val="1000"/>
              </a:spcBef>
              <a:spcAft>
                <a:spcPts val="0"/>
              </a:spcAft>
              <a:buClr>
                <a:schemeClr val="dk1"/>
              </a:buClr>
              <a:buSzPct val="100000"/>
              <a:buChar char="•"/>
            </a:pPr>
            <a:r>
              <a:rPr lang="en-IN" sz="2665">
                <a:latin typeface="Times New Roman"/>
                <a:ea typeface="Times New Roman"/>
                <a:cs typeface="Times New Roman"/>
                <a:sym typeface="Times New Roman"/>
              </a:rPr>
              <a:t>To clarify the difference, illuminance refers to intensity of light falling onto a surface, while brightness refers to the visual perceptions and physiological sensations of light.</a:t>
            </a:r>
            <a:endParaRPr/>
          </a:p>
          <a:p>
            <a:pPr indent="-228607" lvl="0" marL="228600" rtl="0" algn="l">
              <a:lnSpc>
                <a:spcPct val="90000"/>
              </a:lnSpc>
              <a:spcBef>
                <a:spcPts val="1000"/>
              </a:spcBef>
              <a:spcAft>
                <a:spcPts val="0"/>
              </a:spcAft>
              <a:buClr>
                <a:schemeClr val="dk1"/>
              </a:buClr>
              <a:buSzPct val="100000"/>
              <a:buChar char="•"/>
            </a:pPr>
            <a:r>
              <a:rPr lang="en-IN" sz="2665">
                <a:latin typeface="Times New Roman"/>
                <a:ea typeface="Times New Roman"/>
                <a:cs typeface="Times New Roman"/>
                <a:sym typeface="Times New Roman"/>
              </a:rPr>
              <a:t>Brightness is not a term used for quantitative purposes at all.</a:t>
            </a:r>
            <a:endParaRPr/>
          </a:p>
          <a:p>
            <a:pPr indent="-228607" lvl="0" marL="228600" rtl="0" algn="l">
              <a:lnSpc>
                <a:spcPct val="90000"/>
              </a:lnSpc>
              <a:spcBef>
                <a:spcPts val="1000"/>
              </a:spcBef>
              <a:spcAft>
                <a:spcPts val="0"/>
              </a:spcAft>
              <a:buClr>
                <a:schemeClr val="dk1"/>
              </a:buClr>
              <a:buSzPct val="100000"/>
              <a:buChar char="•"/>
            </a:pPr>
            <a:r>
              <a:rPr lang="en-IN" sz="2665">
                <a:latin typeface="Times New Roman"/>
                <a:ea typeface="Times New Roman"/>
                <a:cs typeface="Times New Roman"/>
                <a:sym typeface="Times New Roman"/>
              </a:rPr>
              <a:t>The SI unit for illuminance is lux (lx).</a:t>
            </a:r>
            <a:endParaRPr/>
          </a:p>
        </p:txBody>
      </p:sp>
      <p:pic>
        <p:nvPicPr>
          <p:cNvPr descr="6" id="126" name="Google Shape;126;p19"/>
          <p:cNvPicPr preferRelativeResize="0"/>
          <p:nvPr>
            <p:ph idx="2" type="body"/>
          </p:nvPr>
        </p:nvPicPr>
        <p:blipFill rotWithShape="1">
          <a:blip r:embed="rId3">
            <a:alphaModFix/>
          </a:blip>
          <a:srcRect b="0" l="0" r="0" t="0"/>
          <a:stretch/>
        </p:blipFill>
        <p:spPr>
          <a:xfrm>
            <a:off x="7296150" y="4492625"/>
            <a:ext cx="3957955" cy="21412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645795" y="821690"/>
            <a:ext cx="11155680" cy="4351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None/>
            </a:pPr>
            <a:r>
              <a:rPr lang="en-IN" sz="2400">
                <a:solidFill>
                  <a:srgbClr val="C00000"/>
                </a:solidFill>
                <a:latin typeface="Times New Roman"/>
                <a:ea typeface="Times New Roman"/>
                <a:cs typeface="Times New Roman"/>
                <a:sym typeface="Times New Roman"/>
              </a:rPr>
              <a:t>3. Luminous Flux-</a:t>
            </a:r>
            <a:r>
              <a:rPr lang="en-IN" sz="2400">
                <a:latin typeface="Times New Roman"/>
                <a:ea typeface="Times New Roman"/>
                <a:cs typeface="Times New Roman"/>
                <a:sym typeface="Times New Roman"/>
              </a:rPr>
              <a:t> The light energy radiated out per second from the body in the form of luminoius light waves. </a:t>
            </a:r>
            <a:endParaRPr/>
          </a:p>
          <a:p>
            <a:pPr indent="-228600" lvl="0" marL="228600" rtl="0" algn="l">
              <a:lnSpc>
                <a:spcPct val="90000"/>
              </a:lnSpc>
              <a:spcBef>
                <a:spcPts val="1000"/>
              </a:spcBef>
              <a:spcAft>
                <a:spcPts val="0"/>
              </a:spcAft>
              <a:buClr>
                <a:schemeClr val="dk1"/>
              </a:buClr>
              <a:buSzPts val="2400"/>
              <a:buFont typeface="Arial"/>
              <a:buChar char="•"/>
            </a:pPr>
            <a:r>
              <a:rPr lang="en-IN" sz="2400">
                <a:latin typeface="Times New Roman"/>
                <a:ea typeface="Times New Roman"/>
                <a:cs typeface="Times New Roman"/>
                <a:sym typeface="Times New Roman"/>
              </a:rPr>
              <a:t>The rate of flow of energy is sort of power unit.</a:t>
            </a:r>
            <a:endParaRPr/>
          </a:p>
          <a:p>
            <a:pPr indent="-228600" lvl="0" marL="228600" rtl="0" algn="l">
              <a:lnSpc>
                <a:spcPct val="90000"/>
              </a:lnSpc>
              <a:spcBef>
                <a:spcPts val="1000"/>
              </a:spcBef>
              <a:spcAft>
                <a:spcPts val="0"/>
              </a:spcAft>
              <a:buClr>
                <a:schemeClr val="dk1"/>
              </a:buClr>
              <a:buSzPts val="2400"/>
              <a:buFont typeface="Arial"/>
              <a:buChar char="•"/>
            </a:pPr>
            <a:r>
              <a:rPr lang="en-IN" sz="2400">
                <a:latin typeface="Times New Roman"/>
                <a:ea typeface="Times New Roman"/>
                <a:cs typeface="Times New Roman"/>
                <a:sym typeface="Times New Roman"/>
              </a:rPr>
              <a:t>The unit of luminous flux is Lumen.</a:t>
            </a:r>
            <a:endParaRPr/>
          </a:p>
          <a:p>
            <a:pPr indent="-228600" lvl="0" marL="228600" rtl="0" algn="l">
              <a:lnSpc>
                <a:spcPct val="90000"/>
              </a:lnSpc>
              <a:spcBef>
                <a:spcPts val="1000"/>
              </a:spcBef>
              <a:spcAft>
                <a:spcPts val="0"/>
              </a:spcAft>
              <a:buClr>
                <a:schemeClr val="dk1"/>
              </a:buClr>
              <a:buSzPts val="2400"/>
              <a:buFont typeface="Arial"/>
              <a:buChar char="•"/>
            </a:pPr>
            <a:r>
              <a:rPr lang="en-IN" sz="2400">
                <a:latin typeface="Times New Roman"/>
                <a:ea typeface="Times New Roman"/>
                <a:cs typeface="Times New Roman"/>
                <a:sym typeface="Times New Roman"/>
              </a:rPr>
              <a:t>1 lumen = 0.0016 Watt  </a:t>
            </a:r>
            <a:endParaRPr/>
          </a:p>
          <a:p>
            <a:pPr indent="0" lvl="0" marL="0" rtl="0" algn="l">
              <a:lnSpc>
                <a:spcPct val="90000"/>
              </a:lnSpc>
              <a:spcBef>
                <a:spcPts val="1000"/>
              </a:spcBef>
              <a:spcAft>
                <a:spcPts val="0"/>
              </a:spcAft>
              <a:buClr>
                <a:srgbClr val="C00000"/>
              </a:buClr>
              <a:buSzPts val="2400"/>
              <a:buFont typeface="Arial"/>
              <a:buNone/>
            </a:pPr>
            <a:r>
              <a:rPr lang="en-IN" sz="2400">
                <a:solidFill>
                  <a:srgbClr val="C00000"/>
                </a:solidFill>
                <a:latin typeface="Times New Roman"/>
                <a:ea typeface="Times New Roman"/>
                <a:cs typeface="Times New Roman"/>
                <a:sym typeface="Times New Roman"/>
              </a:rPr>
              <a:t>4. Lumen Hour-</a:t>
            </a:r>
            <a:r>
              <a:rPr lang="en-IN" sz="2400">
                <a:latin typeface="Times New Roman"/>
                <a:ea typeface="Times New Roman"/>
                <a:cs typeface="Times New Roman"/>
                <a:sym typeface="Times New Roman"/>
              </a:rPr>
              <a:t> The quantity of light delivered in one hour by flux of one lumen. </a:t>
            </a:r>
            <a:endParaRPr/>
          </a:p>
          <a:p>
            <a:pPr indent="0" lvl="0" marL="0" rtl="0" algn="l">
              <a:lnSpc>
                <a:spcPct val="90000"/>
              </a:lnSpc>
              <a:spcBef>
                <a:spcPts val="1000"/>
              </a:spcBef>
              <a:spcAft>
                <a:spcPts val="0"/>
              </a:spcAft>
              <a:buClr>
                <a:schemeClr val="dk1"/>
              </a:buClr>
              <a:buSzPts val="2400"/>
              <a:buFont typeface="Arial"/>
              <a:buNone/>
            </a:pPr>
            <a:r>
              <a:rPr lang="en-IN" sz="2400">
                <a:latin typeface="Times New Roman"/>
                <a:ea typeface="Times New Roman"/>
                <a:cs typeface="Times New Roman"/>
                <a:sym typeface="Times New Roman"/>
              </a:rPr>
              <a:t>5. Luminous Intensity-  of a point source in any particular direction is given by luminous flux radiated out per unit solid angle in that direction. It is the solid angular flux density of a source in a specific direction. </a:t>
            </a:r>
            <a:endParaRPr/>
          </a:p>
          <a:p>
            <a:pPr indent="-228600" lvl="0" marL="228600" rtl="0" algn="l">
              <a:lnSpc>
                <a:spcPct val="90000"/>
              </a:lnSpc>
              <a:spcBef>
                <a:spcPts val="1000"/>
              </a:spcBef>
              <a:spcAft>
                <a:spcPts val="0"/>
              </a:spcAft>
              <a:buClr>
                <a:schemeClr val="dk1"/>
              </a:buClr>
              <a:buSzPts val="2400"/>
              <a:buFont typeface="Arial"/>
              <a:buChar char="•"/>
            </a:pPr>
            <a:r>
              <a:rPr lang="en-IN" sz="2400">
                <a:latin typeface="Times New Roman"/>
                <a:ea typeface="Times New Roman"/>
                <a:cs typeface="Times New Roman"/>
                <a:sym typeface="Times New Roman"/>
              </a:rPr>
              <a:t>Unit is Candela (cd) or, lumen/steradian (lm/sr).</a:t>
            </a:r>
            <a:endParaRPr/>
          </a:p>
          <a:p>
            <a:pPr indent="-76200" lvl="0" marL="228600" rtl="0" algn="l">
              <a:lnSpc>
                <a:spcPct val="90000"/>
              </a:lnSpc>
              <a:spcBef>
                <a:spcPts val="100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77240" y="0"/>
            <a:ext cx="10515600" cy="6972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solidFill>
                  <a:schemeClr val="dk1"/>
                </a:solidFill>
                <a:latin typeface="Times New Roman"/>
                <a:ea typeface="Times New Roman"/>
                <a:cs typeface="Times New Roman"/>
                <a:sym typeface="Times New Roman"/>
              </a:rPr>
              <a:t>Types of Lighting</a:t>
            </a:r>
            <a:r>
              <a:rPr lang="en-IN"/>
              <a:t> </a:t>
            </a:r>
            <a:endParaRPr/>
          </a:p>
        </p:txBody>
      </p:sp>
      <p:sp>
        <p:nvSpPr>
          <p:cNvPr id="137" name="Google Shape;137;p21"/>
          <p:cNvSpPr txBox="1"/>
          <p:nvPr>
            <p:ph idx="1" type="body"/>
          </p:nvPr>
        </p:nvSpPr>
        <p:spPr>
          <a:xfrm>
            <a:off x="311150" y="697230"/>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latin typeface="Times New Roman"/>
                <a:ea typeface="Times New Roman"/>
                <a:cs typeface="Times New Roman"/>
                <a:sym typeface="Times New Roman"/>
              </a:rPr>
              <a:t>1. Ambient lighting</a:t>
            </a:r>
            <a:endParaRPr/>
          </a:p>
          <a:p>
            <a:pPr indent="0" lvl="0" marL="0" rtl="0" algn="l">
              <a:lnSpc>
                <a:spcPct val="90000"/>
              </a:lnSpc>
              <a:spcBef>
                <a:spcPts val="1000"/>
              </a:spcBef>
              <a:spcAft>
                <a:spcPts val="0"/>
              </a:spcAft>
              <a:buClr>
                <a:schemeClr val="dk1"/>
              </a:buClr>
              <a:buSzPts val="2800"/>
              <a:buNone/>
            </a:pPr>
            <a:r>
              <a:rPr lang="en-IN">
                <a:latin typeface="Times New Roman"/>
                <a:ea typeface="Times New Roman"/>
                <a:cs typeface="Times New Roman"/>
                <a:sym typeface="Times New Roman"/>
              </a:rPr>
              <a:t>2. Task lighting</a:t>
            </a:r>
            <a:endParaRPr/>
          </a:p>
          <a:p>
            <a:pPr indent="0" lvl="0" marL="0" rtl="0" algn="l">
              <a:lnSpc>
                <a:spcPct val="90000"/>
              </a:lnSpc>
              <a:spcBef>
                <a:spcPts val="1000"/>
              </a:spcBef>
              <a:spcAft>
                <a:spcPts val="0"/>
              </a:spcAft>
              <a:buClr>
                <a:schemeClr val="dk1"/>
              </a:buClr>
              <a:buSzPts val="2800"/>
              <a:buNone/>
            </a:pPr>
            <a:r>
              <a:rPr lang="en-IN">
                <a:latin typeface="Times New Roman"/>
                <a:ea typeface="Times New Roman"/>
                <a:cs typeface="Times New Roman"/>
                <a:sym typeface="Times New Roman"/>
              </a:rPr>
              <a:t>3. Accent lighting</a:t>
            </a:r>
            <a:endParaRPr/>
          </a:p>
        </p:txBody>
      </p:sp>
      <p:sp>
        <p:nvSpPr>
          <p:cNvPr id="138" name="Google Shape;138;p21"/>
          <p:cNvSpPr txBox="1"/>
          <p:nvPr/>
        </p:nvSpPr>
        <p:spPr>
          <a:xfrm>
            <a:off x="311150" y="2176780"/>
            <a:ext cx="10822940" cy="1938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rgbClr val="C00000"/>
                </a:solidFill>
                <a:latin typeface="Times New Roman"/>
                <a:ea typeface="Times New Roman"/>
                <a:cs typeface="Times New Roman"/>
                <a:sym typeface="Times New Roman"/>
              </a:rPr>
              <a:t>1. Ambient Lighting- </a:t>
            </a:r>
            <a:endParaRPr/>
          </a:p>
          <a:p>
            <a:pPr indent="0" lvl="0" marL="0" marR="0" rtl="0" algn="l">
              <a:spcBef>
                <a:spcPts val="0"/>
              </a:spcBef>
              <a:spcAft>
                <a:spcPts val="0"/>
              </a:spcAft>
              <a:buNone/>
            </a:pPr>
            <a:r>
              <a:rPr lang="en-IN" sz="2400" u="sng">
                <a:solidFill>
                  <a:srgbClr val="C00000"/>
                </a:solidFill>
                <a:latin typeface="Times New Roman"/>
                <a:ea typeface="Times New Roman"/>
                <a:cs typeface="Times New Roman"/>
                <a:sym typeface="Times New Roman"/>
              </a:rPr>
              <a:t>1(a). Ambient Indoor Lighting-</a:t>
            </a:r>
            <a:r>
              <a:rPr lang="en-IN" sz="2400" u="sng">
                <a:solidFill>
                  <a:schemeClr val="dk1"/>
                </a:solidFill>
                <a:latin typeface="Times New Roman"/>
                <a:ea typeface="Times New Roman"/>
                <a:cs typeface="Times New Roman"/>
                <a:sym typeface="Times New Roman"/>
              </a:rPr>
              <a:t> </a:t>
            </a:r>
            <a:r>
              <a:rPr lang="en-IN" sz="2400">
                <a:solidFill>
                  <a:schemeClr val="dk1"/>
                </a:solidFill>
                <a:latin typeface="Times New Roman"/>
                <a:ea typeface="Times New Roman"/>
                <a:cs typeface="Times New Roman"/>
                <a:sym typeface="Times New Roman"/>
              </a:rPr>
              <a:t> General or ambient lighting is intended to light up a room in its entirety. It provides a uniform level of illumination throughout the space independently of other lighting sources.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1" id="139" name="Google Shape;139;p21"/>
          <p:cNvPicPr preferRelativeResize="0"/>
          <p:nvPr>
            <p:ph idx="2" type="body"/>
          </p:nvPr>
        </p:nvPicPr>
        <p:blipFill rotWithShape="1">
          <a:blip r:embed="rId3">
            <a:alphaModFix/>
          </a:blip>
          <a:srcRect b="0" l="0" r="0" t="0"/>
          <a:stretch/>
        </p:blipFill>
        <p:spPr>
          <a:xfrm>
            <a:off x="6729730" y="3527425"/>
            <a:ext cx="5181600" cy="29165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