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6858000" cx="9144000"/>
  <p:notesSz cx="6858000" cy="9144000"/>
  <p:embeddedFontLst>
    <p:embeddedFont>
      <p:font typeface="Roboto"/>
      <p:regular r:id="rId70"/>
      <p:bold r:id="rId71"/>
      <p:italic r:id="rId72"/>
      <p:boldItalic r:id="rId73"/>
    </p:embeddedFont>
    <p:embeddedFont>
      <p:font typeface="Libre Baskerville"/>
      <p:regular r:id="rId74"/>
      <p:bold r:id="rId75"/>
      <p: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2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25"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boldItalic.fntdata"/><Relationship Id="rId72" Type="http://schemas.openxmlformats.org/officeDocument/2006/relationships/font" Target="fonts/Roboto-italic.fntdata"/><Relationship Id="rId31" Type="http://schemas.openxmlformats.org/officeDocument/2006/relationships/slide" Target="slides/slide26.xml"/><Relationship Id="rId75" Type="http://schemas.openxmlformats.org/officeDocument/2006/relationships/font" Target="fonts/LibreBaskerville-bold.fntdata"/><Relationship Id="rId30" Type="http://schemas.openxmlformats.org/officeDocument/2006/relationships/slide" Target="slides/slide25.xml"/><Relationship Id="rId74" Type="http://schemas.openxmlformats.org/officeDocument/2006/relationships/font" Target="fonts/LibreBaskerville-regular.fntdata"/><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font" Target="fonts/LibreBaskerville-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oboto-bold.fntdata"/><Relationship Id="rId70" Type="http://schemas.openxmlformats.org/officeDocument/2006/relationships/font" Target="fonts/Roboto-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rgbClr val="898989"/>
              </a:buClr>
              <a:buSzPts val="1200"/>
              <a:buFont typeface="Calibri"/>
              <a:buNone/>
              <a:defRPr/>
            </a:lvl1pPr>
            <a:lvl2pPr indent="0" lvl="1" marL="0" algn="r">
              <a:lnSpc>
                <a:spcPct val="100000"/>
              </a:lnSpc>
              <a:spcBef>
                <a:spcPts val="0"/>
              </a:spcBef>
              <a:spcAft>
                <a:spcPts val="0"/>
              </a:spcAft>
              <a:buClr>
                <a:srgbClr val="898989"/>
              </a:buClr>
              <a:buSzPts val="1200"/>
              <a:buFont typeface="Calibri"/>
              <a:buNone/>
              <a:defRPr/>
            </a:lvl2pPr>
            <a:lvl3pPr indent="0" lvl="2" marL="0" algn="r">
              <a:lnSpc>
                <a:spcPct val="100000"/>
              </a:lnSpc>
              <a:spcBef>
                <a:spcPts val="0"/>
              </a:spcBef>
              <a:spcAft>
                <a:spcPts val="0"/>
              </a:spcAft>
              <a:buClr>
                <a:srgbClr val="898989"/>
              </a:buClr>
              <a:buSzPts val="1200"/>
              <a:buFont typeface="Calibri"/>
              <a:buNone/>
              <a:defRPr/>
            </a:lvl3pPr>
            <a:lvl4pPr indent="0" lvl="3" marL="0" algn="r">
              <a:lnSpc>
                <a:spcPct val="100000"/>
              </a:lnSpc>
              <a:spcBef>
                <a:spcPts val="0"/>
              </a:spcBef>
              <a:spcAft>
                <a:spcPts val="0"/>
              </a:spcAft>
              <a:buClr>
                <a:srgbClr val="898989"/>
              </a:buClr>
              <a:buSzPts val="1200"/>
              <a:buFont typeface="Calibri"/>
              <a:buNone/>
              <a:defRPr/>
            </a:lvl4pPr>
            <a:lvl5pPr indent="0" lvl="4" marL="0" algn="r">
              <a:lnSpc>
                <a:spcPct val="100000"/>
              </a:lnSpc>
              <a:spcBef>
                <a:spcPts val="0"/>
              </a:spcBef>
              <a:spcAft>
                <a:spcPts val="0"/>
              </a:spcAft>
              <a:buClr>
                <a:srgbClr val="898989"/>
              </a:buClr>
              <a:buSzPts val="1200"/>
              <a:buFont typeface="Calibri"/>
              <a:buNone/>
              <a:defRPr/>
            </a:lvl5pPr>
            <a:lvl6pPr indent="0" lvl="5" marL="0" algn="r">
              <a:lnSpc>
                <a:spcPct val="100000"/>
              </a:lnSpc>
              <a:spcBef>
                <a:spcPts val="0"/>
              </a:spcBef>
              <a:spcAft>
                <a:spcPts val="0"/>
              </a:spcAft>
              <a:buClr>
                <a:srgbClr val="898989"/>
              </a:buClr>
              <a:buSzPts val="1200"/>
              <a:buFont typeface="Calibri"/>
              <a:buNone/>
              <a:defRPr/>
            </a:lvl6pPr>
            <a:lvl7pPr indent="0" lvl="6" marL="0" algn="r">
              <a:lnSpc>
                <a:spcPct val="100000"/>
              </a:lnSpc>
              <a:spcBef>
                <a:spcPts val="0"/>
              </a:spcBef>
              <a:spcAft>
                <a:spcPts val="0"/>
              </a:spcAft>
              <a:buClr>
                <a:srgbClr val="898989"/>
              </a:buClr>
              <a:buSzPts val="1200"/>
              <a:buFont typeface="Calibri"/>
              <a:buNone/>
              <a:defRPr/>
            </a:lvl7pPr>
            <a:lvl8pPr indent="0" lvl="7" marL="0" algn="r">
              <a:lnSpc>
                <a:spcPct val="100000"/>
              </a:lnSpc>
              <a:spcBef>
                <a:spcPts val="0"/>
              </a:spcBef>
              <a:spcAft>
                <a:spcPts val="0"/>
              </a:spcAft>
              <a:buClr>
                <a:srgbClr val="898989"/>
              </a:buClr>
              <a:buSzPts val="1200"/>
              <a:buFont typeface="Calibri"/>
              <a:buNone/>
              <a:defRPr/>
            </a:lvl8pPr>
            <a:lvl9pPr indent="0" lvl="8" marL="0" algn="r">
              <a:lnSpc>
                <a:spcPct val="100000"/>
              </a:lnSpc>
              <a:spcBef>
                <a:spcPts val="0"/>
              </a:spcBef>
              <a:spcAft>
                <a:spcPts val="0"/>
              </a:spcAft>
              <a:buClr>
                <a:srgbClr val="898989"/>
              </a:buClr>
              <a:buSzPts val="1200"/>
              <a:buFont typeface="Calibri"/>
              <a:buNone/>
              <a:defRPr/>
            </a:lvl9pPr>
          </a:lstStyle>
          <a:p>
            <a:pPr indent="0" lvl="0" marL="0" rtl="0" algn="r">
              <a:spcBef>
                <a:spcPts val="0"/>
              </a:spcBef>
              <a:spcAft>
                <a:spcPts val="0"/>
              </a:spcAft>
              <a:buNone/>
            </a:pPr>
            <a:fld id="{00000000-1234-1234-1234-123412341234}" type="slidenum">
              <a:rPr lang="en-IN"/>
              <a:t>‹#›</a:t>
            </a:fld>
            <a:endParaRPr>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11"/>
          <p:cNvSpPr/>
          <p:nvPr>
            <p:ph idx="2" type="pic"/>
          </p:nvPr>
        </p:nvSpPr>
        <p:spPr>
          <a:xfrm>
            <a:off x="1792288" y="612775"/>
            <a:ext cx="5486400" cy="4114800"/>
          </a:xfrm>
          <a:prstGeom prst="rect">
            <a:avLst/>
          </a:prstGeom>
          <a:noFill/>
          <a:ln>
            <a:noFill/>
          </a:ln>
        </p:spPr>
      </p:sp>
      <p:sp>
        <p:nvSpPr>
          <p:cNvPr id="73" name="Google Shape;73;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5" name="Google Shape;7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6" name="Google Shape;7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rgbClr val="898989"/>
              </a:buClr>
              <a:buSzPts val="1200"/>
              <a:buFont typeface="Calibri"/>
              <a:buNone/>
              <a:defRPr/>
            </a:lvl1pPr>
            <a:lvl2pPr indent="0" lvl="1" marL="0" algn="r">
              <a:lnSpc>
                <a:spcPct val="100000"/>
              </a:lnSpc>
              <a:spcBef>
                <a:spcPts val="0"/>
              </a:spcBef>
              <a:spcAft>
                <a:spcPts val="0"/>
              </a:spcAft>
              <a:buClr>
                <a:srgbClr val="898989"/>
              </a:buClr>
              <a:buSzPts val="1200"/>
              <a:buFont typeface="Calibri"/>
              <a:buNone/>
              <a:defRPr/>
            </a:lvl2pPr>
            <a:lvl3pPr indent="0" lvl="2" marL="0" algn="r">
              <a:lnSpc>
                <a:spcPct val="100000"/>
              </a:lnSpc>
              <a:spcBef>
                <a:spcPts val="0"/>
              </a:spcBef>
              <a:spcAft>
                <a:spcPts val="0"/>
              </a:spcAft>
              <a:buClr>
                <a:srgbClr val="898989"/>
              </a:buClr>
              <a:buSzPts val="1200"/>
              <a:buFont typeface="Calibri"/>
              <a:buNone/>
              <a:defRPr/>
            </a:lvl3pPr>
            <a:lvl4pPr indent="0" lvl="3" marL="0" algn="r">
              <a:lnSpc>
                <a:spcPct val="100000"/>
              </a:lnSpc>
              <a:spcBef>
                <a:spcPts val="0"/>
              </a:spcBef>
              <a:spcAft>
                <a:spcPts val="0"/>
              </a:spcAft>
              <a:buClr>
                <a:srgbClr val="898989"/>
              </a:buClr>
              <a:buSzPts val="1200"/>
              <a:buFont typeface="Calibri"/>
              <a:buNone/>
              <a:defRPr/>
            </a:lvl4pPr>
            <a:lvl5pPr indent="0" lvl="4" marL="0" algn="r">
              <a:lnSpc>
                <a:spcPct val="100000"/>
              </a:lnSpc>
              <a:spcBef>
                <a:spcPts val="0"/>
              </a:spcBef>
              <a:spcAft>
                <a:spcPts val="0"/>
              </a:spcAft>
              <a:buClr>
                <a:srgbClr val="898989"/>
              </a:buClr>
              <a:buSzPts val="1200"/>
              <a:buFont typeface="Calibri"/>
              <a:buNone/>
              <a:defRPr/>
            </a:lvl5pPr>
            <a:lvl6pPr indent="0" lvl="5" marL="0" algn="r">
              <a:lnSpc>
                <a:spcPct val="100000"/>
              </a:lnSpc>
              <a:spcBef>
                <a:spcPts val="0"/>
              </a:spcBef>
              <a:spcAft>
                <a:spcPts val="0"/>
              </a:spcAft>
              <a:buClr>
                <a:srgbClr val="898989"/>
              </a:buClr>
              <a:buSzPts val="1200"/>
              <a:buFont typeface="Calibri"/>
              <a:buNone/>
              <a:defRPr/>
            </a:lvl6pPr>
            <a:lvl7pPr indent="0" lvl="6" marL="0" algn="r">
              <a:lnSpc>
                <a:spcPct val="100000"/>
              </a:lnSpc>
              <a:spcBef>
                <a:spcPts val="0"/>
              </a:spcBef>
              <a:spcAft>
                <a:spcPts val="0"/>
              </a:spcAft>
              <a:buClr>
                <a:srgbClr val="898989"/>
              </a:buClr>
              <a:buSzPts val="1200"/>
              <a:buFont typeface="Calibri"/>
              <a:buNone/>
              <a:defRPr/>
            </a:lvl7pPr>
            <a:lvl8pPr indent="0" lvl="7" marL="0" algn="r">
              <a:lnSpc>
                <a:spcPct val="100000"/>
              </a:lnSpc>
              <a:spcBef>
                <a:spcPts val="0"/>
              </a:spcBef>
              <a:spcAft>
                <a:spcPts val="0"/>
              </a:spcAft>
              <a:buClr>
                <a:srgbClr val="898989"/>
              </a:buClr>
              <a:buSzPts val="1200"/>
              <a:buFont typeface="Calibri"/>
              <a:buNone/>
              <a:defRPr/>
            </a:lvl8pPr>
            <a:lvl9pPr indent="0" lvl="8" marL="0" algn="r">
              <a:lnSpc>
                <a:spcPct val="100000"/>
              </a:lnSpc>
              <a:spcBef>
                <a:spcPts val="0"/>
              </a:spcBef>
              <a:spcAft>
                <a:spcPts val="0"/>
              </a:spcAft>
              <a:buClr>
                <a:srgbClr val="898989"/>
              </a:buClr>
              <a:buSzPts val="1200"/>
              <a:buFont typeface="Calibri"/>
              <a:buNone/>
              <a:defRPr/>
            </a:lvl9pPr>
          </a:lstStyle>
          <a:p>
            <a:pPr indent="0" lvl="0" marL="0" rtl="0" algn="r">
              <a:spcBef>
                <a:spcPts val="0"/>
              </a:spcBef>
              <a:spcAft>
                <a:spcPts val="0"/>
              </a:spcAft>
              <a:buNone/>
            </a:pPr>
            <a:fld id="{00000000-1234-1234-1234-123412341234}" type="slidenum">
              <a:rPr lang="en-IN"/>
              <a:t>‹#›</a:t>
            </a:fld>
            <a:endParaRPr>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1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1" name="Google Shape;8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2" name="Google Shape;8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rgbClr val="898989"/>
              </a:buClr>
              <a:buSzPts val="1200"/>
              <a:buFont typeface="Calibri"/>
              <a:buNone/>
              <a:defRPr/>
            </a:lvl1pPr>
            <a:lvl2pPr indent="0" lvl="1" marL="0" algn="r">
              <a:lnSpc>
                <a:spcPct val="100000"/>
              </a:lnSpc>
              <a:spcBef>
                <a:spcPts val="0"/>
              </a:spcBef>
              <a:spcAft>
                <a:spcPts val="0"/>
              </a:spcAft>
              <a:buClr>
                <a:srgbClr val="898989"/>
              </a:buClr>
              <a:buSzPts val="1200"/>
              <a:buFont typeface="Calibri"/>
              <a:buNone/>
              <a:defRPr/>
            </a:lvl2pPr>
            <a:lvl3pPr indent="0" lvl="2" marL="0" algn="r">
              <a:lnSpc>
                <a:spcPct val="100000"/>
              </a:lnSpc>
              <a:spcBef>
                <a:spcPts val="0"/>
              </a:spcBef>
              <a:spcAft>
                <a:spcPts val="0"/>
              </a:spcAft>
              <a:buClr>
                <a:srgbClr val="898989"/>
              </a:buClr>
              <a:buSzPts val="1200"/>
              <a:buFont typeface="Calibri"/>
              <a:buNone/>
              <a:defRPr/>
            </a:lvl3pPr>
            <a:lvl4pPr indent="0" lvl="3" marL="0" algn="r">
              <a:lnSpc>
                <a:spcPct val="100000"/>
              </a:lnSpc>
              <a:spcBef>
                <a:spcPts val="0"/>
              </a:spcBef>
              <a:spcAft>
                <a:spcPts val="0"/>
              </a:spcAft>
              <a:buClr>
                <a:srgbClr val="898989"/>
              </a:buClr>
              <a:buSzPts val="1200"/>
              <a:buFont typeface="Calibri"/>
              <a:buNone/>
              <a:defRPr/>
            </a:lvl4pPr>
            <a:lvl5pPr indent="0" lvl="4" marL="0" algn="r">
              <a:lnSpc>
                <a:spcPct val="100000"/>
              </a:lnSpc>
              <a:spcBef>
                <a:spcPts val="0"/>
              </a:spcBef>
              <a:spcAft>
                <a:spcPts val="0"/>
              </a:spcAft>
              <a:buClr>
                <a:srgbClr val="898989"/>
              </a:buClr>
              <a:buSzPts val="1200"/>
              <a:buFont typeface="Calibri"/>
              <a:buNone/>
              <a:defRPr/>
            </a:lvl5pPr>
            <a:lvl6pPr indent="0" lvl="5" marL="0" algn="r">
              <a:lnSpc>
                <a:spcPct val="100000"/>
              </a:lnSpc>
              <a:spcBef>
                <a:spcPts val="0"/>
              </a:spcBef>
              <a:spcAft>
                <a:spcPts val="0"/>
              </a:spcAft>
              <a:buClr>
                <a:srgbClr val="898989"/>
              </a:buClr>
              <a:buSzPts val="1200"/>
              <a:buFont typeface="Calibri"/>
              <a:buNone/>
              <a:defRPr/>
            </a:lvl6pPr>
            <a:lvl7pPr indent="0" lvl="6" marL="0" algn="r">
              <a:lnSpc>
                <a:spcPct val="100000"/>
              </a:lnSpc>
              <a:spcBef>
                <a:spcPts val="0"/>
              </a:spcBef>
              <a:spcAft>
                <a:spcPts val="0"/>
              </a:spcAft>
              <a:buClr>
                <a:srgbClr val="898989"/>
              </a:buClr>
              <a:buSzPts val="1200"/>
              <a:buFont typeface="Calibri"/>
              <a:buNone/>
              <a:defRPr/>
            </a:lvl7pPr>
            <a:lvl8pPr indent="0" lvl="7" marL="0" algn="r">
              <a:lnSpc>
                <a:spcPct val="100000"/>
              </a:lnSpc>
              <a:spcBef>
                <a:spcPts val="0"/>
              </a:spcBef>
              <a:spcAft>
                <a:spcPts val="0"/>
              </a:spcAft>
              <a:buClr>
                <a:srgbClr val="898989"/>
              </a:buClr>
              <a:buSzPts val="1200"/>
              <a:buFont typeface="Calibri"/>
              <a:buNone/>
              <a:defRPr/>
            </a:lvl8pPr>
            <a:lvl9pPr indent="0" lvl="8" marL="0" algn="r">
              <a:lnSpc>
                <a:spcPct val="100000"/>
              </a:lnSpc>
              <a:spcBef>
                <a:spcPts val="0"/>
              </a:spcBef>
              <a:spcAft>
                <a:spcPts val="0"/>
              </a:spcAft>
              <a:buClr>
                <a:srgbClr val="898989"/>
              </a:buClr>
              <a:buSzPts val="1200"/>
              <a:buFont typeface="Calibri"/>
              <a:buNone/>
              <a:defRPr/>
            </a:lvl9pPr>
          </a:lstStyle>
          <a:p>
            <a:pPr indent="0" lvl="0" marL="0" rtl="0" algn="r">
              <a:spcBef>
                <a:spcPts val="0"/>
              </a:spcBef>
              <a:spcAft>
                <a:spcPts val="0"/>
              </a:spcAft>
              <a:buNone/>
            </a:pPr>
            <a:fld id="{00000000-1234-1234-1234-123412341234}" type="slidenum">
              <a:rPr lang="en-IN"/>
              <a:t>‹#›</a:t>
            </a:fld>
            <a:endParaRPr>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5" name="Google Shape;85;p1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7" name="Google Shape;8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8" name="Google Shape;8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rgbClr val="898989"/>
              </a:buClr>
              <a:buSzPts val="1200"/>
              <a:buFont typeface="Calibri"/>
              <a:buNone/>
              <a:defRPr/>
            </a:lvl1pPr>
            <a:lvl2pPr indent="0" lvl="1" marL="0" algn="r">
              <a:lnSpc>
                <a:spcPct val="100000"/>
              </a:lnSpc>
              <a:spcBef>
                <a:spcPts val="0"/>
              </a:spcBef>
              <a:spcAft>
                <a:spcPts val="0"/>
              </a:spcAft>
              <a:buClr>
                <a:srgbClr val="898989"/>
              </a:buClr>
              <a:buSzPts val="1200"/>
              <a:buFont typeface="Calibri"/>
              <a:buNone/>
              <a:defRPr/>
            </a:lvl2pPr>
            <a:lvl3pPr indent="0" lvl="2" marL="0" algn="r">
              <a:lnSpc>
                <a:spcPct val="100000"/>
              </a:lnSpc>
              <a:spcBef>
                <a:spcPts val="0"/>
              </a:spcBef>
              <a:spcAft>
                <a:spcPts val="0"/>
              </a:spcAft>
              <a:buClr>
                <a:srgbClr val="898989"/>
              </a:buClr>
              <a:buSzPts val="1200"/>
              <a:buFont typeface="Calibri"/>
              <a:buNone/>
              <a:defRPr/>
            </a:lvl3pPr>
            <a:lvl4pPr indent="0" lvl="3" marL="0" algn="r">
              <a:lnSpc>
                <a:spcPct val="100000"/>
              </a:lnSpc>
              <a:spcBef>
                <a:spcPts val="0"/>
              </a:spcBef>
              <a:spcAft>
                <a:spcPts val="0"/>
              </a:spcAft>
              <a:buClr>
                <a:srgbClr val="898989"/>
              </a:buClr>
              <a:buSzPts val="1200"/>
              <a:buFont typeface="Calibri"/>
              <a:buNone/>
              <a:defRPr/>
            </a:lvl4pPr>
            <a:lvl5pPr indent="0" lvl="4" marL="0" algn="r">
              <a:lnSpc>
                <a:spcPct val="100000"/>
              </a:lnSpc>
              <a:spcBef>
                <a:spcPts val="0"/>
              </a:spcBef>
              <a:spcAft>
                <a:spcPts val="0"/>
              </a:spcAft>
              <a:buClr>
                <a:srgbClr val="898989"/>
              </a:buClr>
              <a:buSzPts val="1200"/>
              <a:buFont typeface="Calibri"/>
              <a:buNone/>
              <a:defRPr/>
            </a:lvl5pPr>
            <a:lvl6pPr indent="0" lvl="5" marL="0" algn="r">
              <a:lnSpc>
                <a:spcPct val="100000"/>
              </a:lnSpc>
              <a:spcBef>
                <a:spcPts val="0"/>
              </a:spcBef>
              <a:spcAft>
                <a:spcPts val="0"/>
              </a:spcAft>
              <a:buClr>
                <a:srgbClr val="898989"/>
              </a:buClr>
              <a:buSzPts val="1200"/>
              <a:buFont typeface="Calibri"/>
              <a:buNone/>
              <a:defRPr/>
            </a:lvl6pPr>
            <a:lvl7pPr indent="0" lvl="6" marL="0" algn="r">
              <a:lnSpc>
                <a:spcPct val="100000"/>
              </a:lnSpc>
              <a:spcBef>
                <a:spcPts val="0"/>
              </a:spcBef>
              <a:spcAft>
                <a:spcPts val="0"/>
              </a:spcAft>
              <a:buClr>
                <a:srgbClr val="898989"/>
              </a:buClr>
              <a:buSzPts val="1200"/>
              <a:buFont typeface="Calibri"/>
              <a:buNone/>
              <a:defRPr/>
            </a:lvl7pPr>
            <a:lvl8pPr indent="0" lvl="7" marL="0" algn="r">
              <a:lnSpc>
                <a:spcPct val="100000"/>
              </a:lnSpc>
              <a:spcBef>
                <a:spcPts val="0"/>
              </a:spcBef>
              <a:spcAft>
                <a:spcPts val="0"/>
              </a:spcAft>
              <a:buClr>
                <a:srgbClr val="898989"/>
              </a:buClr>
              <a:buSzPts val="1200"/>
              <a:buFont typeface="Calibri"/>
              <a:buNone/>
              <a:defRPr/>
            </a:lvl8pPr>
            <a:lvl9pPr indent="0" lvl="8" marL="0" algn="r">
              <a:lnSpc>
                <a:spcPct val="100000"/>
              </a:lnSpc>
              <a:spcBef>
                <a:spcPts val="0"/>
              </a:spcBef>
              <a:spcAft>
                <a:spcPts val="0"/>
              </a:spcAft>
              <a:buClr>
                <a:srgbClr val="898989"/>
              </a:buClr>
              <a:buSzPts val="1200"/>
              <a:buFont typeface="Calibri"/>
              <a:buNone/>
              <a:defRPr/>
            </a:lvl9pPr>
          </a:lstStyle>
          <a:p>
            <a:pPr indent="0" lvl="0" marL="0" rtl="0" algn="r">
              <a:spcBef>
                <a:spcPts val="0"/>
              </a:spcBef>
              <a:spcAft>
                <a:spcPts val="0"/>
              </a:spcAft>
              <a:buNone/>
            </a:pPr>
            <a:fld id="{00000000-1234-1234-1234-123412341234}" type="slidenum">
              <a:rPr lang="en-IN"/>
              <a:t>‹#›</a:t>
            </a:fld>
            <a:endParaRPr>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1" name="Google Shape;91;p1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3" name="Google Shape;93;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94" name="Google Shape;94;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95" name="Google Shape;95;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rgbClr val="898989"/>
              </a:buClr>
              <a:buSzPts val="1200"/>
              <a:buFont typeface="Calibri"/>
              <a:buNone/>
              <a:defRPr/>
            </a:lvl1pPr>
            <a:lvl2pPr indent="0" lvl="1" marL="0" algn="r">
              <a:lnSpc>
                <a:spcPct val="100000"/>
              </a:lnSpc>
              <a:spcBef>
                <a:spcPts val="0"/>
              </a:spcBef>
              <a:spcAft>
                <a:spcPts val="0"/>
              </a:spcAft>
              <a:buClr>
                <a:srgbClr val="898989"/>
              </a:buClr>
              <a:buSzPts val="1200"/>
              <a:buFont typeface="Calibri"/>
              <a:buNone/>
              <a:defRPr/>
            </a:lvl2pPr>
            <a:lvl3pPr indent="0" lvl="2" marL="0" algn="r">
              <a:lnSpc>
                <a:spcPct val="100000"/>
              </a:lnSpc>
              <a:spcBef>
                <a:spcPts val="0"/>
              </a:spcBef>
              <a:spcAft>
                <a:spcPts val="0"/>
              </a:spcAft>
              <a:buClr>
                <a:srgbClr val="898989"/>
              </a:buClr>
              <a:buSzPts val="1200"/>
              <a:buFont typeface="Calibri"/>
              <a:buNone/>
              <a:defRPr/>
            </a:lvl3pPr>
            <a:lvl4pPr indent="0" lvl="3" marL="0" algn="r">
              <a:lnSpc>
                <a:spcPct val="100000"/>
              </a:lnSpc>
              <a:spcBef>
                <a:spcPts val="0"/>
              </a:spcBef>
              <a:spcAft>
                <a:spcPts val="0"/>
              </a:spcAft>
              <a:buClr>
                <a:srgbClr val="898989"/>
              </a:buClr>
              <a:buSzPts val="1200"/>
              <a:buFont typeface="Calibri"/>
              <a:buNone/>
              <a:defRPr/>
            </a:lvl4pPr>
            <a:lvl5pPr indent="0" lvl="4" marL="0" algn="r">
              <a:lnSpc>
                <a:spcPct val="100000"/>
              </a:lnSpc>
              <a:spcBef>
                <a:spcPts val="0"/>
              </a:spcBef>
              <a:spcAft>
                <a:spcPts val="0"/>
              </a:spcAft>
              <a:buClr>
                <a:srgbClr val="898989"/>
              </a:buClr>
              <a:buSzPts val="1200"/>
              <a:buFont typeface="Calibri"/>
              <a:buNone/>
              <a:defRPr/>
            </a:lvl5pPr>
            <a:lvl6pPr indent="0" lvl="5" marL="0" algn="r">
              <a:lnSpc>
                <a:spcPct val="100000"/>
              </a:lnSpc>
              <a:spcBef>
                <a:spcPts val="0"/>
              </a:spcBef>
              <a:spcAft>
                <a:spcPts val="0"/>
              </a:spcAft>
              <a:buClr>
                <a:srgbClr val="898989"/>
              </a:buClr>
              <a:buSzPts val="1200"/>
              <a:buFont typeface="Calibri"/>
              <a:buNone/>
              <a:defRPr/>
            </a:lvl6pPr>
            <a:lvl7pPr indent="0" lvl="6" marL="0" algn="r">
              <a:lnSpc>
                <a:spcPct val="100000"/>
              </a:lnSpc>
              <a:spcBef>
                <a:spcPts val="0"/>
              </a:spcBef>
              <a:spcAft>
                <a:spcPts val="0"/>
              </a:spcAft>
              <a:buClr>
                <a:srgbClr val="898989"/>
              </a:buClr>
              <a:buSzPts val="1200"/>
              <a:buFont typeface="Calibri"/>
              <a:buNone/>
              <a:defRPr/>
            </a:lvl7pPr>
            <a:lvl8pPr indent="0" lvl="7" marL="0" algn="r">
              <a:lnSpc>
                <a:spcPct val="100000"/>
              </a:lnSpc>
              <a:spcBef>
                <a:spcPts val="0"/>
              </a:spcBef>
              <a:spcAft>
                <a:spcPts val="0"/>
              </a:spcAft>
              <a:buClr>
                <a:srgbClr val="898989"/>
              </a:buClr>
              <a:buSzPts val="1200"/>
              <a:buFont typeface="Calibri"/>
              <a:buNone/>
              <a:defRPr/>
            </a:lvl8pPr>
            <a:lvl9pPr indent="0" lvl="8" marL="0" algn="r">
              <a:lnSpc>
                <a:spcPct val="100000"/>
              </a:lnSpc>
              <a:spcBef>
                <a:spcPts val="0"/>
              </a:spcBef>
              <a:spcAft>
                <a:spcPts val="0"/>
              </a:spcAft>
              <a:buClr>
                <a:srgbClr val="898989"/>
              </a:buClr>
              <a:buSzPts val="1200"/>
              <a:buFont typeface="Calibri"/>
              <a:buNone/>
              <a:defRPr/>
            </a:lvl9pPr>
          </a:lstStyle>
          <a:p>
            <a:pPr indent="0" lvl="0" marL="0" rtl="0" algn="r">
              <a:spcBef>
                <a:spcPts val="0"/>
              </a:spcBef>
              <a:spcAft>
                <a:spcPts val="0"/>
              </a:spcAft>
              <a:buNone/>
            </a:pPr>
            <a:fld id="{00000000-1234-1234-1234-123412341234}" type="slidenum">
              <a:rPr lang="en-IN"/>
              <a:t>‹#›</a:t>
            </a:fld>
            <a:endParaRPr>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rgbClr val="898989"/>
              </a:buClr>
              <a:buSzPts val="1200"/>
              <a:buFont typeface="Calibri"/>
              <a:buNone/>
              <a:defRPr/>
            </a:lvl1pPr>
            <a:lvl2pPr indent="0" lvl="1" marL="0" algn="r">
              <a:lnSpc>
                <a:spcPct val="100000"/>
              </a:lnSpc>
              <a:spcBef>
                <a:spcPts val="0"/>
              </a:spcBef>
              <a:spcAft>
                <a:spcPts val="0"/>
              </a:spcAft>
              <a:buClr>
                <a:srgbClr val="898989"/>
              </a:buClr>
              <a:buSzPts val="1200"/>
              <a:buFont typeface="Calibri"/>
              <a:buNone/>
              <a:defRPr/>
            </a:lvl2pPr>
            <a:lvl3pPr indent="0" lvl="2" marL="0" algn="r">
              <a:lnSpc>
                <a:spcPct val="100000"/>
              </a:lnSpc>
              <a:spcBef>
                <a:spcPts val="0"/>
              </a:spcBef>
              <a:spcAft>
                <a:spcPts val="0"/>
              </a:spcAft>
              <a:buClr>
                <a:srgbClr val="898989"/>
              </a:buClr>
              <a:buSzPts val="1200"/>
              <a:buFont typeface="Calibri"/>
              <a:buNone/>
              <a:defRPr/>
            </a:lvl3pPr>
            <a:lvl4pPr indent="0" lvl="3" marL="0" algn="r">
              <a:lnSpc>
                <a:spcPct val="100000"/>
              </a:lnSpc>
              <a:spcBef>
                <a:spcPts val="0"/>
              </a:spcBef>
              <a:spcAft>
                <a:spcPts val="0"/>
              </a:spcAft>
              <a:buClr>
                <a:srgbClr val="898989"/>
              </a:buClr>
              <a:buSzPts val="1200"/>
              <a:buFont typeface="Calibri"/>
              <a:buNone/>
              <a:defRPr/>
            </a:lvl4pPr>
            <a:lvl5pPr indent="0" lvl="4" marL="0" algn="r">
              <a:lnSpc>
                <a:spcPct val="100000"/>
              </a:lnSpc>
              <a:spcBef>
                <a:spcPts val="0"/>
              </a:spcBef>
              <a:spcAft>
                <a:spcPts val="0"/>
              </a:spcAft>
              <a:buClr>
                <a:srgbClr val="898989"/>
              </a:buClr>
              <a:buSzPts val="1200"/>
              <a:buFont typeface="Calibri"/>
              <a:buNone/>
              <a:defRPr/>
            </a:lvl5pPr>
            <a:lvl6pPr indent="0" lvl="5" marL="0" algn="r">
              <a:lnSpc>
                <a:spcPct val="100000"/>
              </a:lnSpc>
              <a:spcBef>
                <a:spcPts val="0"/>
              </a:spcBef>
              <a:spcAft>
                <a:spcPts val="0"/>
              </a:spcAft>
              <a:buClr>
                <a:srgbClr val="898989"/>
              </a:buClr>
              <a:buSzPts val="1200"/>
              <a:buFont typeface="Calibri"/>
              <a:buNone/>
              <a:defRPr/>
            </a:lvl6pPr>
            <a:lvl7pPr indent="0" lvl="6" marL="0" algn="r">
              <a:lnSpc>
                <a:spcPct val="100000"/>
              </a:lnSpc>
              <a:spcBef>
                <a:spcPts val="0"/>
              </a:spcBef>
              <a:spcAft>
                <a:spcPts val="0"/>
              </a:spcAft>
              <a:buClr>
                <a:srgbClr val="898989"/>
              </a:buClr>
              <a:buSzPts val="1200"/>
              <a:buFont typeface="Calibri"/>
              <a:buNone/>
              <a:defRPr/>
            </a:lvl7pPr>
            <a:lvl8pPr indent="0" lvl="7" marL="0" algn="r">
              <a:lnSpc>
                <a:spcPct val="100000"/>
              </a:lnSpc>
              <a:spcBef>
                <a:spcPts val="0"/>
              </a:spcBef>
              <a:spcAft>
                <a:spcPts val="0"/>
              </a:spcAft>
              <a:buClr>
                <a:srgbClr val="898989"/>
              </a:buClr>
              <a:buSzPts val="1200"/>
              <a:buFont typeface="Calibri"/>
              <a:buNone/>
              <a:defRPr/>
            </a:lvl8pPr>
            <a:lvl9pPr indent="0" lvl="8" marL="0" algn="r">
              <a:lnSpc>
                <a:spcPct val="100000"/>
              </a:lnSpc>
              <a:spcBef>
                <a:spcPts val="0"/>
              </a:spcBef>
              <a:spcAft>
                <a:spcPts val="0"/>
              </a:spcAft>
              <a:buClr>
                <a:srgbClr val="898989"/>
              </a:buClr>
              <a:buSzPts val="1200"/>
              <a:buFont typeface="Calibri"/>
              <a:buNone/>
              <a:defRPr/>
            </a:lvl9pPr>
          </a:lstStyle>
          <a:p>
            <a:pPr indent="0" lvl="0" marL="0" rtl="0" algn="r">
              <a:spcBef>
                <a:spcPts val="0"/>
              </a:spcBef>
              <a:spcAft>
                <a:spcPts val="0"/>
              </a:spcAft>
              <a:buNone/>
            </a:pPr>
            <a:fld id="{00000000-1234-1234-1234-123412341234}" type="slidenum">
              <a:rPr lang="en-IN"/>
              <a:t>‹#›</a:t>
            </a:fld>
            <a:endParaRPr>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6" name="Google Shape;26;p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7" name="Google Shape;27;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8" name="Google Shape;28;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9" name="Google Shape;29;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rgbClr val="898989"/>
              </a:buClr>
              <a:buSzPts val="1200"/>
              <a:buFont typeface="Calibri"/>
              <a:buNone/>
              <a:defRPr/>
            </a:lvl1pPr>
            <a:lvl2pPr indent="0" lvl="1" marL="0" algn="r">
              <a:lnSpc>
                <a:spcPct val="100000"/>
              </a:lnSpc>
              <a:spcBef>
                <a:spcPts val="0"/>
              </a:spcBef>
              <a:spcAft>
                <a:spcPts val="0"/>
              </a:spcAft>
              <a:buClr>
                <a:srgbClr val="898989"/>
              </a:buClr>
              <a:buSzPts val="1200"/>
              <a:buFont typeface="Calibri"/>
              <a:buNone/>
              <a:defRPr/>
            </a:lvl2pPr>
            <a:lvl3pPr indent="0" lvl="2" marL="0" algn="r">
              <a:lnSpc>
                <a:spcPct val="100000"/>
              </a:lnSpc>
              <a:spcBef>
                <a:spcPts val="0"/>
              </a:spcBef>
              <a:spcAft>
                <a:spcPts val="0"/>
              </a:spcAft>
              <a:buClr>
                <a:srgbClr val="898989"/>
              </a:buClr>
              <a:buSzPts val="1200"/>
              <a:buFont typeface="Calibri"/>
              <a:buNone/>
              <a:defRPr/>
            </a:lvl3pPr>
            <a:lvl4pPr indent="0" lvl="3" marL="0" algn="r">
              <a:lnSpc>
                <a:spcPct val="100000"/>
              </a:lnSpc>
              <a:spcBef>
                <a:spcPts val="0"/>
              </a:spcBef>
              <a:spcAft>
                <a:spcPts val="0"/>
              </a:spcAft>
              <a:buClr>
                <a:srgbClr val="898989"/>
              </a:buClr>
              <a:buSzPts val="1200"/>
              <a:buFont typeface="Calibri"/>
              <a:buNone/>
              <a:defRPr/>
            </a:lvl4pPr>
            <a:lvl5pPr indent="0" lvl="4" marL="0" algn="r">
              <a:lnSpc>
                <a:spcPct val="100000"/>
              </a:lnSpc>
              <a:spcBef>
                <a:spcPts val="0"/>
              </a:spcBef>
              <a:spcAft>
                <a:spcPts val="0"/>
              </a:spcAft>
              <a:buClr>
                <a:srgbClr val="898989"/>
              </a:buClr>
              <a:buSzPts val="1200"/>
              <a:buFont typeface="Calibri"/>
              <a:buNone/>
              <a:defRPr/>
            </a:lvl5pPr>
            <a:lvl6pPr indent="0" lvl="5" marL="0" algn="r">
              <a:lnSpc>
                <a:spcPct val="100000"/>
              </a:lnSpc>
              <a:spcBef>
                <a:spcPts val="0"/>
              </a:spcBef>
              <a:spcAft>
                <a:spcPts val="0"/>
              </a:spcAft>
              <a:buClr>
                <a:srgbClr val="898989"/>
              </a:buClr>
              <a:buSzPts val="1200"/>
              <a:buFont typeface="Calibri"/>
              <a:buNone/>
              <a:defRPr/>
            </a:lvl6pPr>
            <a:lvl7pPr indent="0" lvl="6" marL="0" algn="r">
              <a:lnSpc>
                <a:spcPct val="100000"/>
              </a:lnSpc>
              <a:spcBef>
                <a:spcPts val="0"/>
              </a:spcBef>
              <a:spcAft>
                <a:spcPts val="0"/>
              </a:spcAft>
              <a:buClr>
                <a:srgbClr val="898989"/>
              </a:buClr>
              <a:buSzPts val="1200"/>
              <a:buFont typeface="Calibri"/>
              <a:buNone/>
              <a:defRPr/>
            </a:lvl7pPr>
            <a:lvl8pPr indent="0" lvl="7" marL="0" algn="r">
              <a:lnSpc>
                <a:spcPct val="100000"/>
              </a:lnSpc>
              <a:spcBef>
                <a:spcPts val="0"/>
              </a:spcBef>
              <a:spcAft>
                <a:spcPts val="0"/>
              </a:spcAft>
              <a:buClr>
                <a:srgbClr val="898989"/>
              </a:buClr>
              <a:buSzPts val="1200"/>
              <a:buFont typeface="Calibri"/>
              <a:buNone/>
              <a:defRPr/>
            </a:lvl8pPr>
            <a:lvl9pPr indent="0" lvl="8" marL="0" algn="r">
              <a:lnSpc>
                <a:spcPct val="100000"/>
              </a:lnSpc>
              <a:spcBef>
                <a:spcPts val="0"/>
              </a:spcBef>
              <a:spcAft>
                <a:spcPts val="0"/>
              </a:spcAft>
              <a:buClr>
                <a:srgbClr val="898989"/>
              </a:buClr>
              <a:buSzPts val="1200"/>
              <a:buFont typeface="Calibri"/>
              <a:buNone/>
              <a:defRPr/>
            </a:lvl9pPr>
          </a:lstStyle>
          <a:p>
            <a:pPr indent="0" lvl="0" marL="0" rtl="0" algn="r">
              <a:spcBef>
                <a:spcPts val="0"/>
              </a:spcBef>
              <a:spcAft>
                <a:spcPts val="0"/>
              </a:spcAft>
              <a:buNone/>
            </a:pPr>
            <a:fld id="{00000000-1234-1234-1234-123412341234}" type="slidenum">
              <a:rPr lang="en-IN"/>
              <a:t>‹#›</a:t>
            </a:fld>
            <a:endParaRPr>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type="fourObj">
  <p:cSld name="FOUR_OBJECTS">
    <p:spTree>
      <p:nvGrpSpPr>
        <p:cNvPr id="30" name="Shape 30"/>
        <p:cNvGrpSpPr/>
        <p:nvPr/>
      </p:nvGrpSpPr>
      <p:grpSpPr>
        <a:xfrm>
          <a:off x="0" y="0"/>
          <a:ext cx="0" cy="0"/>
          <a:chOff x="0" y="0"/>
          <a:chExt cx="0" cy="0"/>
        </a:xfrm>
      </p:grpSpPr>
      <p:sp>
        <p:nvSpPr>
          <p:cNvPr id="31" name="Google Shape;31;p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5"/>
          <p:cNvSpPr txBox="1"/>
          <p:nvPr>
            <p:ph idx="1" type="body"/>
          </p:nvPr>
        </p:nvSpPr>
        <p:spPr>
          <a:xfrm>
            <a:off x="457200" y="1981200"/>
            <a:ext cx="4038600" cy="186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5"/>
          <p:cNvSpPr txBox="1"/>
          <p:nvPr>
            <p:ph idx="2" type="body"/>
          </p:nvPr>
        </p:nvSpPr>
        <p:spPr>
          <a:xfrm>
            <a:off x="4648200" y="1981200"/>
            <a:ext cx="4038600" cy="186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5"/>
          <p:cNvSpPr txBox="1"/>
          <p:nvPr>
            <p:ph idx="3" type="body"/>
          </p:nvPr>
        </p:nvSpPr>
        <p:spPr>
          <a:xfrm>
            <a:off x="457200" y="4000500"/>
            <a:ext cx="4038600" cy="186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5"/>
          <p:cNvSpPr txBox="1"/>
          <p:nvPr>
            <p:ph idx="4" type="body"/>
          </p:nvPr>
        </p:nvSpPr>
        <p:spPr>
          <a:xfrm>
            <a:off x="4648200" y="4000500"/>
            <a:ext cx="4038600" cy="186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7" name="Google Shape;37;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1pPr>
            <a:lvl2pPr indent="0" lvl="1" marL="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2pPr>
            <a:lvl3pPr indent="0" lvl="2" marL="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3pPr>
            <a:lvl4pPr indent="0" lvl="3" marL="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4pPr>
            <a:lvl5pPr indent="0" lvl="4" marL="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5pPr>
            <a:lvl6pPr indent="0" lvl="5" marL="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6pPr>
            <a:lvl7pPr indent="0" lvl="6" marL="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7pPr>
            <a:lvl8pPr indent="0" lvl="7" marL="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8pPr>
            <a:lvl9pPr indent="0" lvl="8" marL="0" algn="r">
              <a:lnSpc>
                <a:spcPct val="100000"/>
              </a:lnSpc>
              <a:spcBef>
                <a:spcPts val="0"/>
              </a:spcBef>
              <a:spcAft>
                <a:spcPts val="0"/>
              </a:spcAft>
              <a:buClr>
                <a:srgbClr val="898989"/>
              </a:buClr>
              <a:buSzPts val="1200"/>
              <a:buFont typeface="Calibri"/>
              <a:buNone/>
              <a:defRPr>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38" name="Google Shape;38;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rgbClr val="898989"/>
              </a:buClr>
              <a:buSzPts val="1200"/>
              <a:buFont typeface="Calibri"/>
              <a:buNone/>
              <a:defRPr/>
            </a:lvl1pPr>
            <a:lvl2pPr indent="0" lvl="1" marL="0" algn="r">
              <a:lnSpc>
                <a:spcPct val="100000"/>
              </a:lnSpc>
              <a:spcBef>
                <a:spcPts val="0"/>
              </a:spcBef>
              <a:spcAft>
                <a:spcPts val="0"/>
              </a:spcAft>
              <a:buClr>
                <a:srgbClr val="898989"/>
              </a:buClr>
              <a:buSzPts val="1200"/>
              <a:buFont typeface="Calibri"/>
              <a:buNone/>
              <a:defRPr/>
            </a:lvl2pPr>
            <a:lvl3pPr indent="0" lvl="2" marL="0" algn="r">
              <a:lnSpc>
                <a:spcPct val="100000"/>
              </a:lnSpc>
              <a:spcBef>
                <a:spcPts val="0"/>
              </a:spcBef>
              <a:spcAft>
                <a:spcPts val="0"/>
              </a:spcAft>
              <a:buClr>
                <a:srgbClr val="898989"/>
              </a:buClr>
              <a:buSzPts val="1200"/>
              <a:buFont typeface="Calibri"/>
              <a:buNone/>
              <a:defRPr/>
            </a:lvl3pPr>
            <a:lvl4pPr indent="0" lvl="3" marL="0" algn="r">
              <a:lnSpc>
                <a:spcPct val="100000"/>
              </a:lnSpc>
              <a:spcBef>
                <a:spcPts val="0"/>
              </a:spcBef>
              <a:spcAft>
                <a:spcPts val="0"/>
              </a:spcAft>
              <a:buClr>
                <a:srgbClr val="898989"/>
              </a:buClr>
              <a:buSzPts val="1200"/>
              <a:buFont typeface="Calibri"/>
              <a:buNone/>
              <a:defRPr/>
            </a:lvl4pPr>
            <a:lvl5pPr indent="0" lvl="4" marL="0" algn="r">
              <a:lnSpc>
                <a:spcPct val="100000"/>
              </a:lnSpc>
              <a:spcBef>
                <a:spcPts val="0"/>
              </a:spcBef>
              <a:spcAft>
                <a:spcPts val="0"/>
              </a:spcAft>
              <a:buClr>
                <a:srgbClr val="898989"/>
              </a:buClr>
              <a:buSzPts val="1200"/>
              <a:buFont typeface="Calibri"/>
              <a:buNone/>
              <a:defRPr/>
            </a:lvl5pPr>
            <a:lvl6pPr indent="0" lvl="5" marL="0" algn="r">
              <a:lnSpc>
                <a:spcPct val="100000"/>
              </a:lnSpc>
              <a:spcBef>
                <a:spcPts val="0"/>
              </a:spcBef>
              <a:spcAft>
                <a:spcPts val="0"/>
              </a:spcAft>
              <a:buClr>
                <a:srgbClr val="898989"/>
              </a:buClr>
              <a:buSzPts val="1200"/>
              <a:buFont typeface="Calibri"/>
              <a:buNone/>
              <a:defRPr/>
            </a:lvl6pPr>
            <a:lvl7pPr indent="0" lvl="6" marL="0" algn="r">
              <a:lnSpc>
                <a:spcPct val="100000"/>
              </a:lnSpc>
              <a:spcBef>
                <a:spcPts val="0"/>
              </a:spcBef>
              <a:spcAft>
                <a:spcPts val="0"/>
              </a:spcAft>
              <a:buClr>
                <a:srgbClr val="898989"/>
              </a:buClr>
              <a:buSzPts val="1200"/>
              <a:buFont typeface="Calibri"/>
              <a:buNone/>
              <a:defRPr/>
            </a:lvl7pPr>
            <a:lvl8pPr indent="0" lvl="7" marL="0" algn="r">
              <a:lnSpc>
                <a:spcPct val="100000"/>
              </a:lnSpc>
              <a:spcBef>
                <a:spcPts val="0"/>
              </a:spcBef>
              <a:spcAft>
                <a:spcPts val="0"/>
              </a:spcAft>
              <a:buClr>
                <a:srgbClr val="898989"/>
              </a:buClr>
              <a:buSzPts val="1200"/>
              <a:buFont typeface="Calibri"/>
              <a:buNone/>
              <a:defRPr/>
            </a:lvl8pPr>
            <a:lvl9pPr indent="0" lvl="8" marL="0" algn="r">
              <a:lnSpc>
                <a:spcPct val="100000"/>
              </a:lnSpc>
              <a:spcBef>
                <a:spcPts val="0"/>
              </a:spcBef>
              <a:spcAft>
                <a:spcPts val="0"/>
              </a:spcAft>
              <a:buClr>
                <a:srgbClr val="898989"/>
              </a:buClr>
              <a:buSzPts val="1200"/>
              <a:buFont typeface="Calibri"/>
              <a:buNone/>
              <a:defRPr/>
            </a:lvl9pPr>
          </a:lstStyle>
          <a:p>
            <a:pPr indent="0" lvl="0" marL="0" rtl="0" algn="r">
              <a:spcBef>
                <a:spcPts val="0"/>
              </a:spcBef>
              <a:spcAft>
                <a:spcPts val="0"/>
              </a:spcAft>
              <a:buNone/>
            </a:pPr>
            <a:fld id="{00000000-1234-1234-1234-123412341234}" type="slidenum">
              <a:rPr lang="en-IN"/>
              <a:t>‹#›</a:t>
            </a:fld>
            <a:endParaRPr>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9" name="Google Shape;49;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rgbClr val="898989"/>
              </a:buClr>
              <a:buSzPts val="1200"/>
              <a:buFont typeface="Calibri"/>
              <a:buNone/>
              <a:defRPr/>
            </a:lvl1pPr>
            <a:lvl2pPr indent="0" lvl="1" marL="0" algn="r">
              <a:lnSpc>
                <a:spcPct val="100000"/>
              </a:lnSpc>
              <a:spcBef>
                <a:spcPts val="0"/>
              </a:spcBef>
              <a:spcAft>
                <a:spcPts val="0"/>
              </a:spcAft>
              <a:buClr>
                <a:srgbClr val="898989"/>
              </a:buClr>
              <a:buSzPts val="1200"/>
              <a:buFont typeface="Calibri"/>
              <a:buNone/>
              <a:defRPr/>
            </a:lvl2pPr>
            <a:lvl3pPr indent="0" lvl="2" marL="0" algn="r">
              <a:lnSpc>
                <a:spcPct val="100000"/>
              </a:lnSpc>
              <a:spcBef>
                <a:spcPts val="0"/>
              </a:spcBef>
              <a:spcAft>
                <a:spcPts val="0"/>
              </a:spcAft>
              <a:buClr>
                <a:srgbClr val="898989"/>
              </a:buClr>
              <a:buSzPts val="1200"/>
              <a:buFont typeface="Calibri"/>
              <a:buNone/>
              <a:defRPr/>
            </a:lvl3pPr>
            <a:lvl4pPr indent="0" lvl="3" marL="0" algn="r">
              <a:lnSpc>
                <a:spcPct val="100000"/>
              </a:lnSpc>
              <a:spcBef>
                <a:spcPts val="0"/>
              </a:spcBef>
              <a:spcAft>
                <a:spcPts val="0"/>
              </a:spcAft>
              <a:buClr>
                <a:srgbClr val="898989"/>
              </a:buClr>
              <a:buSzPts val="1200"/>
              <a:buFont typeface="Calibri"/>
              <a:buNone/>
              <a:defRPr/>
            </a:lvl4pPr>
            <a:lvl5pPr indent="0" lvl="4" marL="0" algn="r">
              <a:lnSpc>
                <a:spcPct val="100000"/>
              </a:lnSpc>
              <a:spcBef>
                <a:spcPts val="0"/>
              </a:spcBef>
              <a:spcAft>
                <a:spcPts val="0"/>
              </a:spcAft>
              <a:buClr>
                <a:srgbClr val="898989"/>
              </a:buClr>
              <a:buSzPts val="1200"/>
              <a:buFont typeface="Calibri"/>
              <a:buNone/>
              <a:defRPr/>
            </a:lvl5pPr>
            <a:lvl6pPr indent="0" lvl="5" marL="0" algn="r">
              <a:lnSpc>
                <a:spcPct val="100000"/>
              </a:lnSpc>
              <a:spcBef>
                <a:spcPts val="0"/>
              </a:spcBef>
              <a:spcAft>
                <a:spcPts val="0"/>
              </a:spcAft>
              <a:buClr>
                <a:srgbClr val="898989"/>
              </a:buClr>
              <a:buSzPts val="1200"/>
              <a:buFont typeface="Calibri"/>
              <a:buNone/>
              <a:defRPr/>
            </a:lvl6pPr>
            <a:lvl7pPr indent="0" lvl="6" marL="0" algn="r">
              <a:lnSpc>
                <a:spcPct val="100000"/>
              </a:lnSpc>
              <a:spcBef>
                <a:spcPts val="0"/>
              </a:spcBef>
              <a:spcAft>
                <a:spcPts val="0"/>
              </a:spcAft>
              <a:buClr>
                <a:srgbClr val="898989"/>
              </a:buClr>
              <a:buSzPts val="1200"/>
              <a:buFont typeface="Calibri"/>
              <a:buNone/>
              <a:defRPr/>
            </a:lvl7pPr>
            <a:lvl8pPr indent="0" lvl="7" marL="0" algn="r">
              <a:lnSpc>
                <a:spcPct val="100000"/>
              </a:lnSpc>
              <a:spcBef>
                <a:spcPts val="0"/>
              </a:spcBef>
              <a:spcAft>
                <a:spcPts val="0"/>
              </a:spcAft>
              <a:buClr>
                <a:srgbClr val="898989"/>
              </a:buClr>
              <a:buSzPts val="1200"/>
              <a:buFont typeface="Calibri"/>
              <a:buNone/>
              <a:defRPr/>
            </a:lvl8pPr>
            <a:lvl9pPr indent="0" lvl="8" marL="0" algn="r">
              <a:lnSpc>
                <a:spcPct val="100000"/>
              </a:lnSpc>
              <a:spcBef>
                <a:spcPts val="0"/>
              </a:spcBef>
              <a:spcAft>
                <a:spcPts val="0"/>
              </a:spcAft>
              <a:buClr>
                <a:srgbClr val="898989"/>
              </a:buClr>
              <a:buSzPts val="1200"/>
              <a:buFont typeface="Calibri"/>
              <a:buNone/>
              <a:defRPr/>
            </a:lvl9pPr>
          </a:lstStyle>
          <a:p>
            <a:pPr indent="0" lvl="0" marL="0" rtl="0" algn="r">
              <a:spcBef>
                <a:spcPts val="0"/>
              </a:spcBef>
              <a:spcAft>
                <a:spcPts val="0"/>
              </a:spcAft>
              <a:buNone/>
            </a:pPr>
            <a:fld id="{00000000-1234-1234-1234-123412341234}" type="slidenum">
              <a:rPr lang="en-IN"/>
              <a:t>‹#›</a:t>
            </a:fld>
            <a:endParaRPr>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7" name="Google Shape;57;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8" name="Google Shape;58;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rgbClr val="898989"/>
              </a:buClr>
              <a:buSzPts val="1200"/>
              <a:buFont typeface="Calibri"/>
              <a:buNone/>
              <a:defRPr/>
            </a:lvl1pPr>
            <a:lvl2pPr indent="0" lvl="1" marL="0" algn="r">
              <a:lnSpc>
                <a:spcPct val="100000"/>
              </a:lnSpc>
              <a:spcBef>
                <a:spcPts val="0"/>
              </a:spcBef>
              <a:spcAft>
                <a:spcPts val="0"/>
              </a:spcAft>
              <a:buClr>
                <a:srgbClr val="898989"/>
              </a:buClr>
              <a:buSzPts val="1200"/>
              <a:buFont typeface="Calibri"/>
              <a:buNone/>
              <a:defRPr/>
            </a:lvl2pPr>
            <a:lvl3pPr indent="0" lvl="2" marL="0" algn="r">
              <a:lnSpc>
                <a:spcPct val="100000"/>
              </a:lnSpc>
              <a:spcBef>
                <a:spcPts val="0"/>
              </a:spcBef>
              <a:spcAft>
                <a:spcPts val="0"/>
              </a:spcAft>
              <a:buClr>
                <a:srgbClr val="898989"/>
              </a:buClr>
              <a:buSzPts val="1200"/>
              <a:buFont typeface="Calibri"/>
              <a:buNone/>
              <a:defRPr/>
            </a:lvl3pPr>
            <a:lvl4pPr indent="0" lvl="3" marL="0" algn="r">
              <a:lnSpc>
                <a:spcPct val="100000"/>
              </a:lnSpc>
              <a:spcBef>
                <a:spcPts val="0"/>
              </a:spcBef>
              <a:spcAft>
                <a:spcPts val="0"/>
              </a:spcAft>
              <a:buClr>
                <a:srgbClr val="898989"/>
              </a:buClr>
              <a:buSzPts val="1200"/>
              <a:buFont typeface="Calibri"/>
              <a:buNone/>
              <a:defRPr/>
            </a:lvl4pPr>
            <a:lvl5pPr indent="0" lvl="4" marL="0" algn="r">
              <a:lnSpc>
                <a:spcPct val="100000"/>
              </a:lnSpc>
              <a:spcBef>
                <a:spcPts val="0"/>
              </a:spcBef>
              <a:spcAft>
                <a:spcPts val="0"/>
              </a:spcAft>
              <a:buClr>
                <a:srgbClr val="898989"/>
              </a:buClr>
              <a:buSzPts val="1200"/>
              <a:buFont typeface="Calibri"/>
              <a:buNone/>
              <a:defRPr/>
            </a:lvl5pPr>
            <a:lvl6pPr indent="0" lvl="5" marL="0" algn="r">
              <a:lnSpc>
                <a:spcPct val="100000"/>
              </a:lnSpc>
              <a:spcBef>
                <a:spcPts val="0"/>
              </a:spcBef>
              <a:spcAft>
                <a:spcPts val="0"/>
              </a:spcAft>
              <a:buClr>
                <a:srgbClr val="898989"/>
              </a:buClr>
              <a:buSzPts val="1200"/>
              <a:buFont typeface="Calibri"/>
              <a:buNone/>
              <a:defRPr/>
            </a:lvl6pPr>
            <a:lvl7pPr indent="0" lvl="6" marL="0" algn="r">
              <a:lnSpc>
                <a:spcPct val="100000"/>
              </a:lnSpc>
              <a:spcBef>
                <a:spcPts val="0"/>
              </a:spcBef>
              <a:spcAft>
                <a:spcPts val="0"/>
              </a:spcAft>
              <a:buClr>
                <a:srgbClr val="898989"/>
              </a:buClr>
              <a:buSzPts val="1200"/>
              <a:buFont typeface="Calibri"/>
              <a:buNone/>
              <a:defRPr/>
            </a:lvl7pPr>
            <a:lvl8pPr indent="0" lvl="7" marL="0" algn="r">
              <a:lnSpc>
                <a:spcPct val="100000"/>
              </a:lnSpc>
              <a:spcBef>
                <a:spcPts val="0"/>
              </a:spcBef>
              <a:spcAft>
                <a:spcPts val="0"/>
              </a:spcAft>
              <a:buClr>
                <a:srgbClr val="898989"/>
              </a:buClr>
              <a:buSzPts val="1200"/>
              <a:buFont typeface="Calibri"/>
              <a:buNone/>
              <a:defRPr/>
            </a:lvl8pPr>
            <a:lvl9pPr indent="0" lvl="8" marL="0" algn="r">
              <a:lnSpc>
                <a:spcPct val="100000"/>
              </a:lnSpc>
              <a:spcBef>
                <a:spcPts val="0"/>
              </a:spcBef>
              <a:spcAft>
                <a:spcPts val="0"/>
              </a:spcAft>
              <a:buClr>
                <a:srgbClr val="898989"/>
              </a:buClr>
              <a:buSzPts val="1200"/>
              <a:buFont typeface="Calibri"/>
              <a:buNone/>
              <a:defRPr/>
            </a:lvl9pPr>
          </a:lstStyle>
          <a:p>
            <a:pPr indent="0" lvl="0" marL="0" rtl="0" algn="r">
              <a:spcBef>
                <a:spcPts val="0"/>
              </a:spcBef>
              <a:spcAft>
                <a:spcPts val="0"/>
              </a:spcAft>
              <a:buNone/>
            </a:pPr>
            <a:fld id="{00000000-1234-1234-1234-123412341234}" type="slidenum">
              <a:rPr lang="en-IN"/>
              <a:t>‹#›</a:t>
            </a:fld>
            <a:endParaRPr>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61" name="Google Shape;61;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62" name="Google Shape;6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rgbClr val="898989"/>
              </a:buClr>
              <a:buSzPts val="1200"/>
              <a:buFont typeface="Calibri"/>
              <a:buNone/>
              <a:defRPr/>
            </a:lvl1pPr>
            <a:lvl2pPr indent="0" lvl="1" marL="0" algn="r">
              <a:lnSpc>
                <a:spcPct val="100000"/>
              </a:lnSpc>
              <a:spcBef>
                <a:spcPts val="0"/>
              </a:spcBef>
              <a:spcAft>
                <a:spcPts val="0"/>
              </a:spcAft>
              <a:buClr>
                <a:srgbClr val="898989"/>
              </a:buClr>
              <a:buSzPts val="1200"/>
              <a:buFont typeface="Calibri"/>
              <a:buNone/>
              <a:defRPr/>
            </a:lvl2pPr>
            <a:lvl3pPr indent="0" lvl="2" marL="0" algn="r">
              <a:lnSpc>
                <a:spcPct val="100000"/>
              </a:lnSpc>
              <a:spcBef>
                <a:spcPts val="0"/>
              </a:spcBef>
              <a:spcAft>
                <a:spcPts val="0"/>
              </a:spcAft>
              <a:buClr>
                <a:srgbClr val="898989"/>
              </a:buClr>
              <a:buSzPts val="1200"/>
              <a:buFont typeface="Calibri"/>
              <a:buNone/>
              <a:defRPr/>
            </a:lvl3pPr>
            <a:lvl4pPr indent="0" lvl="3" marL="0" algn="r">
              <a:lnSpc>
                <a:spcPct val="100000"/>
              </a:lnSpc>
              <a:spcBef>
                <a:spcPts val="0"/>
              </a:spcBef>
              <a:spcAft>
                <a:spcPts val="0"/>
              </a:spcAft>
              <a:buClr>
                <a:srgbClr val="898989"/>
              </a:buClr>
              <a:buSzPts val="1200"/>
              <a:buFont typeface="Calibri"/>
              <a:buNone/>
              <a:defRPr/>
            </a:lvl4pPr>
            <a:lvl5pPr indent="0" lvl="4" marL="0" algn="r">
              <a:lnSpc>
                <a:spcPct val="100000"/>
              </a:lnSpc>
              <a:spcBef>
                <a:spcPts val="0"/>
              </a:spcBef>
              <a:spcAft>
                <a:spcPts val="0"/>
              </a:spcAft>
              <a:buClr>
                <a:srgbClr val="898989"/>
              </a:buClr>
              <a:buSzPts val="1200"/>
              <a:buFont typeface="Calibri"/>
              <a:buNone/>
              <a:defRPr/>
            </a:lvl5pPr>
            <a:lvl6pPr indent="0" lvl="5" marL="0" algn="r">
              <a:lnSpc>
                <a:spcPct val="100000"/>
              </a:lnSpc>
              <a:spcBef>
                <a:spcPts val="0"/>
              </a:spcBef>
              <a:spcAft>
                <a:spcPts val="0"/>
              </a:spcAft>
              <a:buClr>
                <a:srgbClr val="898989"/>
              </a:buClr>
              <a:buSzPts val="1200"/>
              <a:buFont typeface="Calibri"/>
              <a:buNone/>
              <a:defRPr/>
            </a:lvl6pPr>
            <a:lvl7pPr indent="0" lvl="6" marL="0" algn="r">
              <a:lnSpc>
                <a:spcPct val="100000"/>
              </a:lnSpc>
              <a:spcBef>
                <a:spcPts val="0"/>
              </a:spcBef>
              <a:spcAft>
                <a:spcPts val="0"/>
              </a:spcAft>
              <a:buClr>
                <a:srgbClr val="898989"/>
              </a:buClr>
              <a:buSzPts val="1200"/>
              <a:buFont typeface="Calibri"/>
              <a:buNone/>
              <a:defRPr/>
            </a:lvl7pPr>
            <a:lvl8pPr indent="0" lvl="7" marL="0" algn="r">
              <a:lnSpc>
                <a:spcPct val="100000"/>
              </a:lnSpc>
              <a:spcBef>
                <a:spcPts val="0"/>
              </a:spcBef>
              <a:spcAft>
                <a:spcPts val="0"/>
              </a:spcAft>
              <a:buClr>
                <a:srgbClr val="898989"/>
              </a:buClr>
              <a:buSzPts val="1200"/>
              <a:buFont typeface="Calibri"/>
              <a:buNone/>
              <a:defRPr/>
            </a:lvl8pPr>
            <a:lvl9pPr indent="0" lvl="8" marL="0" algn="r">
              <a:lnSpc>
                <a:spcPct val="100000"/>
              </a:lnSpc>
              <a:spcBef>
                <a:spcPts val="0"/>
              </a:spcBef>
              <a:spcAft>
                <a:spcPts val="0"/>
              </a:spcAft>
              <a:buClr>
                <a:srgbClr val="898989"/>
              </a:buClr>
              <a:buSzPts val="1200"/>
              <a:buFont typeface="Calibri"/>
              <a:buNone/>
              <a:defRPr/>
            </a:lvl9pPr>
          </a:lstStyle>
          <a:p>
            <a:pPr indent="0" lvl="0" marL="0" rtl="0" algn="r">
              <a:spcBef>
                <a:spcPts val="0"/>
              </a:spcBef>
              <a:spcAft>
                <a:spcPts val="0"/>
              </a:spcAft>
              <a:buNone/>
            </a:pPr>
            <a:fld id="{00000000-1234-1234-1234-123412341234}" type="slidenum">
              <a:rPr lang="en-IN"/>
              <a:t>‹#›</a:t>
            </a:fld>
            <a:endParaRPr>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6" name="Google Shape;66;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7" name="Google Shape;67;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68" name="Google Shape;68;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69" name="Google Shape;69;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rgbClr val="898989"/>
              </a:buClr>
              <a:buSzPts val="1200"/>
              <a:buFont typeface="Calibri"/>
              <a:buNone/>
              <a:defRPr/>
            </a:lvl1pPr>
            <a:lvl2pPr indent="0" lvl="1" marL="0" algn="r">
              <a:lnSpc>
                <a:spcPct val="100000"/>
              </a:lnSpc>
              <a:spcBef>
                <a:spcPts val="0"/>
              </a:spcBef>
              <a:spcAft>
                <a:spcPts val="0"/>
              </a:spcAft>
              <a:buClr>
                <a:srgbClr val="898989"/>
              </a:buClr>
              <a:buSzPts val="1200"/>
              <a:buFont typeface="Calibri"/>
              <a:buNone/>
              <a:defRPr/>
            </a:lvl2pPr>
            <a:lvl3pPr indent="0" lvl="2" marL="0" algn="r">
              <a:lnSpc>
                <a:spcPct val="100000"/>
              </a:lnSpc>
              <a:spcBef>
                <a:spcPts val="0"/>
              </a:spcBef>
              <a:spcAft>
                <a:spcPts val="0"/>
              </a:spcAft>
              <a:buClr>
                <a:srgbClr val="898989"/>
              </a:buClr>
              <a:buSzPts val="1200"/>
              <a:buFont typeface="Calibri"/>
              <a:buNone/>
              <a:defRPr/>
            </a:lvl3pPr>
            <a:lvl4pPr indent="0" lvl="3" marL="0" algn="r">
              <a:lnSpc>
                <a:spcPct val="100000"/>
              </a:lnSpc>
              <a:spcBef>
                <a:spcPts val="0"/>
              </a:spcBef>
              <a:spcAft>
                <a:spcPts val="0"/>
              </a:spcAft>
              <a:buClr>
                <a:srgbClr val="898989"/>
              </a:buClr>
              <a:buSzPts val="1200"/>
              <a:buFont typeface="Calibri"/>
              <a:buNone/>
              <a:defRPr/>
            </a:lvl4pPr>
            <a:lvl5pPr indent="0" lvl="4" marL="0" algn="r">
              <a:lnSpc>
                <a:spcPct val="100000"/>
              </a:lnSpc>
              <a:spcBef>
                <a:spcPts val="0"/>
              </a:spcBef>
              <a:spcAft>
                <a:spcPts val="0"/>
              </a:spcAft>
              <a:buClr>
                <a:srgbClr val="898989"/>
              </a:buClr>
              <a:buSzPts val="1200"/>
              <a:buFont typeface="Calibri"/>
              <a:buNone/>
              <a:defRPr/>
            </a:lvl5pPr>
            <a:lvl6pPr indent="0" lvl="5" marL="0" algn="r">
              <a:lnSpc>
                <a:spcPct val="100000"/>
              </a:lnSpc>
              <a:spcBef>
                <a:spcPts val="0"/>
              </a:spcBef>
              <a:spcAft>
                <a:spcPts val="0"/>
              </a:spcAft>
              <a:buClr>
                <a:srgbClr val="898989"/>
              </a:buClr>
              <a:buSzPts val="1200"/>
              <a:buFont typeface="Calibri"/>
              <a:buNone/>
              <a:defRPr/>
            </a:lvl6pPr>
            <a:lvl7pPr indent="0" lvl="6" marL="0" algn="r">
              <a:lnSpc>
                <a:spcPct val="100000"/>
              </a:lnSpc>
              <a:spcBef>
                <a:spcPts val="0"/>
              </a:spcBef>
              <a:spcAft>
                <a:spcPts val="0"/>
              </a:spcAft>
              <a:buClr>
                <a:srgbClr val="898989"/>
              </a:buClr>
              <a:buSzPts val="1200"/>
              <a:buFont typeface="Calibri"/>
              <a:buNone/>
              <a:defRPr/>
            </a:lvl7pPr>
            <a:lvl8pPr indent="0" lvl="7" marL="0" algn="r">
              <a:lnSpc>
                <a:spcPct val="100000"/>
              </a:lnSpc>
              <a:spcBef>
                <a:spcPts val="0"/>
              </a:spcBef>
              <a:spcAft>
                <a:spcPts val="0"/>
              </a:spcAft>
              <a:buClr>
                <a:srgbClr val="898989"/>
              </a:buClr>
              <a:buSzPts val="1200"/>
              <a:buFont typeface="Calibri"/>
              <a:buNone/>
              <a:defRPr/>
            </a:lvl8pPr>
            <a:lvl9pPr indent="0" lvl="8" marL="0" algn="r">
              <a:lnSpc>
                <a:spcPct val="100000"/>
              </a:lnSpc>
              <a:spcBef>
                <a:spcPts val="0"/>
              </a:spcBef>
              <a:spcAft>
                <a:spcPts val="0"/>
              </a:spcAft>
              <a:buClr>
                <a:srgbClr val="898989"/>
              </a:buClr>
              <a:buSzPts val="1200"/>
              <a:buFont typeface="Calibri"/>
              <a:buNone/>
              <a:defRPr/>
            </a:lvl9pPr>
          </a:lstStyle>
          <a:p>
            <a:pPr indent="0" lvl="0" marL="0" rtl="0" algn="r">
              <a:spcBef>
                <a:spcPts val="0"/>
              </a:spcBef>
              <a:spcAft>
                <a:spcPts val="0"/>
              </a:spcAft>
              <a:buNone/>
            </a:pPr>
            <a:fld id="{00000000-1234-1234-1234-123412341234}" type="slidenum">
              <a:rPr lang="en-IN"/>
              <a:t>‹#›</a:t>
            </a:fld>
            <a:endParaRPr>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2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en.wikipedia.org/wiki/Electric_field" TargetMode="External"/><Relationship Id="rId4" Type="http://schemas.openxmlformats.org/officeDocument/2006/relationships/image" Target="../media/image16.png"/><Relationship Id="rId5"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https://en.wikipedia.org/wiki/Applications_of_capacitors#Power_condition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ctrTitle"/>
          </p:nvPr>
        </p:nvSpPr>
        <p:spPr>
          <a:xfrm>
            <a:off x="914400" y="1600200"/>
            <a:ext cx="7772400" cy="43434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0"/>
              </a:spcBef>
              <a:spcAft>
                <a:spcPts val="0"/>
              </a:spcAft>
              <a:buNone/>
            </a:pPr>
            <a:br>
              <a:rPr b="1" i="1" lang="en-IN" sz="2400">
                <a:latin typeface="Libre Baskerville"/>
                <a:ea typeface="Libre Baskerville"/>
                <a:cs typeface="Libre Baskerville"/>
                <a:sym typeface="Libre Baskerville"/>
              </a:rPr>
            </a:br>
            <a:r>
              <a:rPr b="1" lang="en-IN" sz="2400">
                <a:latin typeface="Libre Baskerville"/>
                <a:ea typeface="Libre Baskerville"/>
                <a:cs typeface="Libre Baskerville"/>
                <a:sym typeface="Libre Baskerville"/>
              </a:rPr>
              <a:t>1. Transformers and its operation</a:t>
            </a:r>
            <a:br>
              <a:rPr b="1" i="1" lang="en-IN" sz="2400">
                <a:latin typeface="Libre Baskerville"/>
                <a:ea typeface="Libre Baskerville"/>
                <a:cs typeface="Libre Baskerville"/>
                <a:sym typeface="Libre Baskerville"/>
              </a:rPr>
            </a:br>
            <a:r>
              <a:rPr b="1" lang="en-IN" sz="2400">
                <a:latin typeface="Libre Baskerville"/>
                <a:ea typeface="Libre Baskerville"/>
                <a:cs typeface="Libre Baskerville"/>
                <a:sym typeface="Libre Baskerville"/>
              </a:rPr>
              <a:t>2. </a:t>
            </a:r>
            <a:r>
              <a:rPr b="1" i="1" lang="en-IN" sz="2400">
                <a:latin typeface="Libre Baskerville"/>
                <a:ea typeface="Libre Baskerville"/>
                <a:cs typeface="Libre Baskerville"/>
                <a:sym typeface="Libre Baskerville"/>
              </a:rPr>
              <a:t>Types of transformer</a:t>
            </a:r>
            <a:br>
              <a:rPr b="1" i="1" lang="en-IN" sz="2400">
                <a:latin typeface="Libre Baskerville"/>
                <a:ea typeface="Libre Baskerville"/>
                <a:cs typeface="Libre Baskerville"/>
                <a:sym typeface="Libre Baskerville"/>
              </a:rPr>
            </a:br>
            <a:r>
              <a:rPr b="1" i="1" lang="en-IN" sz="2400">
                <a:latin typeface="Libre Baskerville"/>
                <a:ea typeface="Libre Baskerville"/>
                <a:cs typeface="Libre Baskerville"/>
                <a:sym typeface="Libre Baskerville"/>
              </a:rPr>
              <a:t>3. Cables – and its construction</a:t>
            </a:r>
            <a:br>
              <a:rPr b="1" i="1" lang="en-IN" sz="2400">
                <a:latin typeface="Libre Baskerville"/>
                <a:ea typeface="Libre Baskerville"/>
                <a:cs typeface="Libre Baskerville"/>
                <a:sym typeface="Libre Baskerville"/>
              </a:rPr>
            </a:br>
            <a:r>
              <a:rPr b="1" i="1" lang="en-IN" sz="2400">
                <a:latin typeface="Libre Baskerville"/>
                <a:ea typeface="Libre Baskerville"/>
                <a:cs typeface="Libre Baskerville"/>
                <a:sym typeface="Libre Baskerville"/>
              </a:rPr>
              <a:t>4. Types and Cable Sizing</a:t>
            </a:r>
            <a:br>
              <a:rPr b="1" i="1" lang="en-IN" sz="2400">
                <a:latin typeface="Libre Baskerville"/>
                <a:ea typeface="Libre Baskerville"/>
                <a:cs typeface="Libre Baskerville"/>
                <a:sym typeface="Libre Baskerville"/>
              </a:rPr>
            </a:br>
            <a:r>
              <a:rPr b="1" i="1" lang="en-IN" sz="2400">
                <a:latin typeface="Libre Baskerville"/>
                <a:ea typeface="Libre Baskerville"/>
                <a:cs typeface="Libre Baskerville"/>
                <a:sym typeface="Libre Baskerville"/>
              </a:rPr>
              <a:t>5. Concept of Capacitors</a:t>
            </a:r>
            <a:br>
              <a:rPr b="1" i="1" lang="en-IN" sz="2400">
                <a:latin typeface="Libre Baskerville"/>
                <a:ea typeface="Libre Baskerville"/>
                <a:cs typeface="Libre Baskerville"/>
                <a:sym typeface="Libre Baskerville"/>
              </a:rPr>
            </a:br>
            <a:r>
              <a:rPr b="1" i="1" lang="en-IN" sz="2400">
                <a:latin typeface="Libre Baskerville"/>
                <a:ea typeface="Libre Baskerville"/>
                <a:cs typeface="Libre Baskerville"/>
                <a:sym typeface="Libre Baskerville"/>
              </a:rPr>
              <a:t>6. Types of Capacitors</a:t>
            </a:r>
            <a:br>
              <a:rPr b="1" i="1" lang="en-IN" sz="2400">
                <a:latin typeface="Libre Baskerville"/>
                <a:ea typeface="Libre Baskerville"/>
                <a:cs typeface="Libre Baskerville"/>
                <a:sym typeface="Libre Baskerville"/>
              </a:rPr>
            </a:br>
            <a:r>
              <a:rPr b="1" i="1" lang="en-IN" sz="2400">
                <a:latin typeface="Libre Baskerville"/>
                <a:ea typeface="Libre Baskerville"/>
                <a:cs typeface="Libre Baskerville"/>
                <a:sym typeface="Libre Baskerville"/>
              </a:rPr>
              <a:t>7. Power Factor Improvement</a:t>
            </a:r>
            <a:br>
              <a:rPr i="1" lang="en-IN" sz="2400"/>
            </a:br>
            <a:endParaRPr b="1" sz="2400">
              <a:latin typeface="Times New Roman"/>
              <a:ea typeface="Times New Roman"/>
              <a:cs typeface="Times New Roman"/>
              <a:sym typeface="Times New Roman"/>
            </a:endParaRPr>
          </a:p>
        </p:txBody>
      </p:sp>
      <p:sp>
        <p:nvSpPr>
          <p:cNvPr id="101" name="Google Shape;101;p15"/>
          <p:cNvSpPr/>
          <p:nvPr/>
        </p:nvSpPr>
        <p:spPr>
          <a:xfrm>
            <a:off x="3962400" y="585913"/>
            <a:ext cx="2337044"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Times New Roman"/>
              <a:buNone/>
            </a:pPr>
            <a:r>
              <a:rPr b="1" i="0" lang="en-IN" sz="4400" u="none" cap="none" strike="noStrike">
                <a:solidFill>
                  <a:schemeClr val="dk1"/>
                </a:solidFill>
                <a:latin typeface="Times New Roman"/>
                <a:ea typeface="Times New Roman"/>
                <a:cs typeface="Times New Roman"/>
                <a:sym typeface="Times New Roman"/>
              </a:rPr>
              <a:t>Unit:2</a:t>
            </a:r>
            <a:endParaRPr b="1" i="0" sz="4400" u="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457200" y="93345"/>
            <a:ext cx="8229600" cy="72898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a:solidFill>
                  <a:srgbClr val="0000FF"/>
                </a:solidFill>
              </a:rPr>
              <a:t>Losses in Transformer</a:t>
            </a:r>
            <a:endParaRPr/>
          </a:p>
        </p:txBody>
      </p:sp>
      <p:sp>
        <p:nvSpPr>
          <p:cNvPr id="170" name="Google Shape;170;p24"/>
          <p:cNvSpPr txBox="1"/>
          <p:nvPr>
            <p:ph idx="1" type="body"/>
          </p:nvPr>
        </p:nvSpPr>
        <p:spPr>
          <a:xfrm>
            <a:off x="457200" y="1034415"/>
            <a:ext cx="8229600" cy="509206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IN"/>
              <a:t>                         </a:t>
            </a:r>
            <a:r>
              <a:rPr lang="en-IN">
                <a:solidFill>
                  <a:srgbClr val="FF0000"/>
                </a:solidFill>
                <a:latin typeface="Times New Roman"/>
                <a:ea typeface="Times New Roman"/>
                <a:cs typeface="Times New Roman"/>
                <a:sym typeface="Times New Roman"/>
              </a:rPr>
              <a:t>Two  Types </a:t>
            </a:r>
            <a:r>
              <a:rPr lang="en-IN">
                <a:solidFill>
                  <a:srgbClr val="FF0000"/>
                </a:solidFill>
              </a:rPr>
              <a:t>-</a:t>
            </a:r>
            <a:r>
              <a:rPr lang="en-IN"/>
              <a:t> </a:t>
            </a:r>
            <a:endParaRPr/>
          </a:p>
          <a:p>
            <a:pPr indent="0" lvl="0" marL="0" rtl="0" algn="l">
              <a:spcBef>
                <a:spcPts val="640"/>
              </a:spcBef>
              <a:spcAft>
                <a:spcPts val="0"/>
              </a:spcAft>
              <a:buClr>
                <a:schemeClr val="dk1"/>
              </a:buClr>
              <a:buSzPts val="3200"/>
              <a:buNone/>
            </a:pPr>
            <a:r>
              <a:rPr lang="en-IN">
                <a:latin typeface="Times New Roman"/>
                <a:ea typeface="Times New Roman"/>
                <a:cs typeface="Times New Roman"/>
                <a:sym typeface="Times New Roman"/>
              </a:rPr>
              <a:t>1. </a:t>
            </a:r>
            <a:r>
              <a:rPr lang="en-IN" sz="2800">
                <a:latin typeface="Times New Roman"/>
                <a:ea typeface="Times New Roman"/>
                <a:cs typeface="Times New Roman"/>
                <a:sym typeface="Times New Roman"/>
              </a:rPr>
              <a:t>Copper loss or I</a:t>
            </a:r>
            <a:r>
              <a:rPr baseline="30000" lang="en-IN" sz="2800">
                <a:latin typeface="Times New Roman"/>
                <a:ea typeface="Times New Roman"/>
                <a:cs typeface="Times New Roman"/>
                <a:sym typeface="Times New Roman"/>
              </a:rPr>
              <a:t>2</a:t>
            </a:r>
            <a:r>
              <a:rPr lang="en-IN" sz="2800">
                <a:latin typeface="Times New Roman"/>
                <a:ea typeface="Times New Roman"/>
                <a:cs typeface="Times New Roman"/>
                <a:sym typeface="Times New Roman"/>
              </a:rPr>
              <a:t>R loss or Ohmic loss:</a:t>
            </a:r>
            <a:endParaRPr>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rPr lang="en-IN">
                <a:latin typeface="Times New Roman"/>
                <a:ea typeface="Times New Roman"/>
                <a:cs typeface="Times New Roman"/>
                <a:sym typeface="Times New Roman"/>
              </a:rPr>
              <a:t>2. </a:t>
            </a:r>
            <a:r>
              <a:rPr lang="en-IN" sz="2800">
                <a:latin typeface="Times New Roman"/>
                <a:ea typeface="Times New Roman"/>
                <a:cs typeface="Times New Roman"/>
                <a:sym typeface="Times New Roman"/>
              </a:rPr>
              <a:t>Iron loss or Core loss:</a:t>
            </a:r>
            <a:endParaRPr>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Eddy current loss </a:t>
            </a:r>
            <a:endParaRPr/>
          </a:p>
          <a:p>
            <a:pPr indent="-342900" lvl="0" marL="342900" rtl="0" algn="l">
              <a:spcBef>
                <a:spcPts val="480"/>
              </a:spcBef>
              <a:spcAft>
                <a:spcPts val="0"/>
              </a:spcAft>
              <a:buClr>
                <a:schemeClr val="dk1"/>
              </a:buClr>
              <a:buSzPts val="2400"/>
              <a:buChar char="•"/>
            </a:pPr>
            <a:r>
              <a:rPr lang="en-IN" sz="2400">
                <a:latin typeface="Times New Roman"/>
                <a:ea typeface="Times New Roman"/>
                <a:cs typeface="Times New Roman"/>
                <a:sym typeface="Times New Roman"/>
              </a:rPr>
              <a:t>Hysteresis loss</a:t>
            </a:r>
            <a:r>
              <a:rPr lang="en-IN" sz="2000">
                <a:latin typeface="Times New Roman"/>
                <a:ea typeface="Times New Roman"/>
                <a:cs typeface="Times New Roman"/>
                <a:sym typeface="Times New Roman"/>
              </a:rPr>
              <a:t> </a:t>
            </a:r>
            <a:endParaRPr/>
          </a:p>
        </p:txBody>
      </p:sp>
      <p:sp>
        <p:nvSpPr>
          <p:cNvPr id="171" name="Google Shape;171;p24"/>
          <p:cNvSpPr/>
          <p:nvPr/>
        </p:nvSpPr>
        <p:spPr>
          <a:xfrm>
            <a:off x="533400" y="3810000"/>
            <a:ext cx="7467600" cy="1200329"/>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1" i="0" lang="en-IN" sz="1800" u="sng">
                <a:solidFill>
                  <a:schemeClr val="dk1"/>
                </a:solidFill>
                <a:latin typeface="Arial"/>
                <a:ea typeface="Arial"/>
                <a:cs typeface="Arial"/>
                <a:sym typeface="Arial"/>
              </a:rPr>
              <a:t>Eddy current Loss (P</a:t>
            </a:r>
            <a:r>
              <a:rPr b="1" baseline="-25000" i="0" lang="en-IN" sz="1800" u="sng">
                <a:solidFill>
                  <a:schemeClr val="dk1"/>
                </a:solidFill>
                <a:latin typeface="Arial"/>
                <a:ea typeface="Arial"/>
                <a:cs typeface="Arial"/>
                <a:sym typeface="Arial"/>
              </a:rPr>
              <a:t>e</a:t>
            </a:r>
            <a:r>
              <a:rPr b="1" i="0" lang="en-IN" sz="1800" u="sng">
                <a:solidFill>
                  <a:schemeClr val="dk1"/>
                </a:solidFill>
                <a:latin typeface="Arial"/>
                <a:ea typeface="Arial"/>
                <a:cs typeface="Arial"/>
                <a:sym typeface="Arial"/>
              </a:rPr>
              <a:t>)</a:t>
            </a:r>
            <a:r>
              <a:rPr b="0" i="0" lang="en-IN" sz="1800" u="none">
                <a:solidFill>
                  <a:schemeClr val="dk1"/>
                </a:solidFill>
                <a:latin typeface="Arial"/>
                <a:ea typeface="Arial"/>
                <a:cs typeface="Arial"/>
                <a:sym typeface="Arial"/>
              </a:rPr>
              <a:t>- The eddy currents are the circulating currents set up in the core. These are produced due to the magnetic flux being cut by the core. The loss occurred due to this is called eddy current loss (Watt).</a:t>
            </a:r>
            <a:endParaRPr/>
          </a:p>
        </p:txBody>
      </p:sp>
      <p:pic>
        <p:nvPicPr>
          <p:cNvPr id="172" name="Google Shape;172;p24"/>
          <p:cNvPicPr preferRelativeResize="0"/>
          <p:nvPr/>
        </p:nvPicPr>
        <p:blipFill rotWithShape="1">
          <a:blip r:embed="rId3">
            <a:alphaModFix/>
          </a:blip>
          <a:srcRect b="0" l="0" r="0" t="0"/>
          <a:stretch/>
        </p:blipFill>
        <p:spPr>
          <a:xfrm>
            <a:off x="914400" y="5010329"/>
            <a:ext cx="2633663" cy="582612"/>
          </a:xfrm>
          <a:prstGeom prst="rect">
            <a:avLst/>
          </a:prstGeom>
          <a:noFill/>
          <a:ln>
            <a:noFill/>
          </a:ln>
        </p:spPr>
      </p:pic>
      <p:sp>
        <p:nvSpPr>
          <p:cNvPr id="173" name="Google Shape;173;p24"/>
          <p:cNvSpPr/>
          <p:nvPr/>
        </p:nvSpPr>
        <p:spPr>
          <a:xfrm>
            <a:off x="381000" y="5486400"/>
            <a:ext cx="8382000" cy="9233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Where, K</a:t>
            </a:r>
            <a:r>
              <a:rPr b="0" baseline="-25000" i="0" lang="en-IN" sz="1800" u="none">
                <a:solidFill>
                  <a:schemeClr val="dk1"/>
                </a:solidFill>
                <a:latin typeface="Arial"/>
                <a:ea typeface="Arial"/>
                <a:cs typeface="Arial"/>
                <a:sym typeface="Arial"/>
              </a:rPr>
              <a:t>e </a:t>
            </a:r>
            <a:r>
              <a:rPr b="0" i="0" lang="en-IN" sz="1800" u="none">
                <a:solidFill>
                  <a:schemeClr val="dk1"/>
                </a:solidFill>
                <a:latin typeface="Arial"/>
                <a:ea typeface="Arial"/>
                <a:cs typeface="Arial"/>
                <a:sym typeface="Arial"/>
              </a:rPr>
              <a:t>is the constant depends on the conductor. B</a:t>
            </a:r>
            <a:r>
              <a:rPr b="0" baseline="-25000" i="0" lang="en-IN" sz="1800" u="none">
                <a:solidFill>
                  <a:schemeClr val="dk1"/>
                </a:solidFill>
                <a:latin typeface="Arial"/>
                <a:ea typeface="Arial"/>
                <a:cs typeface="Arial"/>
                <a:sym typeface="Arial"/>
              </a:rPr>
              <a:t>max</a:t>
            </a:r>
            <a:r>
              <a:rPr b="0" i="0" lang="en-IN" sz="1800" u="none">
                <a:solidFill>
                  <a:schemeClr val="dk1"/>
                </a:solidFill>
                <a:latin typeface="Arial"/>
                <a:ea typeface="Arial"/>
                <a:cs typeface="Arial"/>
                <a:sym typeface="Arial"/>
              </a:rPr>
              <a:t> is the maximum flux density in (Wb/m</a:t>
            </a:r>
            <a:r>
              <a:rPr b="0" baseline="30000" i="0" lang="en-IN" sz="1800" u="none">
                <a:solidFill>
                  <a:schemeClr val="dk1"/>
                </a:solidFill>
                <a:latin typeface="Arial"/>
                <a:ea typeface="Arial"/>
                <a:cs typeface="Arial"/>
                <a:sym typeface="Arial"/>
              </a:rPr>
              <a:t>2</a:t>
            </a:r>
            <a:r>
              <a:rPr b="0" i="0" lang="en-IN" sz="1800" u="none">
                <a:solidFill>
                  <a:schemeClr val="dk1"/>
                </a:solidFill>
                <a:latin typeface="Arial"/>
                <a:ea typeface="Arial"/>
                <a:cs typeface="Arial"/>
                <a:sym typeface="Arial"/>
              </a:rPr>
              <a:t>), f is frequency, t is thickness of the lamination (metre)</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v is the volume of the core (m</a:t>
            </a:r>
            <a:r>
              <a:rPr b="0" baseline="30000" i="0" lang="en-IN" sz="1800" u="none">
                <a:solidFill>
                  <a:schemeClr val="dk1"/>
                </a:solidFill>
                <a:latin typeface="Arial"/>
                <a:ea typeface="Arial"/>
                <a:cs typeface="Arial"/>
                <a:sym typeface="Arial"/>
              </a:rPr>
              <a:t>3</a:t>
            </a:r>
            <a:r>
              <a:rPr b="0" i="0" lang="en-IN" sz="1800" u="none">
                <a:solidFill>
                  <a:schemeClr val="dk1"/>
                </a:solidFill>
                <a:latin typeface="Arial"/>
                <a:ea typeface="Arial"/>
                <a:cs typeface="Arial"/>
                <a:sym typeface="Arial"/>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79" name="Google Shape;179;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b="1" lang="en-IN" sz="2400" u="sng">
                <a:latin typeface="Arial"/>
                <a:ea typeface="Arial"/>
                <a:cs typeface="Arial"/>
                <a:sym typeface="Arial"/>
              </a:rPr>
              <a:t>Hysteresis loss (P</a:t>
            </a:r>
            <a:r>
              <a:rPr b="1" baseline="-25000" lang="en-IN" sz="2400" u="sng">
                <a:latin typeface="Arial"/>
                <a:ea typeface="Arial"/>
                <a:cs typeface="Arial"/>
                <a:sym typeface="Arial"/>
              </a:rPr>
              <a:t>h</a:t>
            </a:r>
            <a:r>
              <a:rPr b="1" lang="en-IN" sz="2400" u="sng">
                <a:latin typeface="Arial"/>
                <a:ea typeface="Arial"/>
                <a:cs typeface="Arial"/>
                <a:sym typeface="Arial"/>
              </a:rPr>
              <a:t>)</a:t>
            </a:r>
            <a:r>
              <a:rPr lang="en-IN" sz="2400">
                <a:latin typeface="Arial"/>
                <a:ea typeface="Arial"/>
                <a:cs typeface="Arial"/>
                <a:sym typeface="Arial"/>
              </a:rPr>
              <a:t>- When alternating current flows through the winding , the core of the material undergoes cyclic processes of magnetisation and demagnetisation. The occurred loss due to this process is called hysteresis loss (Watt). </a:t>
            </a:r>
            <a:endParaRPr/>
          </a:p>
          <a:p>
            <a:pPr indent="-139700" lvl="0" marL="342900" rtl="0" algn="l">
              <a:spcBef>
                <a:spcPts val="640"/>
              </a:spcBef>
              <a:spcAft>
                <a:spcPts val="0"/>
              </a:spcAft>
              <a:buClr>
                <a:schemeClr val="dk1"/>
              </a:buClr>
              <a:buSzPts val="3200"/>
              <a:buNone/>
            </a:pPr>
            <a:r>
              <a:t/>
            </a:r>
            <a:endParaRPr/>
          </a:p>
        </p:txBody>
      </p:sp>
      <p:pic>
        <p:nvPicPr>
          <p:cNvPr id="180" name="Google Shape;180;p25"/>
          <p:cNvPicPr preferRelativeResize="0"/>
          <p:nvPr/>
        </p:nvPicPr>
        <p:blipFill rotWithShape="1">
          <a:blip r:embed="rId3">
            <a:alphaModFix/>
          </a:blip>
          <a:srcRect b="0" l="0" r="0" t="0"/>
          <a:stretch/>
        </p:blipFill>
        <p:spPr>
          <a:xfrm>
            <a:off x="990600" y="3733800"/>
            <a:ext cx="2206625" cy="582612"/>
          </a:xfrm>
          <a:prstGeom prst="rect">
            <a:avLst/>
          </a:prstGeom>
          <a:noFill/>
          <a:ln>
            <a:noFill/>
          </a:ln>
        </p:spPr>
      </p:pic>
      <p:sp>
        <p:nvSpPr>
          <p:cNvPr id="181" name="Google Shape;181;p25"/>
          <p:cNvSpPr txBox="1"/>
          <p:nvPr/>
        </p:nvSpPr>
        <p:spPr>
          <a:xfrm>
            <a:off x="705374" y="4495800"/>
            <a:ext cx="775282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K</a:t>
            </a:r>
            <a:r>
              <a:rPr b="0" baseline="-25000" i="0" lang="en-IN" sz="1800" u="none">
                <a:solidFill>
                  <a:schemeClr val="dk1"/>
                </a:solidFill>
                <a:latin typeface="Arial"/>
                <a:ea typeface="Arial"/>
                <a:cs typeface="Arial"/>
                <a:sym typeface="Arial"/>
              </a:rPr>
              <a:t>h </a:t>
            </a:r>
            <a:r>
              <a:rPr b="0" i="0" lang="en-IN" sz="1800" u="none">
                <a:solidFill>
                  <a:schemeClr val="dk1"/>
                </a:solidFill>
                <a:latin typeface="Arial"/>
                <a:ea typeface="Arial"/>
                <a:cs typeface="Arial"/>
                <a:sym typeface="Arial"/>
              </a:rPr>
              <a:t>is the hysteresis coefficient and n is also another constant which depends on material (1.5&lt;n&lt;2.5)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381000" y="0"/>
            <a:ext cx="8229600" cy="8064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a:solidFill>
                  <a:srgbClr val="0000FF"/>
                </a:solidFill>
              </a:rPr>
              <a:t>Regulation of Transformer</a:t>
            </a:r>
            <a:endParaRPr/>
          </a:p>
        </p:txBody>
      </p:sp>
      <p:sp>
        <p:nvSpPr>
          <p:cNvPr id="187" name="Google Shape;187;p26"/>
          <p:cNvSpPr txBox="1"/>
          <p:nvPr>
            <p:ph idx="1" type="body"/>
          </p:nvPr>
        </p:nvSpPr>
        <p:spPr>
          <a:xfrm>
            <a:off x="762000" y="838200"/>
            <a:ext cx="7381240" cy="130619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t>The percentage decrease in the terminal voltage of a transformer from no-load to full load condition at constant applied voltage.</a:t>
            </a:r>
            <a:endParaRPr/>
          </a:p>
          <a:p>
            <a:pPr indent="0" lvl="0" marL="0" rtl="0" algn="just">
              <a:spcBef>
                <a:spcPts val="480"/>
              </a:spcBef>
              <a:spcAft>
                <a:spcPts val="0"/>
              </a:spcAft>
              <a:buClr>
                <a:schemeClr val="dk1"/>
              </a:buClr>
              <a:buSzPts val="2400"/>
              <a:buNone/>
            </a:pPr>
            <a:r>
              <a:t/>
            </a:r>
            <a:endParaRPr sz="2400"/>
          </a:p>
        </p:txBody>
      </p:sp>
      <p:pic>
        <p:nvPicPr>
          <p:cNvPr id="188" name="Google Shape;188;p26"/>
          <p:cNvPicPr preferRelativeResize="0"/>
          <p:nvPr/>
        </p:nvPicPr>
        <p:blipFill rotWithShape="1">
          <a:blip r:embed="rId3">
            <a:alphaModFix/>
          </a:blip>
          <a:srcRect b="0" l="0" r="0" t="0"/>
          <a:stretch/>
        </p:blipFill>
        <p:spPr>
          <a:xfrm>
            <a:off x="1184275" y="4038600"/>
            <a:ext cx="6958965" cy="1485900"/>
          </a:xfrm>
          <a:prstGeom prst="rect">
            <a:avLst/>
          </a:prstGeom>
          <a:noFill/>
          <a:ln>
            <a:noFill/>
          </a:ln>
        </p:spPr>
      </p:pic>
      <p:pic>
        <p:nvPicPr>
          <p:cNvPr descr="4" id="189" name="Google Shape;189;p26"/>
          <p:cNvPicPr preferRelativeResize="0"/>
          <p:nvPr>
            <p:ph idx="3" type="body"/>
          </p:nvPr>
        </p:nvPicPr>
        <p:blipFill rotWithShape="1">
          <a:blip r:embed="rId4">
            <a:alphaModFix/>
          </a:blip>
          <a:srcRect b="0" l="0" r="0" t="0"/>
          <a:stretch/>
        </p:blipFill>
        <p:spPr>
          <a:xfrm>
            <a:off x="1447800" y="1981200"/>
            <a:ext cx="5230495" cy="1917065"/>
          </a:xfrm>
          <a:prstGeom prst="rect">
            <a:avLst/>
          </a:prstGeom>
          <a:noFill/>
          <a:ln>
            <a:noFill/>
          </a:ln>
        </p:spPr>
      </p:pic>
      <p:sp>
        <p:nvSpPr>
          <p:cNvPr id="190" name="Google Shape;190;p26"/>
          <p:cNvSpPr txBox="1"/>
          <p:nvPr/>
        </p:nvSpPr>
        <p:spPr>
          <a:xfrm>
            <a:off x="609600" y="5638800"/>
            <a:ext cx="8364855"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IN" sz="2400" u="none">
                <a:solidFill>
                  <a:schemeClr val="dk1"/>
                </a:solidFill>
                <a:latin typeface="Times New Roman"/>
                <a:ea typeface="Times New Roman"/>
                <a:cs typeface="Times New Roman"/>
                <a:sym typeface="Times New Roman"/>
              </a:rPr>
              <a:t>E</a:t>
            </a:r>
            <a:r>
              <a:rPr b="0" baseline="-25000" i="0" lang="en-IN" sz="2400" u="none">
                <a:solidFill>
                  <a:schemeClr val="dk1"/>
                </a:solidFill>
                <a:latin typeface="Times New Roman"/>
                <a:ea typeface="Times New Roman"/>
                <a:cs typeface="Times New Roman"/>
                <a:sym typeface="Times New Roman"/>
              </a:rPr>
              <a:t>2 </a:t>
            </a:r>
            <a:r>
              <a:rPr b="0" i="0" lang="en-IN" sz="2400" u="none">
                <a:solidFill>
                  <a:schemeClr val="dk1"/>
                </a:solidFill>
                <a:latin typeface="Times New Roman"/>
                <a:ea typeface="Times New Roman"/>
                <a:cs typeface="Times New Roman"/>
                <a:sym typeface="Times New Roman"/>
              </a:rPr>
              <a:t>is secondary no load voltage </a:t>
            </a:r>
            <a:endParaRPr b="0" baseline="-2500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IN" sz="2400" u="none">
                <a:solidFill>
                  <a:schemeClr val="dk1"/>
                </a:solidFill>
                <a:latin typeface="Times New Roman"/>
                <a:ea typeface="Times New Roman"/>
                <a:cs typeface="Times New Roman"/>
                <a:sym typeface="Times New Roman"/>
              </a:rPr>
              <a:t>V</a:t>
            </a:r>
            <a:r>
              <a:rPr b="0" baseline="-25000" i="0" lang="en-IN" sz="2400" u="none">
                <a:solidFill>
                  <a:schemeClr val="dk1"/>
                </a:solidFill>
                <a:latin typeface="Times New Roman"/>
                <a:ea typeface="Times New Roman"/>
                <a:cs typeface="Times New Roman"/>
                <a:sym typeface="Times New Roman"/>
              </a:rPr>
              <a:t>2 </a:t>
            </a:r>
            <a:r>
              <a:rPr b="0" i="0" lang="en-IN" sz="2400" u="none">
                <a:solidFill>
                  <a:schemeClr val="dk1"/>
                </a:solidFill>
                <a:latin typeface="Times New Roman"/>
                <a:ea typeface="Times New Roman"/>
                <a:cs typeface="Times New Roman"/>
                <a:sym typeface="Times New Roman"/>
              </a:rPr>
              <a:t>is terminal voltage at secondary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403225" y="0"/>
            <a:ext cx="8229600" cy="77851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a:solidFill>
                  <a:srgbClr val="0000FF"/>
                </a:solidFill>
              </a:rPr>
              <a:t>Efficiency of Transformer </a:t>
            </a:r>
            <a:endParaRPr/>
          </a:p>
        </p:txBody>
      </p:sp>
      <p:pic>
        <p:nvPicPr>
          <p:cNvPr id="196" name="Google Shape;196;p27"/>
          <p:cNvPicPr preferRelativeResize="0"/>
          <p:nvPr/>
        </p:nvPicPr>
        <p:blipFill rotWithShape="1">
          <a:blip r:embed="rId3">
            <a:alphaModFix/>
          </a:blip>
          <a:srcRect b="0" l="0" r="0" t="0"/>
          <a:stretch/>
        </p:blipFill>
        <p:spPr>
          <a:xfrm>
            <a:off x="685800" y="990385"/>
            <a:ext cx="4038600" cy="2423274"/>
          </a:xfrm>
          <a:prstGeom prst="rect">
            <a:avLst/>
          </a:prstGeom>
          <a:noFill/>
          <a:ln>
            <a:noFill/>
          </a:ln>
        </p:spPr>
      </p:pic>
      <p:sp>
        <p:nvSpPr>
          <p:cNvPr id="197" name="Google Shape;197;p27"/>
          <p:cNvSpPr txBox="1"/>
          <p:nvPr/>
        </p:nvSpPr>
        <p:spPr>
          <a:xfrm>
            <a:off x="5334000" y="1219200"/>
            <a:ext cx="3357880" cy="17532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Where, η is the efficiency</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P</a:t>
            </a:r>
            <a:r>
              <a:rPr b="0" baseline="-25000" i="0" lang="en-IN" sz="1800" u="none">
                <a:solidFill>
                  <a:schemeClr val="dk1"/>
                </a:solidFill>
                <a:latin typeface="Arial"/>
                <a:ea typeface="Arial"/>
                <a:cs typeface="Arial"/>
                <a:sym typeface="Arial"/>
              </a:rPr>
              <a:t>o</a:t>
            </a:r>
            <a:r>
              <a:rPr b="0" i="0" lang="en-IN" sz="1800" u="none">
                <a:solidFill>
                  <a:schemeClr val="dk1"/>
                </a:solidFill>
                <a:latin typeface="Arial"/>
                <a:ea typeface="Arial"/>
                <a:cs typeface="Arial"/>
                <a:sym typeface="Arial"/>
              </a:rPr>
              <a:t> is Power output</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Ploss is total loss</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P</a:t>
            </a:r>
            <a:r>
              <a:rPr b="0" baseline="-25000" i="0" lang="en-IN" sz="1800" u="none">
                <a:solidFill>
                  <a:schemeClr val="dk1"/>
                </a:solidFill>
                <a:latin typeface="Arial"/>
                <a:ea typeface="Arial"/>
                <a:cs typeface="Arial"/>
                <a:sym typeface="Arial"/>
              </a:rPr>
              <a:t>c</a:t>
            </a:r>
            <a:r>
              <a:rPr b="0" i="0" lang="en-IN" sz="1800" u="none">
                <a:solidFill>
                  <a:schemeClr val="dk1"/>
                </a:solidFill>
                <a:latin typeface="Arial"/>
                <a:ea typeface="Arial"/>
                <a:cs typeface="Arial"/>
                <a:sym typeface="Arial"/>
              </a:rPr>
              <a:t> is copper loss</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P</a:t>
            </a:r>
            <a:r>
              <a:rPr b="0" baseline="-25000" i="0" lang="en-IN" sz="1800" u="none">
                <a:solidFill>
                  <a:schemeClr val="dk1"/>
                </a:solidFill>
                <a:latin typeface="Arial"/>
                <a:ea typeface="Arial"/>
                <a:cs typeface="Arial"/>
                <a:sym typeface="Arial"/>
              </a:rPr>
              <a:t>e</a:t>
            </a:r>
            <a:r>
              <a:rPr b="0" i="0" lang="en-IN" sz="1800" u="none">
                <a:solidFill>
                  <a:schemeClr val="dk1"/>
                </a:solidFill>
                <a:latin typeface="Arial"/>
                <a:ea typeface="Arial"/>
                <a:cs typeface="Arial"/>
                <a:sym typeface="Arial"/>
              </a:rPr>
              <a:t> is Eddy current loss</a:t>
            </a:r>
            <a:endParaRPr/>
          </a:p>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P</a:t>
            </a:r>
            <a:r>
              <a:rPr b="0" baseline="-25000" i="0" lang="en-IN" sz="1800" u="none">
                <a:solidFill>
                  <a:schemeClr val="dk1"/>
                </a:solidFill>
                <a:latin typeface="Arial"/>
                <a:ea typeface="Arial"/>
                <a:cs typeface="Arial"/>
                <a:sym typeface="Arial"/>
              </a:rPr>
              <a:t>h</a:t>
            </a:r>
            <a:r>
              <a:rPr b="0" i="0" lang="en-IN" sz="1800" u="none">
                <a:solidFill>
                  <a:schemeClr val="dk1"/>
                </a:solidFill>
                <a:latin typeface="Arial"/>
                <a:ea typeface="Arial"/>
                <a:cs typeface="Arial"/>
                <a:sym typeface="Arial"/>
              </a:rPr>
              <a:t> Hysteresis loss </a:t>
            </a:r>
            <a:endParaRPr/>
          </a:p>
        </p:txBody>
      </p:sp>
      <p:sp>
        <p:nvSpPr>
          <p:cNvPr id="198" name="Google Shape;198;p27"/>
          <p:cNvSpPr txBox="1"/>
          <p:nvPr/>
        </p:nvSpPr>
        <p:spPr>
          <a:xfrm>
            <a:off x="502285" y="3657600"/>
            <a:ext cx="8003540" cy="92202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en-IN" sz="1800" u="none">
                <a:solidFill>
                  <a:schemeClr val="dk1"/>
                </a:solidFill>
                <a:latin typeface="Arial"/>
                <a:ea typeface="Arial"/>
                <a:cs typeface="Arial"/>
                <a:sym typeface="Arial"/>
              </a:rPr>
              <a:t>Condition for maximum efficiency-</a:t>
            </a:r>
            <a:endParaRPr/>
          </a:p>
          <a:p>
            <a:pPr indent="0" lvl="0" marL="0" marR="0" rtl="0" algn="l">
              <a:lnSpc>
                <a:spcPct val="100000"/>
              </a:lnSpc>
              <a:spcBef>
                <a:spcPts val="0"/>
              </a:spcBef>
              <a:spcAft>
                <a:spcPts val="0"/>
              </a:spcAft>
              <a:buClr>
                <a:schemeClr val="dk1"/>
              </a:buClr>
              <a:buSzPts val="1800"/>
              <a:buFont typeface="Noto Sans Symbols"/>
              <a:buNone/>
            </a:pPr>
            <a:r>
              <a:rPr b="0" i="0" lang="en-IN" sz="1800" u="none">
                <a:solidFill>
                  <a:schemeClr val="dk1"/>
                </a:solidFill>
                <a:latin typeface="Arial"/>
                <a:ea typeface="Arial"/>
                <a:cs typeface="Arial"/>
                <a:sym typeface="Arial"/>
              </a:rPr>
              <a:t>  Copper Loss (P</a:t>
            </a:r>
            <a:r>
              <a:rPr b="0" baseline="-25000" i="0" lang="en-IN" sz="1800" u="none">
                <a:solidFill>
                  <a:schemeClr val="dk1"/>
                </a:solidFill>
                <a:latin typeface="Arial"/>
                <a:ea typeface="Arial"/>
                <a:cs typeface="Arial"/>
                <a:sym typeface="Arial"/>
              </a:rPr>
              <a:t>c</a:t>
            </a:r>
            <a:r>
              <a:rPr b="0" i="0" lang="en-IN" sz="1800" u="none">
                <a:solidFill>
                  <a:schemeClr val="dk1"/>
                </a:solidFill>
                <a:latin typeface="Arial"/>
                <a:ea typeface="Arial"/>
                <a:cs typeface="Arial"/>
                <a:sym typeface="Arial"/>
              </a:rPr>
              <a:t>) = Iron Loss (P</a:t>
            </a:r>
            <a:r>
              <a:rPr b="0" baseline="-25000" i="0" lang="en-IN" sz="1800" u="none">
                <a:solidFill>
                  <a:schemeClr val="dk1"/>
                </a:solidFill>
                <a:latin typeface="Arial"/>
                <a:ea typeface="Arial"/>
                <a:cs typeface="Arial"/>
                <a:sym typeface="Arial"/>
              </a:rPr>
              <a:t>i</a:t>
            </a:r>
            <a:r>
              <a:rPr b="0" i="0" lang="en-IN" sz="1800" u="non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Font typeface="Noto Sans Symbols"/>
              <a:buNone/>
            </a:pPr>
            <a:r>
              <a:rPr b="0" i="0" lang="en-IN" sz="1800" u="none">
                <a:solidFill>
                  <a:schemeClr val="dk1"/>
                </a:solidFill>
                <a:latin typeface="Arial"/>
                <a:ea typeface="Arial"/>
                <a:cs typeface="Arial"/>
                <a:sym typeface="Arial"/>
              </a:rPr>
              <a:t>=&gt;  P</a:t>
            </a:r>
            <a:r>
              <a:rPr b="0" baseline="-25000" i="0" lang="en-IN" sz="1800" u="none">
                <a:solidFill>
                  <a:schemeClr val="dk1"/>
                </a:solidFill>
                <a:latin typeface="Arial"/>
                <a:ea typeface="Arial"/>
                <a:cs typeface="Arial"/>
                <a:sym typeface="Arial"/>
              </a:rPr>
              <a:t>c</a:t>
            </a:r>
            <a:r>
              <a:rPr b="0" i="0" lang="en-IN" sz="1800" u="none">
                <a:solidFill>
                  <a:schemeClr val="dk1"/>
                </a:solidFill>
                <a:latin typeface="Arial"/>
                <a:ea typeface="Arial"/>
                <a:cs typeface="Arial"/>
                <a:sym typeface="Arial"/>
              </a:rPr>
              <a:t> = P</a:t>
            </a:r>
            <a:r>
              <a:rPr b="0" baseline="-25000" i="0" lang="en-IN" sz="1800" u="none">
                <a:solidFill>
                  <a:schemeClr val="dk1"/>
                </a:solidFill>
                <a:latin typeface="Arial"/>
                <a:ea typeface="Arial"/>
                <a:cs typeface="Arial"/>
                <a:sym typeface="Arial"/>
              </a:rPr>
              <a:t>e</a:t>
            </a:r>
            <a:r>
              <a:rPr b="0" i="0" lang="en-IN" sz="1800" u="none">
                <a:solidFill>
                  <a:schemeClr val="dk1"/>
                </a:solidFill>
                <a:latin typeface="Arial"/>
                <a:ea typeface="Arial"/>
                <a:cs typeface="Arial"/>
                <a:sym typeface="Arial"/>
              </a:rPr>
              <a:t> + P</a:t>
            </a:r>
            <a:r>
              <a:rPr b="0" baseline="-25000" i="0" lang="en-IN" sz="1800" u="none">
                <a:solidFill>
                  <a:schemeClr val="dk1"/>
                </a:solidFill>
                <a:latin typeface="Arial"/>
                <a:ea typeface="Arial"/>
                <a:cs typeface="Arial"/>
                <a:sym typeface="Arial"/>
              </a:rPr>
              <a:t>h</a:t>
            </a:r>
            <a:endParaRPr b="0" baseline="-25000" i="0" sz="1800" u="none">
              <a:solidFill>
                <a:schemeClr val="dk1"/>
              </a:solidFill>
              <a:latin typeface="Arial"/>
              <a:ea typeface="Arial"/>
              <a:cs typeface="Arial"/>
              <a:sym typeface="Arial"/>
            </a:endParaRPr>
          </a:p>
        </p:txBody>
      </p:sp>
      <p:pic>
        <p:nvPicPr>
          <p:cNvPr id="199" name="Google Shape;199;p27"/>
          <p:cNvPicPr preferRelativeResize="0"/>
          <p:nvPr/>
        </p:nvPicPr>
        <p:blipFill rotWithShape="1">
          <a:blip r:embed="rId4">
            <a:alphaModFix/>
          </a:blip>
          <a:srcRect b="0" l="0" r="0" t="0"/>
          <a:stretch/>
        </p:blipFill>
        <p:spPr>
          <a:xfrm>
            <a:off x="249555" y="5384165"/>
            <a:ext cx="8363585" cy="758825"/>
          </a:xfrm>
          <a:prstGeom prst="rect">
            <a:avLst/>
          </a:prstGeom>
          <a:noFill/>
          <a:ln>
            <a:noFill/>
          </a:ln>
        </p:spPr>
      </p:pic>
      <p:sp>
        <p:nvSpPr>
          <p:cNvPr id="200" name="Google Shape;200;p27"/>
          <p:cNvSpPr txBox="1"/>
          <p:nvPr/>
        </p:nvSpPr>
        <p:spPr>
          <a:xfrm>
            <a:off x="473710" y="4953000"/>
            <a:ext cx="8032115" cy="3683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en-IN" sz="1800" u="none">
                <a:solidFill>
                  <a:schemeClr val="dk1"/>
                </a:solidFill>
                <a:latin typeface="Arial"/>
                <a:ea typeface="Arial"/>
                <a:cs typeface="Arial"/>
                <a:sym typeface="Arial"/>
              </a:rPr>
              <a:t>Output at maximum efficiency = full load output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3-phase Transformer</a:t>
            </a:r>
            <a:endParaRPr/>
          </a:p>
        </p:txBody>
      </p:sp>
      <p:sp>
        <p:nvSpPr>
          <p:cNvPr id="206" name="Google Shape;206;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pic>
        <p:nvPicPr>
          <p:cNvPr id="207" name="Google Shape;207;p28"/>
          <p:cNvPicPr preferRelativeResize="0"/>
          <p:nvPr/>
        </p:nvPicPr>
        <p:blipFill rotWithShape="1">
          <a:blip r:embed="rId3">
            <a:alphaModFix/>
          </a:blip>
          <a:srcRect b="7334" l="0" r="0" t="0"/>
          <a:stretch/>
        </p:blipFill>
        <p:spPr>
          <a:xfrm>
            <a:off x="533400" y="1295400"/>
            <a:ext cx="7998071" cy="3886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idx="1" type="body"/>
          </p:nvPr>
        </p:nvSpPr>
        <p:spPr>
          <a:xfrm>
            <a:off x="457200" y="1143000"/>
            <a:ext cx="8229600" cy="5410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IN" sz="2400"/>
              <a:t>Core</a:t>
            </a:r>
            <a:endParaRPr/>
          </a:p>
          <a:p>
            <a:pPr indent="-342900" lvl="0" marL="342900" rtl="0" algn="l">
              <a:spcBef>
                <a:spcPts val="480"/>
              </a:spcBef>
              <a:spcAft>
                <a:spcPts val="0"/>
              </a:spcAft>
              <a:buClr>
                <a:schemeClr val="dk1"/>
              </a:buClr>
              <a:buSzPts val="2400"/>
              <a:buChar char="•"/>
            </a:pPr>
            <a:r>
              <a:rPr lang="en-IN" sz="2400"/>
              <a:t>LV winding</a:t>
            </a:r>
            <a:endParaRPr/>
          </a:p>
          <a:p>
            <a:pPr indent="-342900" lvl="0" marL="342900" rtl="0" algn="l">
              <a:spcBef>
                <a:spcPts val="480"/>
              </a:spcBef>
              <a:spcAft>
                <a:spcPts val="0"/>
              </a:spcAft>
              <a:buClr>
                <a:schemeClr val="dk1"/>
              </a:buClr>
              <a:buSzPts val="2400"/>
              <a:buChar char="•"/>
            </a:pPr>
            <a:r>
              <a:rPr lang="en-IN" sz="2400"/>
              <a:t>HV winding</a:t>
            </a:r>
            <a:endParaRPr/>
          </a:p>
          <a:p>
            <a:pPr indent="-342900" lvl="0" marL="342900" rtl="0" algn="l">
              <a:spcBef>
                <a:spcPts val="480"/>
              </a:spcBef>
              <a:spcAft>
                <a:spcPts val="0"/>
              </a:spcAft>
              <a:buClr>
                <a:schemeClr val="dk1"/>
              </a:buClr>
              <a:buSzPts val="2400"/>
              <a:buChar char="•"/>
            </a:pPr>
            <a:r>
              <a:rPr lang="en-IN" sz="2400"/>
              <a:t>Tapped winding</a:t>
            </a:r>
            <a:endParaRPr/>
          </a:p>
          <a:p>
            <a:pPr indent="-342900" lvl="0" marL="342900" rtl="0" algn="l">
              <a:spcBef>
                <a:spcPts val="480"/>
              </a:spcBef>
              <a:spcAft>
                <a:spcPts val="0"/>
              </a:spcAft>
              <a:buClr>
                <a:schemeClr val="dk1"/>
              </a:buClr>
              <a:buSzPts val="2400"/>
              <a:buChar char="•"/>
            </a:pPr>
            <a:r>
              <a:rPr lang="en-IN" sz="2400"/>
              <a:t>Tap leads</a:t>
            </a:r>
            <a:endParaRPr/>
          </a:p>
          <a:p>
            <a:pPr indent="-342900" lvl="0" marL="342900" rtl="0" algn="l">
              <a:spcBef>
                <a:spcPts val="480"/>
              </a:spcBef>
              <a:spcAft>
                <a:spcPts val="0"/>
              </a:spcAft>
              <a:buClr>
                <a:schemeClr val="dk1"/>
              </a:buClr>
              <a:buSzPts val="2400"/>
              <a:buChar char="•"/>
            </a:pPr>
            <a:r>
              <a:rPr lang="en-IN" sz="2400"/>
              <a:t>LV bushings</a:t>
            </a:r>
            <a:endParaRPr/>
          </a:p>
          <a:p>
            <a:pPr indent="-342900" lvl="0" marL="342900" rtl="0" algn="l">
              <a:spcBef>
                <a:spcPts val="480"/>
              </a:spcBef>
              <a:spcAft>
                <a:spcPts val="0"/>
              </a:spcAft>
              <a:buClr>
                <a:schemeClr val="dk1"/>
              </a:buClr>
              <a:buSzPts val="2400"/>
              <a:buChar char="•"/>
            </a:pPr>
            <a:r>
              <a:rPr lang="en-IN" sz="2400"/>
              <a:t>HV bushings</a:t>
            </a:r>
            <a:endParaRPr/>
          </a:p>
          <a:p>
            <a:pPr indent="-342900" lvl="0" marL="342900" rtl="0" algn="l">
              <a:spcBef>
                <a:spcPts val="480"/>
              </a:spcBef>
              <a:spcAft>
                <a:spcPts val="0"/>
              </a:spcAft>
              <a:buClr>
                <a:schemeClr val="dk1"/>
              </a:buClr>
              <a:buSzPts val="2400"/>
              <a:buChar char="•"/>
            </a:pPr>
            <a:r>
              <a:rPr lang="en-IN" sz="2400"/>
              <a:t>Radiator</a:t>
            </a:r>
            <a:endParaRPr/>
          </a:p>
          <a:p>
            <a:pPr indent="-342900" lvl="0" marL="342900" rtl="0" algn="l">
              <a:spcBef>
                <a:spcPts val="480"/>
              </a:spcBef>
              <a:spcAft>
                <a:spcPts val="0"/>
              </a:spcAft>
              <a:buClr>
                <a:schemeClr val="dk1"/>
              </a:buClr>
              <a:buSzPts val="2400"/>
              <a:buChar char="•"/>
            </a:pPr>
            <a:r>
              <a:rPr lang="en-IN" sz="2400"/>
              <a:t>On-load tap changer</a:t>
            </a:r>
            <a:endParaRPr/>
          </a:p>
          <a:p>
            <a:pPr indent="-342900" lvl="0" marL="342900" rtl="0" algn="l">
              <a:spcBef>
                <a:spcPts val="480"/>
              </a:spcBef>
              <a:spcAft>
                <a:spcPts val="0"/>
              </a:spcAft>
              <a:buClr>
                <a:schemeClr val="dk1"/>
              </a:buClr>
              <a:buSzPts val="2400"/>
              <a:buChar char="•"/>
            </a:pPr>
            <a:r>
              <a:rPr lang="en-IN" sz="2400"/>
              <a:t>Conservator</a:t>
            </a:r>
            <a:endParaRPr/>
          </a:p>
          <a:p>
            <a:pPr indent="-342900" lvl="0" marL="342900" rtl="0" algn="l">
              <a:spcBef>
                <a:spcPts val="480"/>
              </a:spcBef>
              <a:spcAft>
                <a:spcPts val="0"/>
              </a:spcAft>
              <a:buClr>
                <a:schemeClr val="dk1"/>
              </a:buClr>
              <a:buSzPts val="2400"/>
              <a:buChar char="•"/>
            </a:pPr>
            <a:r>
              <a:rPr lang="en-IN" sz="2400"/>
              <a:t>Tank</a:t>
            </a:r>
            <a:endParaRPr/>
          </a:p>
          <a:p>
            <a:pPr indent="-342900" lvl="0" marL="342900" rtl="0" algn="l">
              <a:spcBef>
                <a:spcPts val="480"/>
              </a:spcBef>
              <a:spcAft>
                <a:spcPts val="0"/>
              </a:spcAft>
              <a:buClr>
                <a:schemeClr val="dk1"/>
              </a:buClr>
              <a:buSzPts val="2400"/>
              <a:buChar char="•"/>
            </a:pPr>
            <a:r>
              <a:rPr lang="en-IN" sz="2400"/>
              <a:t>Clamping frame</a:t>
            </a:r>
            <a:endParaRPr/>
          </a:p>
          <a:p>
            <a:pPr indent="-190500" lvl="0" marL="342900" rtl="0" algn="l">
              <a:spcBef>
                <a:spcPts val="480"/>
              </a:spcBef>
              <a:spcAft>
                <a:spcPts val="0"/>
              </a:spcAft>
              <a:buClr>
                <a:schemeClr val="dk1"/>
              </a:buClr>
              <a:buSzPts val="2400"/>
              <a:buNone/>
            </a:pPr>
            <a:r>
              <a:t/>
            </a:r>
            <a:endParaRPr sz="2400"/>
          </a:p>
        </p:txBody>
      </p:sp>
      <p:sp>
        <p:nvSpPr>
          <p:cNvPr id="213" name="Google Shape;213;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3600"/>
              <a:t>Parts of a Three-phase Transformer</a:t>
            </a:r>
            <a:endParaRPr/>
          </a:p>
        </p:txBody>
      </p:sp>
      <p:pic>
        <p:nvPicPr>
          <p:cNvPr id="214" name="Google Shape;214;p29"/>
          <p:cNvPicPr preferRelativeResize="0"/>
          <p:nvPr/>
        </p:nvPicPr>
        <p:blipFill rotWithShape="1">
          <a:blip r:embed="rId3">
            <a:alphaModFix/>
          </a:blip>
          <a:srcRect b="0" l="0" r="0" t="0"/>
          <a:stretch/>
        </p:blipFill>
        <p:spPr>
          <a:xfrm>
            <a:off x="3505200" y="1295400"/>
            <a:ext cx="5486400" cy="5181600"/>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457200" y="274638"/>
            <a:ext cx="8229600" cy="411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Two types of transformer</a:t>
            </a:r>
            <a:endParaRPr/>
          </a:p>
        </p:txBody>
      </p:sp>
      <p:sp>
        <p:nvSpPr>
          <p:cNvPr id="220" name="Google Shape;220;p30"/>
          <p:cNvSpPr txBox="1"/>
          <p:nvPr>
            <p:ph idx="1" type="body"/>
          </p:nvPr>
        </p:nvSpPr>
        <p:spPr>
          <a:xfrm>
            <a:off x="457200" y="838200"/>
            <a:ext cx="8229600" cy="5287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IN"/>
              <a:t>Core type </a:t>
            </a:r>
            <a:endParaRPr/>
          </a:p>
          <a:p>
            <a:pPr indent="-342900" lvl="0" marL="342900" rtl="0" algn="l">
              <a:spcBef>
                <a:spcPts val="640"/>
              </a:spcBef>
              <a:spcAft>
                <a:spcPts val="0"/>
              </a:spcAft>
              <a:buClr>
                <a:schemeClr val="dk1"/>
              </a:buClr>
              <a:buSzPts val="3200"/>
              <a:buChar char="•"/>
            </a:pPr>
            <a:r>
              <a:rPr lang="en-IN"/>
              <a:t>Shell type</a:t>
            </a:r>
            <a:endParaRPr/>
          </a:p>
        </p:txBody>
      </p:sp>
      <p:pic>
        <p:nvPicPr>
          <p:cNvPr id="221" name="Google Shape;221;p30"/>
          <p:cNvPicPr preferRelativeResize="0"/>
          <p:nvPr/>
        </p:nvPicPr>
        <p:blipFill rotWithShape="1">
          <a:blip r:embed="rId3">
            <a:alphaModFix/>
          </a:blip>
          <a:srcRect b="0" l="0" r="0" t="0"/>
          <a:stretch/>
        </p:blipFill>
        <p:spPr>
          <a:xfrm>
            <a:off x="520817" y="1447800"/>
            <a:ext cx="8153400" cy="5105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br>
              <a:rPr b="1" lang="en-IN">
                <a:latin typeface="Arial"/>
                <a:ea typeface="Arial"/>
                <a:cs typeface="Arial"/>
                <a:sym typeface="Arial"/>
              </a:rPr>
            </a:br>
            <a:r>
              <a:rPr b="1" lang="en-IN">
                <a:latin typeface="Arial"/>
                <a:ea typeface="Arial"/>
                <a:cs typeface="Arial"/>
                <a:sym typeface="Arial"/>
              </a:rPr>
              <a:t>Core-type Transformer</a:t>
            </a:r>
            <a:br>
              <a:rPr b="1" lang="en-IN">
                <a:latin typeface="Arial"/>
                <a:ea typeface="Arial"/>
                <a:cs typeface="Arial"/>
                <a:sym typeface="Arial"/>
              </a:rPr>
            </a:br>
            <a:endParaRPr/>
          </a:p>
        </p:txBody>
      </p:sp>
      <p:sp>
        <p:nvSpPr>
          <p:cNvPr id="227" name="Google Shape;227;p31"/>
          <p:cNvSpPr txBox="1"/>
          <p:nvPr>
            <p:ph idx="1" type="body"/>
          </p:nvPr>
        </p:nvSpPr>
        <p:spPr>
          <a:xfrm>
            <a:off x="457200" y="1143000"/>
            <a:ext cx="8229600" cy="4983163"/>
          </a:xfrm>
          <a:prstGeom prst="rect">
            <a:avLst/>
          </a:prstGeom>
          <a:noFill/>
          <a:ln>
            <a:noFill/>
          </a:ln>
        </p:spPr>
        <p:txBody>
          <a:bodyPr anchorCtr="0" anchor="t" bIns="45700" lIns="91425" spcFirstLastPara="1" rIns="91425" wrap="square" tIns="45700">
            <a:noAutofit/>
          </a:bodyPr>
          <a:lstStyle/>
          <a:p>
            <a:pPr indent="-285750" lvl="1" marL="742950" rtl="0" algn="just">
              <a:spcBef>
                <a:spcPts val="0"/>
              </a:spcBef>
              <a:spcAft>
                <a:spcPts val="0"/>
              </a:spcAft>
              <a:buClr>
                <a:schemeClr val="dk1"/>
              </a:buClr>
              <a:buSzPts val="2000"/>
              <a:buFont typeface="Courier New"/>
              <a:buChar char="o"/>
            </a:pPr>
            <a:r>
              <a:rPr lang="en-IN" sz="2000">
                <a:latin typeface="Arial"/>
                <a:ea typeface="Arial"/>
                <a:cs typeface="Arial"/>
                <a:sym typeface="Arial"/>
              </a:rPr>
              <a:t>The windings are evenly split and wound on the limbs of the core.</a:t>
            </a:r>
            <a:endParaRPr/>
          </a:p>
          <a:p>
            <a:pPr indent="-285750" lvl="1" marL="742950" rtl="0" algn="just">
              <a:spcBef>
                <a:spcPts val="400"/>
              </a:spcBef>
              <a:spcAft>
                <a:spcPts val="0"/>
              </a:spcAft>
              <a:buClr>
                <a:schemeClr val="dk1"/>
              </a:buClr>
              <a:buSzPts val="2000"/>
              <a:buFont typeface="Courier New"/>
              <a:buChar char="o"/>
            </a:pPr>
            <a:r>
              <a:rPr lang="en-IN" sz="2000">
                <a:latin typeface="Arial"/>
                <a:ea typeface="Arial"/>
                <a:cs typeface="Arial"/>
                <a:sym typeface="Arial"/>
              </a:rPr>
              <a:t>The core consists of three limbs on the same plane.</a:t>
            </a:r>
            <a:endParaRPr/>
          </a:p>
          <a:p>
            <a:pPr indent="-285750" lvl="1" marL="742950" rtl="0" algn="just">
              <a:spcBef>
                <a:spcPts val="400"/>
              </a:spcBef>
              <a:spcAft>
                <a:spcPts val="0"/>
              </a:spcAft>
              <a:buClr>
                <a:schemeClr val="dk1"/>
              </a:buClr>
              <a:buSzPts val="2000"/>
              <a:buFont typeface="Courier New"/>
              <a:buChar char="o"/>
            </a:pPr>
            <a:r>
              <a:rPr lang="en-IN" sz="2000">
                <a:latin typeface="Arial"/>
                <a:ea typeface="Arial"/>
                <a:cs typeface="Arial"/>
                <a:sym typeface="Arial"/>
              </a:rPr>
              <a:t>Each of these limbs contains both the primary and secondary windings.</a:t>
            </a:r>
            <a:endParaRPr/>
          </a:p>
          <a:p>
            <a:pPr indent="-285750" lvl="1" marL="742950" rtl="0" algn="just">
              <a:spcBef>
                <a:spcPts val="400"/>
              </a:spcBef>
              <a:spcAft>
                <a:spcPts val="0"/>
              </a:spcAft>
              <a:buClr>
                <a:schemeClr val="dk1"/>
              </a:buClr>
              <a:buSzPts val="2000"/>
              <a:buFont typeface="Courier New"/>
              <a:buChar char="o"/>
            </a:pPr>
            <a:r>
              <a:rPr lang="en-IN" sz="2000">
                <a:latin typeface="Arial"/>
                <a:ea typeface="Arial"/>
                <a:cs typeface="Arial"/>
                <a:sym typeface="Arial"/>
              </a:rPr>
              <a:t>These windings are referred to as the high voltage and low voltage windings.</a:t>
            </a:r>
            <a:endParaRPr/>
          </a:p>
        </p:txBody>
      </p:sp>
      <p:pic>
        <p:nvPicPr>
          <p:cNvPr id="228" name="Google Shape;228;p31"/>
          <p:cNvPicPr preferRelativeResize="0"/>
          <p:nvPr/>
        </p:nvPicPr>
        <p:blipFill rotWithShape="1">
          <a:blip r:embed="rId3">
            <a:alphaModFix/>
          </a:blip>
          <a:srcRect b="0" l="0" r="0" t="0"/>
          <a:stretch/>
        </p:blipFill>
        <p:spPr>
          <a:xfrm>
            <a:off x="1981200" y="3518599"/>
            <a:ext cx="6096000" cy="2958401"/>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34" name="Google Shape;234;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85750" lvl="1" marL="742950" rtl="0" algn="just">
              <a:spcBef>
                <a:spcPts val="0"/>
              </a:spcBef>
              <a:spcAft>
                <a:spcPts val="0"/>
              </a:spcAft>
              <a:buClr>
                <a:schemeClr val="dk1"/>
              </a:buClr>
              <a:buSzPts val="2000"/>
              <a:buFont typeface="Courier New"/>
              <a:buChar char="o"/>
            </a:pPr>
            <a:r>
              <a:rPr lang="en-IN" sz="2000">
                <a:latin typeface="Arial"/>
                <a:ea typeface="Arial"/>
                <a:cs typeface="Arial"/>
                <a:sym typeface="Arial"/>
              </a:rPr>
              <a:t>The low voltage windings are wound closest to the core since it is easier to insulate.</a:t>
            </a:r>
            <a:endParaRPr/>
          </a:p>
          <a:p>
            <a:pPr indent="-285750" lvl="1" marL="742950" rtl="0" algn="just">
              <a:spcBef>
                <a:spcPts val="400"/>
              </a:spcBef>
              <a:spcAft>
                <a:spcPts val="0"/>
              </a:spcAft>
              <a:buClr>
                <a:schemeClr val="dk1"/>
              </a:buClr>
              <a:buSzPts val="2000"/>
              <a:buFont typeface="Courier New"/>
              <a:buChar char="o"/>
            </a:pPr>
            <a:r>
              <a:rPr lang="en-IN" sz="2000">
                <a:latin typeface="Arial"/>
                <a:ea typeface="Arial"/>
                <a:cs typeface="Arial"/>
                <a:sym typeface="Arial"/>
              </a:rPr>
              <a:t>The high voltage coil is then wrapped around the low voltage winding with insulation between them.</a:t>
            </a:r>
            <a:endParaRPr/>
          </a:p>
          <a:p>
            <a:pPr indent="-285750" lvl="1" marL="742950" rtl="0" algn="just">
              <a:spcBef>
                <a:spcPts val="400"/>
              </a:spcBef>
              <a:spcAft>
                <a:spcPts val="0"/>
              </a:spcAft>
              <a:buClr>
                <a:schemeClr val="dk1"/>
              </a:buClr>
              <a:buSzPts val="2000"/>
              <a:buFont typeface="Courier New"/>
              <a:buChar char="o"/>
            </a:pPr>
            <a:r>
              <a:rPr lang="en-IN" sz="2000">
                <a:latin typeface="Arial"/>
                <a:ea typeface="Arial"/>
                <a:cs typeface="Arial"/>
                <a:sym typeface="Arial"/>
              </a:rPr>
              <a:t>In this construction, the windings are magnetically coupled with each other where one winding uses the other two limbs as a return path for its magnetic flux.</a:t>
            </a:r>
            <a:endParaRPr/>
          </a:p>
          <a:p>
            <a:pPr indent="-190500" lvl="0" marL="342900" rtl="0" algn="l">
              <a:spcBef>
                <a:spcPts val="480"/>
              </a:spcBef>
              <a:spcAft>
                <a:spcPts val="0"/>
              </a:spcAft>
              <a:buClr>
                <a:schemeClr val="dk1"/>
              </a:buClr>
              <a:buSzPts val="2400"/>
              <a:buNone/>
            </a:pPr>
            <a:r>
              <a:t/>
            </a:r>
            <a:endParaRPr sz="24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Shell type transformer</a:t>
            </a:r>
            <a:endParaRPr/>
          </a:p>
        </p:txBody>
      </p:sp>
      <p:sp>
        <p:nvSpPr>
          <p:cNvPr id="240" name="Google Shape;240;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Char char="•"/>
            </a:pPr>
            <a:r>
              <a:rPr lang="en-IN" sz="2000">
                <a:latin typeface="Arial"/>
                <a:ea typeface="Arial"/>
                <a:cs typeface="Arial"/>
                <a:sym typeface="Arial"/>
              </a:rPr>
              <a:t>This type of transformer has a core with five limbs. </a:t>
            </a:r>
            <a:endParaRPr/>
          </a:p>
          <a:p>
            <a:pPr indent="-342900" lvl="0" marL="342900" rtl="0" algn="just">
              <a:spcBef>
                <a:spcPts val="400"/>
              </a:spcBef>
              <a:spcAft>
                <a:spcPts val="0"/>
              </a:spcAft>
              <a:buClr>
                <a:schemeClr val="dk1"/>
              </a:buClr>
              <a:buSzPts val="2000"/>
              <a:buChar char="•"/>
            </a:pPr>
            <a:r>
              <a:rPr lang="en-IN" sz="2000">
                <a:latin typeface="Arial"/>
                <a:ea typeface="Arial"/>
                <a:cs typeface="Arial"/>
                <a:sym typeface="Arial"/>
              </a:rPr>
              <a:t>It can be viewed as three separate single-phase transformers since the magnetic fields of the three phases are almost independent of each other.</a:t>
            </a:r>
            <a:endParaRPr/>
          </a:p>
          <a:p>
            <a:pPr indent="-342900" lvl="0" marL="342900" rtl="0" algn="just">
              <a:spcBef>
                <a:spcPts val="400"/>
              </a:spcBef>
              <a:spcAft>
                <a:spcPts val="0"/>
              </a:spcAft>
              <a:buClr>
                <a:schemeClr val="dk1"/>
              </a:buClr>
              <a:buSzPts val="2000"/>
              <a:buChar char="•"/>
            </a:pPr>
            <a:r>
              <a:rPr lang="en-IN" sz="2000">
                <a:latin typeface="Arial"/>
                <a:ea typeface="Arial"/>
                <a:cs typeface="Arial"/>
                <a:sym typeface="Arial"/>
              </a:rPr>
              <a:t>The high voltage and low voltage windings are wrapped around the three main limbs similar to the core-type where the low voltage is closest to the core. </a:t>
            </a:r>
            <a:endParaRPr/>
          </a:p>
        </p:txBody>
      </p:sp>
      <p:pic>
        <p:nvPicPr>
          <p:cNvPr id="241" name="Google Shape;241;p33"/>
          <p:cNvPicPr preferRelativeResize="0"/>
          <p:nvPr/>
        </p:nvPicPr>
        <p:blipFill rotWithShape="1">
          <a:blip r:embed="rId3">
            <a:alphaModFix/>
          </a:blip>
          <a:srcRect b="0" l="0" r="0" t="0"/>
          <a:stretch/>
        </p:blipFill>
        <p:spPr>
          <a:xfrm>
            <a:off x="1143000" y="3886200"/>
            <a:ext cx="7293192" cy="2590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04800" y="76200"/>
            <a:ext cx="8229600" cy="78676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u="sng">
                <a:solidFill>
                  <a:srgbClr val="0000FF"/>
                </a:solidFill>
              </a:rPr>
              <a:t>Transformer</a:t>
            </a:r>
            <a:endParaRPr/>
          </a:p>
        </p:txBody>
      </p:sp>
      <p:sp>
        <p:nvSpPr>
          <p:cNvPr id="107" name="Google Shape;107;p16"/>
          <p:cNvSpPr txBox="1"/>
          <p:nvPr>
            <p:ph idx="1" type="body"/>
          </p:nvPr>
        </p:nvSpPr>
        <p:spPr>
          <a:xfrm>
            <a:off x="457200" y="942975"/>
            <a:ext cx="8229600" cy="518350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00B050"/>
              </a:buClr>
              <a:buSzPts val="2800"/>
              <a:buNone/>
            </a:pPr>
            <a:r>
              <a:rPr lang="en-IN" sz="2800">
                <a:solidFill>
                  <a:srgbClr val="00B050"/>
                </a:solidFill>
              </a:rPr>
              <a:t>   </a:t>
            </a:r>
            <a:r>
              <a:rPr lang="en-IN" sz="2800">
                <a:solidFill>
                  <a:srgbClr val="00B050"/>
                </a:solidFill>
                <a:latin typeface="Times New Roman"/>
                <a:ea typeface="Times New Roman"/>
                <a:cs typeface="Times New Roman"/>
                <a:sym typeface="Times New Roman"/>
              </a:rPr>
              <a:t>Transformer is an static electromagnetic device that transforms electrical energy from one circuit to another circuit with change in voltage level, keeping frequency and power constant.</a:t>
            </a:r>
            <a:r>
              <a:rPr lang="en-IN" sz="2800">
                <a:solidFill>
                  <a:srgbClr val="00B050"/>
                </a:solidFill>
              </a:rPr>
              <a:t> </a:t>
            </a:r>
            <a:endParaRPr/>
          </a:p>
          <a:p>
            <a:pPr indent="-342900" lvl="0" marL="342900" rtl="0" algn="just">
              <a:spcBef>
                <a:spcPts val="560"/>
              </a:spcBef>
              <a:spcAft>
                <a:spcPts val="0"/>
              </a:spcAft>
              <a:buClr>
                <a:srgbClr val="00B050"/>
              </a:buClr>
              <a:buSzPts val="2800"/>
              <a:buNone/>
            </a:pPr>
            <a:r>
              <a:rPr b="1" lang="en-IN" sz="2800" u="sng">
                <a:solidFill>
                  <a:srgbClr val="00B050"/>
                </a:solidFill>
              </a:rPr>
              <a:t>Key points:</a:t>
            </a:r>
            <a:endParaRPr/>
          </a:p>
          <a:p>
            <a:pPr indent="-342900" lvl="0" marL="342900" rtl="0" algn="just">
              <a:spcBef>
                <a:spcPts val="560"/>
              </a:spcBef>
              <a:spcAft>
                <a:spcPts val="0"/>
              </a:spcAft>
              <a:buClr>
                <a:schemeClr val="dk1"/>
              </a:buClr>
              <a:buSzPts val="2800"/>
              <a:buFont typeface="Noto Sans Symbols"/>
              <a:buChar char="⮚"/>
            </a:pPr>
            <a:r>
              <a:rPr lang="en-IN" sz="2800">
                <a:latin typeface="Times New Roman"/>
                <a:ea typeface="Times New Roman"/>
                <a:cs typeface="Times New Roman"/>
                <a:sym typeface="Times New Roman"/>
              </a:rPr>
              <a:t>Transform electrical power in AC form by change in voltage level from primary circuit to secondary circuit.</a:t>
            </a:r>
            <a:endParaRPr sz="2800">
              <a:latin typeface="Times New Roman"/>
              <a:ea typeface="Times New Roman"/>
              <a:cs typeface="Times New Roman"/>
              <a:sym typeface="Times New Roman"/>
            </a:endParaRPr>
          </a:p>
          <a:p>
            <a:pPr indent="-342900" lvl="0" marL="342900" rtl="0" algn="just">
              <a:spcBef>
                <a:spcPts val="560"/>
              </a:spcBef>
              <a:spcAft>
                <a:spcPts val="0"/>
              </a:spcAft>
              <a:buClr>
                <a:schemeClr val="dk1"/>
              </a:buClr>
              <a:buSzPts val="2800"/>
              <a:buFont typeface="Noto Sans Symbols"/>
              <a:buChar char="⮚"/>
            </a:pPr>
            <a:r>
              <a:rPr lang="en-IN" sz="2800">
                <a:latin typeface="Times New Roman"/>
                <a:ea typeface="Times New Roman"/>
                <a:cs typeface="Times New Roman"/>
                <a:sym typeface="Times New Roman"/>
              </a:rPr>
              <a:t> frequency is constant.</a:t>
            </a:r>
            <a:endParaRPr sz="2800">
              <a:latin typeface="Times New Roman"/>
              <a:ea typeface="Times New Roman"/>
              <a:cs typeface="Times New Roman"/>
              <a:sym typeface="Times New Roman"/>
            </a:endParaRPr>
          </a:p>
          <a:p>
            <a:pPr indent="-342900" lvl="0" marL="342900" rtl="0" algn="just">
              <a:spcBef>
                <a:spcPts val="560"/>
              </a:spcBef>
              <a:spcAft>
                <a:spcPts val="0"/>
              </a:spcAft>
              <a:buClr>
                <a:schemeClr val="dk1"/>
              </a:buClr>
              <a:buSzPts val="2800"/>
              <a:buFont typeface="Noto Sans Symbols"/>
              <a:buChar char="⮚"/>
            </a:pPr>
            <a:r>
              <a:rPr lang="en-IN" sz="2800">
                <a:latin typeface="Times New Roman"/>
                <a:ea typeface="Times New Roman"/>
                <a:cs typeface="Times New Roman"/>
                <a:sym typeface="Times New Roman"/>
              </a:rPr>
              <a:t>Based on electromagnetic induction, where two electric circuits are in mutual inductive influence of each other.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47" name="Google Shape;247;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latin typeface="Arial"/>
                <a:ea typeface="Arial"/>
                <a:cs typeface="Arial"/>
                <a:sym typeface="Arial"/>
              </a:rPr>
              <a:t>By having the two outer limbs, the magnetic flux has additional return paths.</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As the magnetic field comes to the yoke, the magnetic flux divides into two.</a:t>
            </a:r>
            <a:endParaRPr/>
          </a:p>
          <a:p>
            <a:pPr indent="-342900" lvl="0" marL="342900" rtl="0" algn="l">
              <a:spcBef>
                <a:spcPts val="480"/>
              </a:spcBef>
              <a:spcAft>
                <a:spcPts val="0"/>
              </a:spcAft>
              <a:buClr>
                <a:schemeClr val="dk1"/>
              </a:buClr>
              <a:buSzPts val="2400"/>
              <a:buChar char="•"/>
            </a:pPr>
            <a:r>
              <a:rPr lang="en-IN" sz="2400">
                <a:latin typeface="Arial"/>
                <a:ea typeface="Arial"/>
                <a:cs typeface="Arial"/>
                <a:sym typeface="Arial"/>
              </a:rPr>
              <a:t>Yoke and the outer limbs can be sized half of the main limbs.</a:t>
            </a:r>
            <a:endParaRPr/>
          </a:p>
          <a:p>
            <a:pPr indent="-342900" lvl="0" marL="342900" rtl="0" algn="l">
              <a:spcBef>
                <a:spcPts val="480"/>
              </a:spcBef>
              <a:spcAft>
                <a:spcPts val="0"/>
              </a:spcAft>
              <a:buClr>
                <a:schemeClr val="dk1"/>
              </a:buClr>
              <a:buSzPts val="2400"/>
              <a:buChar char="•"/>
            </a:pPr>
            <a:r>
              <a:rPr lang="en-IN" sz="2400">
                <a:latin typeface="Arial"/>
                <a:ea typeface="Arial"/>
                <a:cs typeface="Arial"/>
                <a:sym typeface="Arial"/>
              </a:rPr>
              <a:t>By decreasing the size of the yoke, the overall height of the transformer can also be decreased.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Windings</a:t>
            </a:r>
            <a:endParaRPr/>
          </a:p>
        </p:txBody>
      </p:sp>
      <p:sp>
        <p:nvSpPr>
          <p:cNvPr id="253" name="Google Shape;253;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latin typeface="Arial"/>
                <a:ea typeface="Arial"/>
                <a:cs typeface="Arial"/>
                <a:sym typeface="Arial"/>
              </a:rPr>
              <a:t>Transformer carries two sets of winding per phase – </a:t>
            </a:r>
            <a:endParaRPr/>
          </a:p>
          <a:p>
            <a:pPr indent="-285750" lvl="1" marL="742950" rtl="0" algn="just">
              <a:spcBef>
                <a:spcPts val="360"/>
              </a:spcBef>
              <a:spcAft>
                <a:spcPts val="0"/>
              </a:spcAft>
              <a:buClr>
                <a:schemeClr val="dk1"/>
              </a:buClr>
              <a:buSzPts val="1800"/>
              <a:buChar char="–"/>
            </a:pPr>
            <a:r>
              <a:rPr lang="en-IN" sz="1800">
                <a:latin typeface="Arial"/>
                <a:ea typeface="Arial"/>
                <a:cs typeface="Arial"/>
                <a:sym typeface="Arial"/>
              </a:rPr>
              <a:t>Primary winding and secondary winding. </a:t>
            </a:r>
            <a:endParaRPr/>
          </a:p>
          <a:p>
            <a:pPr indent="-285750" lvl="1" marL="742950" rtl="0" algn="just">
              <a:spcBef>
                <a:spcPts val="360"/>
              </a:spcBef>
              <a:spcAft>
                <a:spcPts val="0"/>
              </a:spcAft>
              <a:buClr>
                <a:schemeClr val="dk1"/>
              </a:buClr>
              <a:buSzPts val="1800"/>
              <a:buChar char="–"/>
            </a:pPr>
            <a:r>
              <a:rPr lang="en-IN" sz="1800">
                <a:latin typeface="Arial"/>
                <a:ea typeface="Arial"/>
                <a:cs typeface="Arial"/>
                <a:sym typeface="Arial"/>
              </a:rPr>
              <a:t>These winding consists of several turns of copper or aluminium conductors, insulated from each other and the transformer core. </a:t>
            </a:r>
            <a:endParaRPr/>
          </a:p>
          <a:p>
            <a:pPr indent="-285750" lvl="1" marL="742950" rtl="0" algn="just">
              <a:spcBef>
                <a:spcPts val="360"/>
              </a:spcBef>
              <a:spcAft>
                <a:spcPts val="0"/>
              </a:spcAft>
              <a:buClr>
                <a:schemeClr val="dk1"/>
              </a:buClr>
              <a:buSzPts val="1800"/>
              <a:buChar char="–"/>
            </a:pPr>
            <a:r>
              <a:rPr lang="en-IN" sz="1800">
                <a:latin typeface="Arial"/>
                <a:ea typeface="Arial"/>
                <a:cs typeface="Arial"/>
                <a:sym typeface="Arial"/>
              </a:rPr>
              <a:t>The type and arrangement of winding used for transformers depend upon the current rating, short circuit strength, temperature rise, impedance and surge voltages.</a:t>
            </a:r>
            <a:endParaRPr/>
          </a:p>
          <a:p>
            <a:pPr indent="-215900" lvl="0" marL="342900" rtl="0" algn="just">
              <a:spcBef>
                <a:spcPts val="400"/>
              </a:spcBef>
              <a:spcAft>
                <a:spcPts val="0"/>
              </a:spcAft>
              <a:buClr>
                <a:schemeClr val="dk1"/>
              </a:buClr>
              <a:buSzPts val="2000"/>
              <a:buNone/>
            </a:pPr>
            <a:r>
              <a:t/>
            </a:r>
            <a:endParaRPr sz="2000">
              <a:latin typeface="Arial"/>
              <a:ea typeface="Arial"/>
              <a:cs typeface="Arial"/>
              <a:sym typeface="Arial"/>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Out of the primary winding and secondary winding, the one which is rated for higher voltage is known as High voltage (HV) winding and the other is known as the Low voltage (LV) winding.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a:t>Insulation</a:t>
            </a:r>
            <a:br>
              <a:rPr b="1" lang="en-IN"/>
            </a:br>
            <a:endParaRPr/>
          </a:p>
        </p:txBody>
      </p:sp>
      <p:sp>
        <p:nvSpPr>
          <p:cNvPr id="259" name="Google Shape;259;p36"/>
          <p:cNvSpPr txBox="1"/>
          <p:nvPr>
            <p:ph idx="1" type="body"/>
          </p:nvPr>
        </p:nvSpPr>
        <p:spPr>
          <a:xfrm>
            <a:off x="457200" y="1066800"/>
            <a:ext cx="8229600" cy="50593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IN" sz="2400">
                <a:latin typeface="Arial"/>
                <a:ea typeface="Arial"/>
                <a:cs typeface="Arial"/>
                <a:sym typeface="Arial"/>
              </a:rPr>
              <a:t>Insulation is the most important part of transformers. Insulation failures can cause the most severe damage to transformers. </a:t>
            </a:r>
            <a:endParaRPr/>
          </a:p>
          <a:p>
            <a:pPr indent="-342900" lvl="0" marL="342900" rtl="0" algn="l">
              <a:spcBef>
                <a:spcPts val="480"/>
              </a:spcBef>
              <a:spcAft>
                <a:spcPts val="0"/>
              </a:spcAft>
              <a:buClr>
                <a:schemeClr val="dk1"/>
              </a:buClr>
              <a:buSzPts val="2400"/>
              <a:buChar char="•"/>
            </a:pPr>
            <a:r>
              <a:rPr lang="en-IN" sz="2400">
                <a:latin typeface="Arial"/>
                <a:ea typeface="Arial"/>
                <a:cs typeface="Arial"/>
                <a:sym typeface="Arial"/>
              </a:rPr>
              <a:t>Insulation is required between the windings and the core, between windings, between each turn of the winding and between all current-carrying parts and the tank. </a:t>
            </a:r>
            <a:endParaRPr/>
          </a:p>
          <a:p>
            <a:pPr indent="-342900" lvl="0" marL="342900" rtl="0" algn="l">
              <a:spcBef>
                <a:spcPts val="480"/>
              </a:spcBef>
              <a:spcAft>
                <a:spcPts val="0"/>
              </a:spcAft>
              <a:buClr>
                <a:schemeClr val="dk1"/>
              </a:buClr>
              <a:buSzPts val="2400"/>
              <a:buChar char="•"/>
            </a:pPr>
            <a:r>
              <a:rPr lang="en-IN" sz="2400">
                <a:latin typeface="Arial"/>
                <a:ea typeface="Arial"/>
                <a:cs typeface="Arial"/>
                <a:sym typeface="Arial"/>
              </a:rPr>
              <a:t>The insulators should have high dielectric strength, good mechanical properties and high-temperature withstand ability. </a:t>
            </a:r>
            <a:endParaRPr/>
          </a:p>
          <a:p>
            <a:pPr indent="-342900" lvl="0" marL="342900" rtl="0" algn="l">
              <a:spcBef>
                <a:spcPts val="480"/>
              </a:spcBef>
              <a:spcAft>
                <a:spcPts val="0"/>
              </a:spcAft>
              <a:buClr>
                <a:schemeClr val="dk1"/>
              </a:buClr>
              <a:buSzPts val="2400"/>
              <a:buChar char="•"/>
            </a:pPr>
            <a:r>
              <a:rPr lang="en-IN" sz="2400">
                <a:latin typeface="Arial"/>
                <a:ea typeface="Arial"/>
                <a:cs typeface="Arial"/>
                <a:sym typeface="Arial"/>
              </a:rPr>
              <a:t>Synthetic materials, paper, cotton etc are used as insulation in transformers.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a:t>Tank</a:t>
            </a:r>
            <a:br>
              <a:rPr b="1" lang="en-IN"/>
            </a:br>
            <a:endParaRPr/>
          </a:p>
        </p:txBody>
      </p:sp>
      <p:sp>
        <p:nvSpPr>
          <p:cNvPr id="265" name="Google Shape;265;p37"/>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IN" sz="2400">
                <a:latin typeface="Arial"/>
                <a:ea typeface="Arial"/>
                <a:cs typeface="Arial"/>
                <a:sym typeface="Arial"/>
              </a:rPr>
              <a:t>The main tank is a part of a transformer serves two purposes:</a:t>
            </a:r>
            <a:endParaRPr/>
          </a:p>
          <a:p>
            <a:pPr indent="-285750" lvl="1" marL="742950" rtl="0" algn="l">
              <a:spcBef>
                <a:spcPts val="400"/>
              </a:spcBef>
              <a:spcAft>
                <a:spcPts val="0"/>
              </a:spcAft>
              <a:buClr>
                <a:schemeClr val="dk1"/>
              </a:buClr>
              <a:buSzPts val="2000"/>
              <a:buChar char="–"/>
            </a:pPr>
            <a:r>
              <a:rPr lang="en-IN" sz="2000">
                <a:latin typeface="Arial"/>
                <a:ea typeface="Arial"/>
                <a:cs typeface="Arial"/>
                <a:sym typeface="Arial"/>
              </a:rPr>
              <a:t>Protects the core and the windings from the external environment.</a:t>
            </a:r>
            <a:endParaRPr/>
          </a:p>
          <a:p>
            <a:pPr indent="-285750" lvl="1" marL="742950" rtl="0" algn="l">
              <a:spcBef>
                <a:spcPts val="400"/>
              </a:spcBef>
              <a:spcAft>
                <a:spcPts val="0"/>
              </a:spcAft>
              <a:buClr>
                <a:schemeClr val="dk1"/>
              </a:buClr>
              <a:buSzPts val="2000"/>
              <a:buChar char="–"/>
            </a:pPr>
            <a:r>
              <a:rPr lang="en-IN" sz="2000">
                <a:latin typeface="Arial"/>
                <a:ea typeface="Arial"/>
                <a:cs typeface="Arial"/>
                <a:sym typeface="Arial"/>
              </a:rPr>
              <a:t>Serves as a container for oil and support for all other transformer accessories.</a:t>
            </a:r>
            <a:endParaRPr/>
          </a:p>
          <a:p>
            <a:pPr indent="-285750" lvl="1" marL="742950" rtl="0" algn="l">
              <a:spcBef>
                <a:spcPts val="400"/>
              </a:spcBef>
              <a:spcAft>
                <a:spcPts val="0"/>
              </a:spcAft>
              <a:buClr>
                <a:schemeClr val="dk1"/>
              </a:buClr>
              <a:buSzPts val="2000"/>
              <a:buChar char="–"/>
            </a:pPr>
            <a:r>
              <a:rPr lang="en-IN" sz="2000">
                <a:latin typeface="Arial"/>
                <a:ea typeface="Arial"/>
                <a:cs typeface="Arial"/>
                <a:sym typeface="Arial"/>
              </a:rPr>
              <a:t>Tank bodies are made by fabricating rolled steel plates to containers. They are provided with lifting hooks and cooling tubes. </a:t>
            </a:r>
            <a:endParaRPr/>
          </a:p>
          <a:p>
            <a:pPr indent="-285750" lvl="1" marL="742950" rtl="0" algn="l">
              <a:spcBef>
                <a:spcPts val="400"/>
              </a:spcBef>
              <a:spcAft>
                <a:spcPts val="0"/>
              </a:spcAft>
              <a:buClr>
                <a:schemeClr val="dk1"/>
              </a:buClr>
              <a:buSzPts val="2000"/>
              <a:buChar char="–"/>
            </a:pPr>
            <a:r>
              <a:rPr lang="en-IN" sz="2000">
                <a:latin typeface="Arial"/>
                <a:ea typeface="Arial"/>
                <a:cs typeface="Arial"/>
                <a:sym typeface="Arial"/>
              </a:rPr>
              <a:t>In order to reduce weight and stray losses, aluminium sheets are also used instead of steel plates. However, aluminium tanks are costlier than steel ones.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a:t>Terminal and bushings</a:t>
            </a:r>
            <a:br>
              <a:rPr b="1" lang="en-IN"/>
            </a:br>
            <a:endParaRPr/>
          </a:p>
        </p:txBody>
      </p:sp>
      <p:sp>
        <p:nvSpPr>
          <p:cNvPr id="271" name="Google Shape;271;p38"/>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IN" sz="2400">
                <a:latin typeface="Arial"/>
                <a:ea typeface="Arial"/>
                <a:cs typeface="Arial"/>
                <a:sym typeface="Arial"/>
              </a:rPr>
              <a:t>Terminals:</a:t>
            </a:r>
            <a:endParaRPr/>
          </a:p>
          <a:p>
            <a:pPr indent="-285750" lvl="1" marL="742950" rtl="0" algn="l">
              <a:spcBef>
                <a:spcPts val="400"/>
              </a:spcBef>
              <a:spcAft>
                <a:spcPts val="0"/>
              </a:spcAft>
              <a:buClr>
                <a:schemeClr val="dk1"/>
              </a:buClr>
              <a:buSzPts val="2000"/>
              <a:buChar char="–"/>
            </a:pPr>
            <a:r>
              <a:rPr lang="en-IN" sz="2000">
                <a:latin typeface="Arial"/>
                <a:ea typeface="Arial"/>
                <a:cs typeface="Arial"/>
                <a:sym typeface="Arial"/>
              </a:rPr>
              <a:t>For connecting incoming and outgoing cables, terminals are present in transformers. </a:t>
            </a:r>
            <a:endParaRPr/>
          </a:p>
          <a:p>
            <a:pPr indent="-285750" lvl="1" marL="742950" rtl="0" algn="l">
              <a:spcBef>
                <a:spcPts val="400"/>
              </a:spcBef>
              <a:spcAft>
                <a:spcPts val="0"/>
              </a:spcAft>
              <a:buClr>
                <a:schemeClr val="dk1"/>
              </a:buClr>
              <a:buSzPts val="2000"/>
              <a:buChar char="–"/>
            </a:pPr>
            <a:r>
              <a:rPr lang="en-IN" sz="2000">
                <a:latin typeface="Arial"/>
                <a:ea typeface="Arial"/>
                <a:cs typeface="Arial"/>
                <a:sym typeface="Arial"/>
              </a:rPr>
              <a:t>They are mounted upon the bushings and is connected to the ends of the windings.</a:t>
            </a:r>
            <a:endParaRPr/>
          </a:p>
          <a:p>
            <a:pPr indent="-342900" lvl="0" marL="342900" rtl="0" algn="l">
              <a:spcBef>
                <a:spcPts val="480"/>
              </a:spcBef>
              <a:spcAft>
                <a:spcPts val="0"/>
              </a:spcAft>
              <a:buClr>
                <a:schemeClr val="dk1"/>
              </a:buClr>
              <a:buSzPts val="2400"/>
              <a:buChar char="•"/>
            </a:pPr>
            <a:r>
              <a:rPr lang="en-IN" sz="2400">
                <a:latin typeface="Arial"/>
                <a:ea typeface="Arial"/>
                <a:cs typeface="Arial"/>
                <a:sym typeface="Arial"/>
              </a:rPr>
              <a:t>Bushings:</a:t>
            </a:r>
            <a:endParaRPr/>
          </a:p>
          <a:p>
            <a:pPr indent="-285750" lvl="1" marL="742950" rtl="0" algn="l">
              <a:spcBef>
                <a:spcPts val="400"/>
              </a:spcBef>
              <a:spcAft>
                <a:spcPts val="0"/>
              </a:spcAft>
              <a:buClr>
                <a:schemeClr val="dk1"/>
              </a:buClr>
              <a:buSzPts val="2000"/>
              <a:buChar char="–"/>
            </a:pPr>
            <a:r>
              <a:rPr lang="en-IN" sz="2000">
                <a:latin typeface="Arial"/>
                <a:ea typeface="Arial"/>
                <a:cs typeface="Arial"/>
                <a:sym typeface="Arial"/>
              </a:rPr>
              <a:t>These are insulators that forms a barrier between the terminals and the tank. They are mounted over the transformer tanks. </a:t>
            </a:r>
            <a:endParaRPr/>
          </a:p>
          <a:p>
            <a:pPr indent="-285750" lvl="1" marL="742950" rtl="0" algn="l">
              <a:spcBef>
                <a:spcPts val="400"/>
              </a:spcBef>
              <a:spcAft>
                <a:spcPts val="0"/>
              </a:spcAft>
              <a:buClr>
                <a:schemeClr val="dk1"/>
              </a:buClr>
              <a:buSzPts val="2000"/>
              <a:buChar char="–"/>
            </a:pPr>
            <a:r>
              <a:rPr lang="en-IN" sz="2000">
                <a:latin typeface="Arial"/>
                <a:ea typeface="Arial"/>
                <a:cs typeface="Arial"/>
                <a:sym typeface="Arial"/>
              </a:rPr>
              <a:t>They serve as a safe passage for the conductors connecting terminals to the windings. </a:t>
            </a:r>
            <a:endParaRPr/>
          </a:p>
          <a:p>
            <a:pPr indent="-285750" lvl="1" marL="742950" rtl="0" algn="l">
              <a:spcBef>
                <a:spcPts val="400"/>
              </a:spcBef>
              <a:spcAft>
                <a:spcPts val="0"/>
              </a:spcAft>
              <a:buClr>
                <a:schemeClr val="dk1"/>
              </a:buClr>
              <a:buSzPts val="2000"/>
              <a:buChar char="–"/>
            </a:pPr>
            <a:r>
              <a:rPr lang="en-IN" sz="2000">
                <a:latin typeface="Arial"/>
                <a:ea typeface="Arial"/>
                <a:cs typeface="Arial"/>
                <a:sym typeface="Arial"/>
              </a:rPr>
              <a:t>They are made from porcelain or epoxy resins.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a:t>Transformer oil</a:t>
            </a:r>
            <a:br>
              <a:rPr b="1" lang="en-IN"/>
            </a:br>
            <a:endParaRPr/>
          </a:p>
        </p:txBody>
      </p:sp>
      <p:sp>
        <p:nvSpPr>
          <p:cNvPr id="277" name="Google Shape;277;p39"/>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IN" sz="2400">
                <a:latin typeface="Arial"/>
                <a:ea typeface="Arial"/>
                <a:cs typeface="Arial"/>
                <a:sym typeface="Arial"/>
              </a:rPr>
              <a:t>Transformer oil provides added insulation between the conducting parts, better heat dissipation, and fault detection features. </a:t>
            </a:r>
            <a:endParaRPr/>
          </a:p>
          <a:p>
            <a:pPr indent="-342900" lvl="0" marL="342900" rtl="0" algn="l">
              <a:spcBef>
                <a:spcPts val="480"/>
              </a:spcBef>
              <a:spcAft>
                <a:spcPts val="0"/>
              </a:spcAft>
              <a:buClr>
                <a:schemeClr val="dk1"/>
              </a:buClr>
              <a:buSzPts val="2400"/>
              <a:buChar char="•"/>
            </a:pPr>
            <a:r>
              <a:rPr lang="en-IN" sz="2400">
                <a:latin typeface="Arial"/>
                <a:ea typeface="Arial"/>
                <a:cs typeface="Arial"/>
                <a:sym typeface="Arial"/>
              </a:rPr>
              <a:t>Hydro-carbon mineral oil is used as transformer oil. It is composed of aromatics, paraffin, naphthenes, and olefins. </a:t>
            </a:r>
            <a:endParaRPr/>
          </a:p>
          <a:p>
            <a:pPr indent="-342900" lvl="0" marL="342900" rtl="0" algn="l">
              <a:spcBef>
                <a:spcPts val="480"/>
              </a:spcBef>
              <a:spcAft>
                <a:spcPts val="0"/>
              </a:spcAft>
              <a:buClr>
                <a:schemeClr val="dk1"/>
              </a:buClr>
              <a:buSzPts val="2400"/>
              <a:buChar char="•"/>
            </a:pPr>
            <a:r>
              <a:rPr lang="en-IN" sz="2400">
                <a:latin typeface="Arial"/>
                <a:ea typeface="Arial"/>
                <a:cs typeface="Arial"/>
                <a:sym typeface="Arial"/>
              </a:rPr>
              <a:t>Transformer oil has a flashpoint of 310 degrees Celsius,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a:t>Oil Conservators</a:t>
            </a:r>
            <a:br>
              <a:rPr b="1" lang="en-IN"/>
            </a:br>
            <a:endParaRPr/>
          </a:p>
        </p:txBody>
      </p:sp>
      <p:sp>
        <p:nvSpPr>
          <p:cNvPr id="283" name="Google Shape;283;p40"/>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latin typeface="Arial"/>
                <a:ea typeface="Arial"/>
                <a:cs typeface="Arial"/>
                <a:sym typeface="Arial"/>
              </a:rPr>
              <a:t>The oil conservator is moved on the top of the transformers and is located well above the tank and bushings. </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Normally a rubber bladder is present in some oil conservators. </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The transformer oil expands and contracts with an increase and decrease in temperature. </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The oil conservator provides adequate space for oil expansion. </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It is connected to the main tank through a pipe. A level indicator is fitted to the conservator to indicate the oil level inside.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Breather</a:t>
            </a:r>
            <a:endParaRPr/>
          </a:p>
        </p:txBody>
      </p:sp>
      <p:sp>
        <p:nvSpPr>
          <p:cNvPr id="289" name="Google Shape;289;p41"/>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IN" sz="2400">
                <a:latin typeface="Arial"/>
                <a:ea typeface="Arial"/>
                <a:cs typeface="Arial"/>
                <a:sym typeface="Arial"/>
              </a:rPr>
              <a:t>Breather is present in all oil-immersed transformers that have a conservator tank. </a:t>
            </a:r>
            <a:endParaRPr/>
          </a:p>
          <a:p>
            <a:pPr indent="-342900" lvl="0" marL="342900" rtl="0" algn="l">
              <a:spcBef>
                <a:spcPts val="480"/>
              </a:spcBef>
              <a:spcAft>
                <a:spcPts val="0"/>
              </a:spcAft>
              <a:buClr>
                <a:schemeClr val="dk1"/>
              </a:buClr>
              <a:buSzPts val="2400"/>
              <a:buChar char="•"/>
            </a:pPr>
            <a:r>
              <a:rPr lang="en-IN" sz="2400">
                <a:latin typeface="Arial"/>
                <a:ea typeface="Arial"/>
                <a:cs typeface="Arial"/>
                <a:sym typeface="Arial"/>
              </a:rPr>
              <a:t>It is necessary to keep the oil-free from moisture. As the temperature variations cause the transformer oil to expand and contract, air flows in and out of the conservator tank. </a:t>
            </a:r>
            <a:endParaRPr/>
          </a:p>
          <a:p>
            <a:pPr indent="-342900" lvl="0" marL="342900" rtl="0" algn="l">
              <a:spcBef>
                <a:spcPts val="480"/>
              </a:spcBef>
              <a:spcAft>
                <a:spcPts val="0"/>
              </a:spcAft>
              <a:buClr>
                <a:schemeClr val="dk1"/>
              </a:buClr>
              <a:buSzPts val="2400"/>
              <a:buChar char="•"/>
            </a:pPr>
            <a:r>
              <a:rPr lang="en-IN" sz="2400">
                <a:latin typeface="Arial"/>
                <a:ea typeface="Arial"/>
                <a:cs typeface="Arial"/>
                <a:sym typeface="Arial"/>
              </a:rPr>
              <a:t>This air should be free from moisture. Breather serves this purpose.</a:t>
            </a:r>
            <a:endParaRPr/>
          </a:p>
          <a:p>
            <a:pPr indent="-342900" lvl="0" marL="342900" rtl="0" algn="l">
              <a:spcBef>
                <a:spcPts val="480"/>
              </a:spcBef>
              <a:spcAft>
                <a:spcPts val="0"/>
              </a:spcAft>
              <a:buClr>
                <a:schemeClr val="dk1"/>
              </a:buClr>
              <a:buSzPts val="2400"/>
              <a:buChar char="•"/>
            </a:pPr>
            <a:r>
              <a:rPr lang="en-IN" sz="2400">
                <a:latin typeface="Arial"/>
                <a:ea typeface="Arial"/>
                <a:cs typeface="Arial"/>
                <a:sym typeface="Arial"/>
              </a:rPr>
              <a:t>A breather is attached to the end of the air pipe such that the air enters and exits the conservator through it. </a:t>
            </a:r>
            <a:endParaRPr/>
          </a:p>
          <a:p>
            <a:pPr indent="-342900" lvl="0" marL="342900" rtl="0" algn="l">
              <a:spcBef>
                <a:spcPts val="480"/>
              </a:spcBef>
              <a:spcAft>
                <a:spcPts val="0"/>
              </a:spcAft>
              <a:buClr>
                <a:schemeClr val="dk1"/>
              </a:buClr>
              <a:buSzPts val="2400"/>
              <a:buChar char="•"/>
            </a:pPr>
            <a:r>
              <a:rPr lang="en-IN" sz="2400">
                <a:latin typeface="Arial"/>
                <a:ea typeface="Arial"/>
                <a:cs typeface="Arial"/>
                <a:sym typeface="Arial"/>
              </a:rPr>
              <a:t>The silica gel present in the breathers removes moisture from the air and delivers moisture-free air to the conservator.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a:t>Radiators and fans</a:t>
            </a:r>
            <a:br>
              <a:rPr b="1" lang="en-IN"/>
            </a:br>
            <a:endParaRPr/>
          </a:p>
        </p:txBody>
      </p:sp>
      <p:sp>
        <p:nvSpPr>
          <p:cNvPr id="295" name="Google Shape;295;p42"/>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latin typeface="Arial"/>
                <a:ea typeface="Arial"/>
                <a:cs typeface="Arial"/>
                <a:sym typeface="Arial"/>
              </a:rPr>
              <a:t>The power lost in the transformer is dissipated in the form of heat.</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Dry transformers are mostly natural air-cooled. </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In oil-immersed transformers, a variety of cooling methods are followed. </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Depending on the kVA rating, power losses, and level of cooling requirements, radiators and cooling fans are mounted on the transformer tank.</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The heat generated in the core and winding is passed to the surrounding transformer oil. This heat is dissipated at the radiator. </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In larger transformer forced cooling is achieved with the help of cooling fans fitted to the radiators.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01" name="Google Shape;301;p43"/>
          <p:cNvSpPr txBox="1"/>
          <p:nvPr>
            <p:ph idx="1" type="body"/>
          </p:nvPr>
        </p:nvSpPr>
        <p:spPr>
          <a:xfrm>
            <a:off x="457200" y="1447800"/>
            <a:ext cx="8229600" cy="46783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302" name="Google Shape;302;p43"/>
          <p:cNvPicPr preferRelativeResize="0"/>
          <p:nvPr/>
        </p:nvPicPr>
        <p:blipFill rotWithShape="1">
          <a:blip r:embed="rId3">
            <a:alphaModFix/>
          </a:blip>
          <a:srcRect b="0" l="0" r="0" t="0"/>
          <a:stretch/>
        </p:blipFill>
        <p:spPr>
          <a:xfrm>
            <a:off x="914400" y="952500"/>
            <a:ext cx="7514897" cy="495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57200" y="-635"/>
            <a:ext cx="8634730" cy="67183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t>Continued...</a:t>
            </a:r>
            <a:endParaRPr/>
          </a:p>
        </p:txBody>
      </p:sp>
      <p:pic>
        <p:nvPicPr>
          <p:cNvPr id="113" name="Google Shape;113;p17"/>
          <p:cNvPicPr preferRelativeResize="0"/>
          <p:nvPr>
            <p:ph idx="1" type="body"/>
          </p:nvPr>
        </p:nvPicPr>
        <p:blipFill rotWithShape="1">
          <a:blip r:embed="rId3">
            <a:alphaModFix/>
          </a:blip>
          <a:srcRect b="0" l="0" r="0" t="0"/>
          <a:stretch/>
        </p:blipFill>
        <p:spPr>
          <a:xfrm>
            <a:off x="990600" y="533400"/>
            <a:ext cx="7411451" cy="54864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a:t>Explosion vent</a:t>
            </a:r>
            <a:br>
              <a:rPr b="1" lang="en-IN"/>
            </a:br>
            <a:endParaRPr/>
          </a:p>
        </p:txBody>
      </p:sp>
      <p:sp>
        <p:nvSpPr>
          <p:cNvPr id="308" name="Google Shape;308;p44"/>
          <p:cNvSpPr txBox="1"/>
          <p:nvPr>
            <p:ph idx="1" type="body"/>
          </p:nvPr>
        </p:nvSpPr>
        <p:spPr>
          <a:xfrm>
            <a:off x="457200" y="1066800"/>
            <a:ext cx="8229600" cy="50593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latin typeface="Arial"/>
                <a:ea typeface="Arial"/>
                <a:cs typeface="Arial"/>
                <a:sym typeface="Arial"/>
              </a:rPr>
              <a:t>An explosion vent acts as an emergency exit for oil and air gases inside a transformer. It is a metallic pipe with a diaphragm at one end, held slightly above the conservator tank. </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Faults occurring under oil elevates the pressure inside the tank to dangerous levels. </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Under such circumstances, the diaphragm ruptures at a relatively low pressure to release the forces from within the transformer to the atmosphere.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a:t>Tap changers</a:t>
            </a:r>
            <a:br>
              <a:rPr b="1" lang="en-IN"/>
            </a:br>
            <a:endParaRPr/>
          </a:p>
        </p:txBody>
      </p:sp>
      <p:sp>
        <p:nvSpPr>
          <p:cNvPr id="314" name="Google Shape;314;p45"/>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latin typeface="Arial"/>
                <a:ea typeface="Arial"/>
                <a:cs typeface="Arial"/>
                <a:sym typeface="Arial"/>
              </a:rPr>
              <a:t>Tap changers are used to adjust the secondary voltage of transformers. </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They are designed to change the turns ratio of the transformer as required. </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There are two types of tap changers: On-load tap changers and Off-load tap changers.</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Off-load tap changers are designed to operate only when the transformer is not supplying any loads whereas on-load tap changers are capable of operating without interrupting the current flow to the load. Automatic tap changers are also available.</a:t>
            </a:r>
            <a:endParaRPr/>
          </a:p>
          <a:p>
            <a:pPr indent="-190500" lvl="0" marL="342900" rtl="0" algn="l">
              <a:spcBef>
                <a:spcPts val="480"/>
              </a:spcBef>
              <a:spcAft>
                <a:spcPts val="0"/>
              </a:spcAft>
              <a:buClr>
                <a:schemeClr val="dk1"/>
              </a:buClr>
              <a:buSzPts val="2400"/>
              <a:buNone/>
            </a:pPr>
            <a:r>
              <a:t/>
            </a:r>
            <a:endParaRPr sz="2400">
              <a:latin typeface="Arial"/>
              <a:ea typeface="Arial"/>
              <a:cs typeface="Arial"/>
              <a:sym typeface="Arial"/>
            </a:endParaRPr>
          </a:p>
          <a:p>
            <a:pPr indent="-190500" lvl="0" marL="342900" rtl="0" algn="l">
              <a:spcBef>
                <a:spcPts val="480"/>
              </a:spcBef>
              <a:spcAft>
                <a:spcPts val="0"/>
              </a:spcAft>
              <a:buClr>
                <a:schemeClr val="dk1"/>
              </a:buClr>
              <a:buSzPts val="2400"/>
              <a:buNone/>
            </a:pPr>
            <a:r>
              <a:t/>
            </a:r>
            <a:endParaRPr sz="24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457200" y="274638"/>
            <a:ext cx="8229600" cy="868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a:t>Buchholz relay</a:t>
            </a:r>
            <a:br>
              <a:rPr b="1" lang="en-IN"/>
            </a:br>
            <a:endParaRPr/>
          </a:p>
        </p:txBody>
      </p:sp>
      <p:sp>
        <p:nvSpPr>
          <p:cNvPr id="320" name="Google Shape;320;p46"/>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Char char="•"/>
            </a:pPr>
            <a:r>
              <a:rPr lang="en-IN" sz="2000">
                <a:latin typeface="Arial"/>
                <a:ea typeface="Arial"/>
                <a:cs typeface="Arial"/>
                <a:sym typeface="Arial"/>
              </a:rPr>
              <a:t>It is an oil and gas actuated relay that is used to sense faults occurring in the parts immersed in the oil.</a:t>
            </a:r>
            <a:endParaRPr/>
          </a:p>
          <a:p>
            <a:pPr indent="-342900" lvl="0" marL="342900" rtl="0" algn="just">
              <a:spcBef>
                <a:spcPts val="400"/>
              </a:spcBef>
              <a:spcAft>
                <a:spcPts val="0"/>
              </a:spcAft>
              <a:buClr>
                <a:schemeClr val="dk1"/>
              </a:buClr>
              <a:buSzPts val="2000"/>
              <a:buChar char="•"/>
            </a:pPr>
            <a:r>
              <a:rPr lang="en-IN" sz="2000">
                <a:latin typeface="Arial"/>
                <a:ea typeface="Arial"/>
                <a:cs typeface="Arial"/>
                <a:sym typeface="Arial"/>
              </a:rPr>
              <a:t>It is used in oil-immersed transformers rated over 500kVA.</a:t>
            </a:r>
            <a:endParaRPr/>
          </a:p>
          <a:p>
            <a:pPr indent="-342900" lvl="0" marL="342900" rtl="0" algn="just">
              <a:spcBef>
                <a:spcPts val="400"/>
              </a:spcBef>
              <a:spcAft>
                <a:spcPts val="0"/>
              </a:spcAft>
              <a:buClr>
                <a:schemeClr val="dk1"/>
              </a:buClr>
              <a:buSzPts val="2000"/>
              <a:buChar char="•"/>
            </a:pPr>
            <a:r>
              <a:rPr lang="en-IN" sz="2000">
                <a:latin typeface="Arial"/>
                <a:ea typeface="Arial"/>
                <a:cs typeface="Arial"/>
                <a:sym typeface="Arial"/>
              </a:rPr>
              <a:t>Short circuits occurring under the transformer oil generate enough heat to decompose the oil into hydrogen, carbon monoxide, methane etc. </a:t>
            </a:r>
            <a:endParaRPr/>
          </a:p>
          <a:p>
            <a:pPr indent="-342900" lvl="0" marL="342900" rtl="0" algn="just">
              <a:spcBef>
                <a:spcPts val="400"/>
              </a:spcBef>
              <a:spcAft>
                <a:spcPts val="0"/>
              </a:spcAft>
              <a:buClr>
                <a:schemeClr val="dk1"/>
              </a:buClr>
              <a:buSzPts val="2000"/>
              <a:buChar char="•"/>
            </a:pPr>
            <a:r>
              <a:rPr lang="en-IN" sz="2000">
                <a:latin typeface="Arial"/>
                <a:ea typeface="Arial"/>
                <a:cs typeface="Arial"/>
                <a:sym typeface="Arial"/>
              </a:rPr>
              <a:t>These gases gradually move towards the conservator tank through the connecting pipe. Buchholz relay, which is mounted on the pipe connecting the conservator tank and the main tank, senses these gases and activates the trip and alarm circuits. </a:t>
            </a:r>
            <a:endParaRPr/>
          </a:p>
          <a:p>
            <a:pPr indent="-342900" lvl="0" marL="342900" rtl="0" algn="just">
              <a:spcBef>
                <a:spcPts val="400"/>
              </a:spcBef>
              <a:spcAft>
                <a:spcPts val="0"/>
              </a:spcAft>
              <a:buClr>
                <a:schemeClr val="dk1"/>
              </a:buClr>
              <a:buSzPts val="2000"/>
              <a:buChar char="•"/>
            </a:pPr>
            <a:r>
              <a:rPr lang="en-IN" sz="2000">
                <a:latin typeface="Arial"/>
                <a:ea typeface="Arial"/>
                <a:cs typeface="Arial"/>
                <a:sym typeface="Arial"/>
              </a:rPr>
              <a:t>The trip circuit opens the circuit breaker supplying current to the primary winding and interrupts the current flow.</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7"/>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Cable</a:t>
            </a:r>
            <a:endParaRPr/>
          </a:p>
        </p:txBody>
      </p:sp>
      <p:sp>
        <p:nvSpPr>
          <p:cNvPr id="326" name="Google Shape;326;p47"/>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222222"/>
              </a:buClr>
              <a:buSzPts val="2400"/>
              <a:buChar char="•"/>
            </a:pPr>
            <a:r>
              <a:rPr lang="en-IN" sz="2400">
                <a:solidFill>
                  <a:srgbClr val="222222"/>
                </a:solidFill>
                <a:latin typeface="Arial"/>
                <a:ea typeface="Arial"/>
                <a:cs typeface="Arial"/>
                <a:sym typeface="Arial"/>
              </a:rPr>
              <a:t>A power cable is an assembly of two or more electrical conductors, usually held together with an overall sheath.</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It is used for the transmission of high voltages in a place where overhead lines are impracticable to use like, the sea, airfield crossing, etc.</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Power cables may be installed as permanent wiring within buildings, buried in the ground, run overhead, or exposed. </a:t>
            </a:r>
            <a:endParaRPr b="1" sz="2400">
              <a:latin typeface="Arial"/>
              <a:ea typeface="Arial"/>
              <a:cs typeface="Arial"/>
              <a:sym typeface="Arial"/>
            </a:endParaRPr>
          </a:p>
          <a:p>
            <a:pPr indent="-190500" lvl="0" marL="342900" rtl="0" algn="l">
              <a:spcBef>
                <a:spcPts val="480"/>
              </a:spcBef>
              <a:spcAft>
                <a:spcPts val="0"/>
              </a:spcAft>
              <a:buClr>
                <a:schemeClr val="dk1"/>
              </a:buClr>
              <a:buSzPts val="2400"/>
              <a:buNone/>
            </a:pPr>
            <a:r>
              <a:t/>
            </a:r>
            <a:endParaRPr sz="2400">
              <a:latin typeface="Arial"/>
              <a:ea typeface="Arial"/>
              <a:cs typeface="Arial"/>
              <a:sym typeface="Arial"/>
            </a:endParaRPr>
          </a:p>
        </p:txBody>
      </p:sp>
      <p:pic>
        <p:nvPicPr>
          <p:cNvPr id="327" name="Google Shape;327;p47"/>
          <p:cNvPicPr preferRelativeResize="0"/>
          <p:nvPr/>
        </p:nvPicPr>
        <p:blipFill rotWithShape="1">
          <a:blip r:embed="rId3">
            <a:alphaModFix/>
          </a:blip>
          <a:srcRect b="0" l="0" r="0" t="0"/>
          <a:stretch/>
        </p:blipFill>
        <p:spPr>
          <a:xfrm>
            <a:off x="4724400" y="3733800"/>
            <a:ext cx="3810000" cy="239268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3600"/>
          </a:p>
        </p:txBody>
      </p:sp>
      <p:sp>
        <p:nvSpPr>
          <p:cNvPr id="333" name="Google Shape;333;p48"/>
          <p:cNvSpPr txBox="1"/>
          <p:nvPr>
            <p:ph idx="1" type="body"/>
          </p:nvPr>
        </p:nvSpPr>
        <p:spPr>
          <a:xfrm>
            <a:off x="457200" y="1066800"/>
            <a:ext cx="8229600" cy="50593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IN" sz="2400">
                <a:latin typeface="Arial"/>
                <a:ea typeface="Arial"/>
                <a:cs typeface="Arial"/>
                <a:sym typeface="Arial"/>
              </a:rPr>
              <a:t>Applications of Cable</a:t>
            </a:r>
            <a:endParaRPr/>
          </a:p>
          <a:p>
            <a:pPr indent="-285750" lvl="1" marL="742950" rtl="0" algn="l">
              <a:spcBef>
                <a:spcPts val="400"/>
              </a:spcBef>
              <a:spcAft>
                <a:spcPts val="0"/>
              </a:spcAft>
              <a:buClr>
                <a:schemeClr val="dk1"/>
              </a:buClr>
              <a:buSzPts val="2000"/>
              <a:buChar char="–"/>
            </a:pPr>
            <a:r>
              <a:rPr lang="en-IN" sz="2000">
                <a:latin typeface="Arial"/>
                <a:ea typeface="Arial"/>
                <a:cs typeface="Arial"/>
                <a:sym typeface="Arial"/>
              </a:rPr>
              <a:t>Electrification of commercial and residential buildings.</a:t>
            </a:r>
            <a:endParaRPr/>
          </a:p>
          <a:p>
            <a:pPr indent="-285750" lvl="1" marL="742950" rtl="0" algn="l">
              <a:spcBef>
                <a:spcPts val="400"/>
              </a:spcBef>
              <a:spcAft>
                <a:spcPts val="0"/>
              </a:spcAft>
              <a:buClr>
                <a:schemeClr val="dk1"/>
              </a:buClr>
              <a:buSzPts val="2000"/>
              <a:buChar char="–"/>
            </a:pPr>
            <a:r>
              <a:rPr lang="en-IN" sz="2000">
                <a:latin typeface="Arial"/>
                <a:ea typeface="Arial"/>
                <a:cs typeface="Arial"/>
                <a:sym typeface="Arial"/>
              </a:rPr>
              <a:t>Power generating stations.</a:t>
            </a:r>
            <a:endParaRPr/>
          </a:p>
          <a:p>
            <a:pPr indent="-285750" lvl="1" marL="742950" rtl="0" algn="l">
              <a:spcBef>
                <a:spcPts val="400"/>
              </a:spcBef>
              <a:spcAft>
                <a:spcPts val="0"/>
              </a:spcAft>
              <a:buClr>
                <a:schemeClr val="dk1"/>
              </a:buClr>
              <a:buSzPts val="2000"/>
              <a:buChar char="–"/>
            </a:pPr>
            <a:r>
              <a:rPr lang="en-IN" sz="2000">
                <a:latin typeface="Arial"/>
                <a:ea typeface="Arial"/>
                <a:cs typeface="Arial"/>
                <a:sym typeface="Arial"/>
              </a:rPr>
              <a:t>Power transmission and distribution system.</a:t>
            </a:r>
            <a:endParaRPr/>
          </a:p>
        </p:txBody>
      </p:sp>
      <p:pic>
        <p:nvPicPr>
          <p:cNvPr id="334" name="Google Shape;334;p48"/>
          <p:cNvPicPr preferRelativeResize="0"/>
          <p:nvPr/>
        </p:nvPicPr>
        <p:blipFill rotWithShape="1">
          <a:blip r:embed="rId3">
            <a:alphaModFix/>
          </a:blip>
          <a:srcRect b="0" l="0" r="0" t="55526"/>
          <a:stretch/>
        </p:blipFill>
        <p:spPr>
          <a:xfrm>
            <a:off x="685800" y="2667000"/>
            <a:ext cx="7544367" cy="128778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9"/>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40" name="Google Shape;340;p49"/>
          <p:cNvSpPr txBox="1"/>
          <p:nvPr>
            <p:ph idx="1" type="body"/>
          </p:nvPr>
        </p:nvSpPr>
        <p:spPr>
          <a:xfrm>
            <a:off x="457200" y="1066800"/>
            <a:ext cx="8229600" cy="50593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b="1" lang="en-IN" sz="2400"/>
              <a:t>Construction of Cable</a:t>
            </a:r>
            <a:r>
              <a:rPr lang="en-IN" sz="2400">
                <a:latin typeface="Arial"/>
                <a:ea typeface="Arial"/>
                <a:cs typeface="Arial"/>
                <a:sym typeface="Arial"/>
              </a:rPr>
              <a:t>:</a:t>
            </a:r>
            <a:endParaRPr/>
          </a:p>
          <a:p>
            <a:pPr indent="-342900" lvl="0" marL="342900" rtl="0" algn="just">
              <a:spcBef>
                <a:spcPts val="480"/>
              </a:spcBef>
              <a:spcAft>
                <a:spcPts val="0"/>
              </a:spcAft>
              <a:buClr>
                <a:schemeClr val="dk1"/>
              </a:buClr>
              <a:buSzPts val="2400"/>
              <a:buChar char="•"/>
            </a:pPr>
            <a:r>
              <a:rPr lang="en-IN" sz="2400"/>
              <a:t>The power cable mainly consists of three main components, namely, conductor, dielectric, and sheath.</a:t>
            </a:r>
            <a:endParaRPr/>
          </a:p>
          <a:p>
            <a:pPr indent="-342900" lvl="0" marL="342900" rtl="0" algn="just">
              <a:spcBef>
                <a:spcPts val="480"/>
              </a:spcBef>
              <a:spcAft>
                <a:spcPts val="0"/>
              </a:spcAft>
              <a:buClr>
                <a:schemeClr val="dk1"/>
              </a:buClr>
              <a:buSzPts val="2400"/>
              <a:buChar char="•"/>
            </a:pPr>
            <a:r>
              <a:rPr lang="en-IN" sz="2400"/>
              <a:t>The conductor in the cable provides the conducting path for the current. </a:t>
            </a:r>
            <a:endParaRPr/>
          </a:p>
          <a:p>
            <a:pPr indent="-342900" lvl="0" marL="342900" rtl="0" algn="just">
              <a:spcBef>
                <a:spcPts val="480"/>
              </a:spcBef>
              <a:spcAft>
                <a:spcPts val="0"/>
              </a:spcAft>
              <a:buClr>
                <a:schemeClr val="dk1"/>
              </a:buClr>
              <a:buSzPts val="2400"/>
              <a:buChar char="•"/>
            </a:pPr>
            <a:r>
              <a:rPr lang="en-IN" sz="2400"/>
              <a:t>The insulation or dielectric withstands the service voltage and isolates the conductor with other objects. </a:t>
            </a:r>
            <a:endParaRPr/>
          </a:p>
          <a:p>
            <a:pPr indent="-342900" lvl="0" marL="342900" rtl="0" algn="just">
              <a:spcBef>
                <a:spcPts val="480"/>
              </a:spcBef>
              <a:spcAft>
                <a:spcPts val="0"/>
              </a:spcAft>
              <a:buClr>
                <a:schemeClr val="dk1"/>
              </a:buClr>
              <a:buSzPts val="2400"/>
              <a:buChar char="•"/>
            </a:pPr>
            <a:r>
              <a:rPr lang="en-IN" sz="2400"/>
              <a:t>The sheath does not allow the moistures to enter and protects the cables from all external influences like chemical or electrochemical attack, fire, etc.</a:t>
            </a:r>
            <a:endParaRPr sz="2400">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0"/>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Conductor</a:t>
            </a:r>
            <a:endParaRPr/>
          </a:p>
        </p:txBody>
      </p:sp>
      <p:sp>
        <p:nvSpPr>
          <p:cNvPr id="346" name="Google Shape;346;p50"/>
          <p:cNvSpPr txBox="1"/>
          <p:nvPr>
            <p:ph idx="1" type="body"/>
          </p:nvPr>
        </p:nvSpPr>
        <p:spPr>
          <a:xfrm>
            <a:off x="457200" y="1143000"/>
            <a:ext cx="8229600" cy="49831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222222"/>
              </a:buClr>
              <a:buSzPts val="2400"/>
              <a:buChar char="•"/>
            </a:pPr>
            <a:r>
              <a:rPr lang="en-IN" sz="2400">
                <a:solidFill>
                  <a:srgbClr val="222222"/>
                </a:solidFill>
                <a:latin typeface="Arial"/>
                <a:ea typeface="Arial"/>
                <a:cs typeface="Arial"/>
                <a:sym typeface="Arial"/>
              </a:rPr>
              <a:t>Copper and aluminium wires are used as a conductor material in cables because of their high electrical conductivity. Solid or number of bare wires made of either copper or aluminium are used to make a power cable.</a:t>
            </a:r>
            <a:endParaRPr sz="2400">
              <a:latin typeface="Arial"/>
              <a:ea typeface="Arial"/>
              <a:cs typeface="Arial"/>
              <a:sym typeface="Arial"/>
            </a:endParaRPr>
          </a:p>
        </p:txBody>
      </p:sp>
      <p:pic>
        <p:nvPicPr>
          <p:cNvPr id="347" name="Google Shape;347;p50"/>
          <p:cNvPicPr preferRelativeResize="0"/>
          <p:nvPr/>
        </p:nvPicPr>
        <p:blipFill rotWithShape="1">
          <a:blip r:embed="rId3">
            <a:alphaModFix/>
          </a:blip>
          <a:srcRect b="0" l="0" r="0" t="0"/>
          <a:stretch/>
        </p:blipFill>
        <p:spPr>
          <a:xfrm>
            <a:off x="2262328" y="2743200"/>
            <a:ext cx="3986071" cy="339779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1"/>
          <p:cNvSpPr txBox="1"/>
          <p:nvPr>
            <p:ph type="title"/>
          </p:nvPr>
        </p:nvSpPr>
        <p:spPr>
          <a:xfrm>
            <a:off x="457200" y="274638"/>
            <a:ext cx="8229600" cy="487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Insulation</a:t>
            </a:r>
            <a:endParaRPr/>
          </a:p>
        </p:txBody>
      </p:sp>
      <p:sp>
        <p:nvSpPr>
          <p:cNvPr id="353" name="Google Shape;353;p51"/>
          <p:cNvSpPr txBox="1"/>
          <p:nvPr>
            <p:ph idx="1" type="body"/>
          </p:nvPr>
        </p:nvSpPr>
        <p:spPr>
          <a:xfrm>
            <a:off x="457200" y="990600"/>
            <a:ext cx="8229600" cy="54864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latin typeface="Arial"/>
                <a:ea typeface="Arial"/>
                <a:cs typeface="Arial"/>
                <a:sym typeface="Arial"/>
              </a:rPr>
              <a:t>The most commonly used dielectric in power cables is impregnated paper, butyl rubber, polyvinyl chloride cable, polyethylene, cross-linked  polyethylene.</a:t>
            </a:r>
            <a:r>
              <a:rPr lang="en-IN" sz="2400"/>
              <a:t> </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Paper insulated cables are mostly preferred because their current carrying capacity is high, generally reliable and having a long life.</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The dielectric compound used for the cable should have following properties.</a:t>
            </a:r>
            <a:endParaRPr/>
          </a:p>
          <a:p>
            <a:pPr indent="-285750" lvl="1" marL="742950" rtl="0" algn="just">
              <a:spcBef>
                <a:spcPts val="400"/>
              </a:spcBef>
              <a:spcAft>
                <a:spcPts val="0"/>
              </a:spcAft>
              <a:buClr>
                <a:schemeClr val="dk1"/>
              </a:buClr>
              <a:buSzPts val="2000"/>
              <a:buChar char="–"/>
            </a:pPr>
            <a:r>
              <a:rPr lang="en-IN" sz="2000"/>
              <a:t>The insulator must have high insulation resistance.</a:t>
            </a:r>
            <a:endParaRPr/>
          </a:p>
          <a:p>
            <a:pPr indent="-285750" lvl="1" marL="742950" rtl="0" algn="just">
              <a:spcBef>
                <a:spcPts val="400"/>
              </a:spcBef>
              <a:spcAft>
                <a:spcPts val="0"/>
              </a:spcAft>
              <a:buClr>
                <a:schemeClr val="dk1"/>
              </a:buClr>
              <a:buSzPts val="2000"/>
              <a:buChar char="–"/>
            </a:pPr>
            <a:r>
              <a:rPr lang="en-IN" sz="2000"/>
              <a:t>It should have high dielectric strength so that it does not allow the leakage current to pass through it.</a:t>
            </a:r>
            <a:endParaRPr/>
          </a:p>
          <a:p>
            <a:pPr indent="-285750" lvl="1" marL="742950" rtl="0" algn="just">
              <a:spcBef>
                <a:spcPts val="400"/>
              </a:spcBef>
              <a:spcAft>
                <a:spcPts val="0"/>
              </a:spcAft>
              <a:buClr>
                <a:schemeClr val="dk1"/>
              </a:buClr>
              <a:buSzPts val="2000"/>
              <a:buChar char="–"/>
            </a:pPr>
            <a:r>
              <a:rPr lang="en-IN" sz="2000"/>
              <a:t>The material must have good mechanical strength.</a:t>
            </a:r>
            <a:endParaRPr/>
          </a:p>
          <a:p>
            <a:pPr indent="-285750" lvl="1" marL="742950" rtl="0" algn="just">
              <a:spcBef>
                <a:spcPts val="400"/>
              </a:spcBef>
              <a:spcAft>
                <a:spcPts val="0"/>
              </a:spcAft>
              <a:buClr>
                <a:schemeClr val="dk1"/>
              </a:buClr>
              <a:buSzPts val="2000"/>
              <a:buChar char="–"/>
            </a:pPr>
            <a:r>
              <a:rPr lang="en-IN" sz="2000"/>
              <a:t>The dielectric material should be capable of operating at high temperature.</a:t>
            </a:r>
            <a:endParaRPr/>
          </a:p>
          <a:p>
            <a:pPr indent="-190500" lvl="0" marL="342900" rtl="0" algn="l">
              <a:spcBef>
                <a:spcPts val="480"/>
              </a:spcBef>
              <a:spcAft>
                <a:spcPts val="0"/>
              </a:spcAft>
              <a:buClr>
                <a:schemeClr val="dk1"/>
              </a:buClr>
              <a:buSzPts val="2400"/>
              <a:buNone/>
            </a:pPr>
            <a:r>
              <a:t/>
            </a:r>
            <a:endParaRPr sz="2400">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2"/>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2800">
                <a:latin typeface="Arial"/>
                <a:ea typeface="Arial"/>
                <a:cs typeface="Arial"/>
                <a:sym typeface="Arial"/>
              </a:rPr>
              <a:t>Inner Sheath</a:t>
            </a:r>
            <a:endParaRPr/>
          </a:p>
        </p:txBody>
      </p:sp>
      <p:sp>
        <p:nvSpPr>
          <p:cNvPr id="359" name="Google Shape;359;p52"/>
          <p:cNvSpPr txBox="1"/>
          <p:nvPr>
            <p:ph idx="1" type="body"/>
          </p:nvPr>
        </p:nvSpPr>
        <p:spPr>
          <a:xfrm>
            <a:off x="457200" y="838200"/>
            <a:ext cx="8229600" cy="5287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latin typeface="Arial"/>
                <a:ea typeface="Arial"/>
                <a:cs typeface="Arial"/>
                <a:sym typeface="Arial"/>
              </a:rPr>
              <a:t>It is used for protecting the cable from moistures which would affect the insulation. </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Cable sheath is made up of lead alloy, and these strengths withstand the internal pressures of the pressurized cables.</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The material used for inner sheath should be nonmagnetic material.</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The aluminium sheath is also used in a power cable because it is cheaper, smaller in weight and high mechanical strength than the lead sheath.  </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In oil-filled cables and telephone cables, corrugated seamless aluminium sheath is used because it has better-bending properties, reduced thickness, and lesser weight.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3"/>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Protective Covering</a:t>
            </a:r>
            <a:endParaRPr/>
          </a:p>
        </p:txBody>
      </p:sp>
      <p:sp>
        <p:nvSpPr>
          <p:cNvPr id="365" name="Google Shape;365;p53"/>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latin typeface="Arial"/>
                <a:ea typeface="Arial"/>
                <a:cs typeface="Arial"/>
                <a:sym typeface="Arial"/>
              </a:rPr>
              <a:t>Lead sheath cables when directly laid down on the ground are damaged by corrosion and electrolyte. </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For protecting the cables against corrosion, layers of fibrous material like paper, polyvinyl chloride is used. </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Layers of fibrous material spread with the waterproof compound to the outside of the electrical cable are called serving.</a:t>
            </a:r>
            <a:endParaRPr/>
          </a:p>
          <a:p>
            <a:pPr indent="-190500" lvl="0" marL="342900" rtl="0" algn="l">
              <a:spcBef>
                <a:spcPts val="480"/>
              </a:spcBef>
              <a:spcAft>
                <a:spcPts val="0"/>
              </a:spcAft>
              <a:buClr>
                <a:schemeClr val="dk1"/>
              </a:buClr>
              <a:buSzPts val="2400"/>
              <a:buNone/>
            </a:pPr>
            <a:r>
              <a:t/>
            </a:r>
            <a:endParaRPr sz="2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57200" y="-76200"/>
            <a:ext cx="8229600" cy="88201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u="sng">
                <a:solidFill>
                  <a:srgbClr val="0000FF"/>
                </a:solidFill>
                <a:latin typeface="Times New Roman"/>
                <a:ea typeface="Times New Roman"/>
                <a:cs typeface="Times New Roman"/>
                <a:sym typeface="Times New Roman"/>
              </a:rPr>
              <a:t>Working of a Transformer</a:t>
            </a:r>
            <a:endParaRPr/>
          </a:p>
        </p:txBody>
      </p:sp>
      <p:pic>
        <p:nvPicPr>
          <p:cNvPr descr="2." id="119" name="Google Shape;119;p18"/>
          <p:cNvPicPr preferRelativeResize="0"/>
          <p:nvPr>
            <p:ph idx="1" type="body"/>
          </p:nvPr>
        </p:nvPicPr>
        <p:blipFill rotWithShape="1">
          <a:blip r:embed="rId3">
            <a:alphaModFix/>
          </a:blip>
          <a:srcRect b="0" l="0" r="0" t="0"/>
          <a:stretch/>
        </p:blipFill>
        <p:spPr>
          <a:xfrm>
            <a:off x="5230495" y="805815"/>
            <a:ext cx="3327400" cy="2940685"/>
          </a:xfrm>
          <a:prstGeom prst="rect">
            <a:avLst/>
          </a:prstGeom>
          <a:noFill/>
          <a:ln>
            <a:noFill/>
          </a:ln>
        </p:spPr>
      </p:pic>
      <p:pic>
        <p:nvPicPr>
          <p:cNvPr descr="3." id="120" name="Google Shape;120;p18"/>
          <p:cNvPicPr preferRelativeResize="0"/>
          <p:nvPr>
            <p:ph idx="2" type="body"/>
          </p:nvPr>
        </p:nvPicPr>
        <p:blipFill rotWithShape="1">
          <a:blip r:embed="rId4">
            <a:alphaModFix/>
          </a:blip>
          <a:srcRect b="0" l="0" r="0" t="0"/>
          <a:stretch/>
        </p:blipFill>
        <p:spPr>
          <a:xfrm>
            <a:off x="5334000" y="3886200"/>
            <a:ext cx="3505200" cy="2731135"/>
          </a:xfrm>
          <a:prstGeom prst="rect">
            <a:avLst/>
          </a:prstGeom>
          <a:noFill/>
          <a:ln>
            <a:noFill/>
          </a:ln>
        </p:spPr>
      </p:pic>
      <p:sp>
        <p:nvSpPr>
          <p:cNvPr id="121" name="Google Shape;121;p18"/>
          <p:cNvSpPr txBox="1"/>
          <p:nvPr/>
        </p:nvSpPr>
        <p:spPr>
          <a:xfrm>
            <a:off x="50800" y="805815"/>
            <a:ext cx="5093335" cy="618553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IN" sz="1800" u="none">
                <a:solidFill>
                  <a:schemeClr val="dk1"/>
                </a:solidFill>
                <a:latin typeface="Arial"/>
                <a:ea typeface="Arial"/>
                <a:cs typeface="Arial"/>
                <a:sym typeface="Arial"/>
              </a:rPr>
              <a:t>Alternating voltage v</a:t>
            </a:r>
            <a:r>
              <a:rPr b="0" baseline="-25000" i="0" lang="en-IN" sz="1800" u="none">
                <a:solidFill>
                  <a:schemeClr val="dk1"/>
                </a:solidFill>
                <a:latin typeface="Arial"/>
                <a:ea typeface="Arial"/>
                <a:cs typeface="Arial"/>
                <a:sym typeface="Arial"/>
              </a:rPr>
              <a:t>1</a:t>
            </a:r>
            <a:r>
              <a:rPr b="0" i="0" lang="en-IN" sz="1800" u="none">
                <a:solidFill>
                  <a:schemeClr val="dk1"/>
                </a:solidFill>
                <a:latin typeface="Arial"/>
                <a:ea typeface="Arial"/>
                <a:cs typeface="Arial"/>
                <a:sym typeface="Arial"/>
              </a:rPr>
              <a:t> is applied to the primary winding, a current is established in the primary winding which produces a alternating flux in the core. </a:t>
            </a:r>
            <a:endParaRPr/>
          </a:p>
          <a:p>
            <a:pPr indent="-285750" lvl="0" marL="285750" marR="0" rtl="0" algn="l">
              <a:lnSpc>
                <a:spcPct val="100000"/>
              </a:lnSpc>
              <a:spcBef>
                <a:spcPts val="0"/>
              </a:spcBef>
              <a:spcAft>
                <a:spcPts val="0"/>
              </a:spcAft>
              <a:buClr>
                <a:schemeClr val="dk1"/>
              </a:buClr>
              <a:buSzPts val="1800"/>
              <a:buFont typeface="Arial"/>
              <a:buChar char="•"/>
            </a:pPr>
            <a:r>
              <a:rPr b="0" i="0" lang="en-IN" sz="1800" u="none">
                <a:solidFill>
                  <a:schemeClr val="dk1"/>
                </a:solidFill>
                <a:latin typeface="Arial"/>
                <a:ea typeface="Arial"/>
                <a:cs typeface="Arial"/>
                <a:sym typeface="Arial"/>
              </a:rPr>
              <a:t>Flux links with both primary and secondary windings.</a:t>
            </a:r>
            <a:endParaRPr/>
          </a:p>
          <a:p>
            <a:pPr indent="-285750" lvl="0" marL="285750" marR="0" rtl="0" algn="l">
              <a:lnSpc>
                <a:spcPct val="100000"/>
              </a:lnSpc>
              <a:spcBef>
                <a:spcPts val="0"/>
              </a:spcBef>
              <a:spcAft>
                <a:spcPts val="0"/>
              </a:spcAft>
              <a:buClr>
                <a:schemeClr val="dk1"/>
              </a:buClr>
              <a:buSzPts val="1800"/>
              <a:buFont typeface="Arial"/>
              <a:buChar char="•"/>
            </a:pPr>
            <a:r>
              <a:rPr b="0" i="0" lang="en-IN" sz="1800" u="none">
                <a:solidFill>
                  <a:schemeClr val="dk1"/>
                </a:solidFill>
                <a:latin typeface="Arial"/>
                <a:ea typeface="Arial"/>
                <a:cs typeface="Arial"/>
                <a:sym typeface="Arial"/>
              </a:rPr>
              <a:t>As per Faraday’s law of electromagnetic Induction, Flux will cause a S</a:t>
            </a:r>
            <a:r>
              <a:rPr b="0" i="0" lang="en-IN" sz="1800" u="none">
                <a:solidFill>
                  <a:srgbClr val="FF0000"/>
                </a:solidFill>
                <a:latin typeface="Arial"/>
                <a:ea typeface="Arial"/>
                <a:cs typeface="Arial"/>
                <a:sym typeface="Arial"/>
              </a:rPr>
              <a:t>elf induced EMF</a:t>
            </a:r>
            <a:r>
              <a:rPr b="0" i="0" lang="en-IN" sz="1800" u="none">
                <a:solidFill>
                  <a:schemeClr val="dk1"/>
                </a:solidFill>
                <a:latin typeface="Arial"/>
                <a:ea typeface="Arial"/>
                <a:cs typeface="Arial"/>
                <a:sym typeface="Arial"/>
              </a:rPr>
              <a:t> in primary and </a:t>
            </a:r>
            <a:r>
              <a:rPr b="0" i="0" lang="en-IN" sz="1800" u="none">
                <a:solidFill>
                  <a:srgbClr val="FF0000"/>
                </a:solidFill>
                <a:latin typeface="Arial"/>
                <a:ea typeface="Arial"/>
                <a:cs typeface="Arial"/>
                <a:sym typeface="Arial"/>
              </a:rPr>
              <a:t>Mutually induced EMF</a:t>
            </a:r>
            <a:r>
              <a:rPr b="0" i="0" lang="en-IN" sz="1800" u="none">
                <a:solidFill>
                  <a:schemeClr val="dk1"/>
                </a:solidFill>
                <a:latin typeface="Arial"/>
                <a:ea typeface="Arial"/>
                <a:cs typeface="Arial"/>
                <a:sym typeface="Arial"/>
              </a:rPr>
              <a:t> in secondary.</a:t>
            </a:r>
            <a:endParaRPr/>
          </a:p>
          <a:p>
            <a:pPr indent="-285750" lvl="0" marL="285750" marR="0" rtl="0" algn="l">
              <a:lnSpc>
                <a:spcPct val="100000"/>
              </a:lnSpc>
              <a:spcBef>
                <a:spcPts val="0"/>
              </a:spcBef>
              <a:spcAft>
                <a:spcPts val="0"/>
              </a:spcAft>
              <a:buClr>
                <a:schemeClr val="dk1"/>
              </a:buClr>
              <a:buSzPts val="1800"/>
              <a:buFont typeface="Arial"/>
              <a:buChar char="•"/>
            </a:pPr>
            <a:r>
              <a:rPr b="0" i="0" lang="en-IN" sz="1800" u="none">
                <a:solidFill>
                  <a:schemeClr val="dk1"/>
                </a:solidFill>
                <a:latin typeface="Arial"/>
                <a:ea typeface="Arial"/>
                <a:cs typeface="Arial"/>
                <a:sym typeface="Arial"/>
              </a:rPr>
              <a:t>As per Lenz’s law, primary induced EMF will oppose the applied voltage as a result this primary induced EMF will be almost equals to the primary applied voltage. </a:t>
            </a:r>
            <a:endParaRPr/>
          </a:p>
          <a:p>
            <a:pPr indent="-285750" lvl="0" marL="285750" marR="0" rtl="0" algn="l">
              <a:lnSpc>
                <a:spcPct val="100000"/>
              </a:lnSpc>
              <a:spcBef>
                <a:spcPts val="0"/>
              </a:spcBef>
              <a:spcAft>
                <a:spcPts val="0"/>
              </a:spcAft>
              <a:buClr>
                <a:schemeClr val="dk1"/>
              </a:buClr>
              <a:buSzPts val="1800"/>
              <a:buFont typeface="Arial"/>
              <a:buChar char="•"/>
            </a:pPr>
            <a:r>
              <a:rPr b="0" i="0" lang="en-IN" sz="1800" u="none">
                <a:solidFill>
                  <a:schemeClr val="dk1"/>
                </a:solidFill>
                <a:latin typeface="Arial"/>
                <a:ea typeface="Arial"/>
                <a:cs typeface="Arial"/>
                <a:sym typeface="Arial"/>
              </a:rPr>
              <a:t>When a load is connected to the secondary side, current will start flowing in the secondary winding. </a:t>
            </a:r>
            <a:endParaRPr/>
          </a:p>
          <a:p>
            <a:pPr indent="-285750" lvl="0" marL="285750" marR="0" rtl="0" algn="l">
              <a:lnSpc>
                <a:spcPct val="100000"/>
              </a:lnSpc>
              <a:spcBef>
                <a:spcPts val="0"/>
              </a:spcBef>
              <a:spcAft>
                <a:spcPts val="0"/>
              </a:spcAft>
              <a:buClr>
                <a:schemeClr val="dk1"/>
              </a:buClr>
              <a:buSzPts val="1800"/>
              <a:buFont typeface="Arial"/>
              <a:buChar char="•"/>
            </a:pPr>
            <a:r>
              <a:rPr b="0" i="0" lang="en-IN" sz="1800" u="none">
                <a:solidFill>
                  <a:schemeClr val="dk1"/>
                </a:solidFill>
                <a:latin typeface="Arial"/>
                <a:ea typeface="Arial"/>
                <a:cs typeface="Arial"/>
                <a:sym typeface="Arial"/>
              </a:rPr>
              <a:t>The voltage induced in the secondary winding is responsible to deliver power to the load connected to it. </a:t>
            </a:r>
            <a:endParaRPr/>
          </a:p>
          <a:p>
            <a:pPr indent="-285750" lvl="0" marL="285750" marR="0" rtl="0" algn="l">
              <a:lnSpc>
                <a:spcPct val="100000"/>
              </a:lnSpc>
              <a:spcBef>
                <a:spcPts val="0"/>
              </a:spcBef>
              <a:spcAft>
                <a:spcPts val="0"/>
              </a:spcAft>
              <a:buClr>
                <a:schemeClr val="dk1"/>
              </a:buClr>
              <a:buSzPts val="1800"/>
              <a:buFont typeface="Arial"/>
              <a:buChar char="•"/>
            </a:pPr>
            <a:r>
              <a:rPr b="0" i="0" lang="en-IN" sz="1800" u="none">
                <a:solidFill>
                  <a:schemeClr val="dk1"/>
                </a:solidFill>
                <a:latin typeface="Arial"/>
                <a:ea typeface="Arial"/>
                <a:cs typeface="Arial"/>
                <a:sym typeface="Arial"/>
              </a:rPr>
              <a:t>Thus power is transferred from one circuit to another.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4"/>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a:t>Armouring</a:t>
            </a:r>
            <a:endParaRPr/>
          </a:p>
        </p:txBody>
      </p:sp>
      <p:sp>
        <p:nvSpPr>
          <p:cNvPr id="371" name="Google Shape;371;p54"/>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latin typeface="Arial"/>
                <a:ea typeface="Arial"/>
                <a:cs typeface="Arial"/>
                <a:sym typeface="Arial"/>
              </a:rPr>
              <a:t>Armouring is the process in which layers of galvanized steel wires or two layers of metal tape are applied over sheath for protecting it from mechanical damage.</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The steel wires are normally used for armouring because it has high longitudinal strength. </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Armouring is also used for earthing the cable. </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When the fault occurs in the cable (due to insulation failure) the fault current flows through the armour and get earthed.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5"/>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Over-sheath</a:t>
            </a:r>
            <a:endParaRPr/>
          </a:p>
        </p:txBody>
      </p:sp>
      <p:sp>
        <p:nvSpPr>
          <p:cNvPr id="377" name="Google Shape;377;p55"/>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t>It gives the mechanical strength to the cables. </a:t>
            </a:r>
            <a:endParaRPr/>
          </a:p>
          <a:p>
            <a:pPr indent="-342900" lvl="0" marL="342900" rtl="0" algn="just">
              <a:spcBef>
                <a:spcPts val="480"/>
              </a:spcBef>
              <a:spcAft>
                <a:spcPts val="0"/>
              </a:spcAft>
              <a:buClr>
                <a:schemeClr val="dk1"/>
              </a:buClr>
              <a:buSzPts val="2400"/>
              <a:buChar char="•"/>
            </a:pPr>
            <a:r>
              <a:rPr lang="en-IN" sz="2400"/>
              <a:t>It protects the cable from overall damage like moisture, corrosion, dirt, dust, etc. </a:t>
            </a:r>
            <a:endParaRPr/>
          </a:p>
          <a:p>
            <a:pPr indent="-342900" lvl="0" marL="342900" rtl="0" algn="just">
              <a:spcBef>
                <a:spcPts val="480"/>
              </a:spcBef>
              <a:spcAft>
                <a:spcPts val="0"/>
              </a:spcAft>
              <a:buClr>
                <a:schemeClr val="dk1"/>
              </a:buClr>
              <a:buSzPts val="2400"/>
              <a:buChar char="•"/>
            </a:pPr>
            <a:r>
              <a:rPr lang="en-IN" sz="2400"/>
              <a:t>The thermosetting or thermoplastic material is used for making over the sheath.</a:t>
            </a:r>
            <a:endParaRPr sz="2400">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6"/>
          <p:cNvSpPr txBox="1"/>
          <p:nvPr>
            <p:ph type="title"/>
          </p:nvPr>
        </p:nvSpPr>
        <p:spPr>
          <a:xfrm>
            <a:off x="457200" y="274638"/>
            <a:ext cx="8229600" cy="487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Types of cables</a:t>
            </a:r>
            <a:endParaRPr/>
          </a:p>
        </p:txBody>
      </p:sp>
      <p:sp>
        <p:nvSpPr>
          <p:cNvPr id="383" name="Google Shape;383;p56"/>
          <p:cNvSpPr txBox="1"/>
          <p:nvPr>
            <p:ph idx="1" type="body"/>
          </p:nvPr>
        </p:nvSpPr>
        <p:spPr>
          <a:xfrm>
            <a:off x="457200" y="838200"/>
            <a:ext cx="8229600" cy="5287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b="1" lang="en-IN" sz="2400"/>
              <a:t>Types of Electrical Cables Based on Voltage Rating</a:t>
            </a:r>
            <a:endParaRPr/>
          </a:p>
          <a:p>
            <a:pPr indent="-342900" lvl="0" marL="342900" rtl="0" algn="l">
              <a:lnSpc>
                <a:spcPct val="150000"/>
              </a:lnSpc>
              <a:spcBef>
                <a:spcPts val="480"/>
              </a:spcBef>
              <a:spcAft>
                <a:spcPts val="0"/>
              </a:spcAft>
              <a:buClr>
                <a:schemeClr val="dk1"/>
              </a:buClr>
              <a:buSzPts val="2400"/>
              <a:buChar char="•"/>
            </a:pPr>
            <a:r>
              <a:rPr lang="en-IN" sz="2400"/>
              <a:t>There are six types of cables used in the electrical wiring based on the voltage rating. They are,</a:t>
            </a:r>
            <a:br>
              <a:rPr lang="en-IN" sz="2400"/>
            </a:br>
            <a:r>
              <a:rPr lang="en-IN" sz="2400"/>
              <a:t>1.Low tension (L.T) up to 1kV</a:t>
            </a:r>
            <a:br>
              <a:rPr lang="en-IN" sz="2400"/>
            </a:br>
            <a:r>
              <a:rPr lang="en-IN" sz="2400"/>
              <a:t>2.High tension (H.T) up to 11kV</a:t>
            </a:r>
            <a:br>
              <a:rPr lang="en-IN" sz="2400"/>
            </a:br>
            <a:r>
              <a:rPr lang="en-IN" sz="2400"/>
              <a:t>3.Super tension (S.T) 22kV to 33kV</a:t>
            </a:r>
            <a:br>
              <a:rPr lang="en-IN" sz="2400"/>
            </a:br>
            <a:r>
              <a:rPr lang="en-IN" sz="2400"/>
              <a:t>4.Extra high tension (E.H.T) 33kV to 66kV</a:t>
            </a:r>
            <a:br>
              <a:rPr lang="en-IN" sz="2400"/>
            </a:br>
            <a:r>
              <a:rPr lang="en-IN" sz="2400"/>
              <a:t>5.Oil Filled cables – 66kV to 132kV</a:t>
            </a:r>
            <a:br>
              <a:rPr lang="en-IN" sz="2400"/>
            </a:br>
            <a:r>
              <a:rPr lang="en-IN" sz="2400"/>
              <a:t>6.Extra super voltage cables beyond 132kV</a:t>
            </a:r>
            <a:endParaRPr sz="2400">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7"/>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389" name="Google Shape;389;p57"/>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390" name="Google Shape;390;p57"/>
          <p:cNvPicPr preferRelativeResize="0"/>
          <p:nvPr/>
        </p:nvPicPr>
        <p:blipFill rotWithShape="1">
          <a:blip r:embed="rId3">
            <a:alphaModFix/>
          </a:blip>
          <a:srcRect b="0" l="0" r="0" t="0"/>
          <a:stretch/>
        </p:blipFill>
        <p:spPr>
          <a:xfrm>
            <a:off x="134900" y="381000"/>
            <a:ext cx="8856700" cy="6019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8"/>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3200"/>
              <a:t>Types of Cables based on Cores and Applications</a:t>
            </a:r>
            <a:br>
              <a:rPr lang="en-IN" sz="3200"/>
            </a:br>
            <a:endParaRPr sz="3200"/>
          </a:p>
        </p:txBody>
      </p:sp>
      <p:sp>
        <p:nvSpPr>
          <p:cNvPr id="396" name="Google Shape;396;p58"/>
          <p:cNvSpPr txBox="1"/>
          <p:nvPr>
            <p:ph idx="1" type="body"/>
          </p:nvPr>
        </p:nvSpPr>
        <p:spPr>
          <a:xfrm>
            <a:off x="457200" y="762000"/>
            <a:ext cx="8229600" cy="53641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IN" sz="2400"/>
              <a:t>There are three types of cables are used in the domestic electrical construction areas. They are,</a:t>
            </a:r>
            <a:br>
              <a:rPr lang="en-IN" sz="2400"/>
            </a:br>
            <a:r>
              <a:rPr lang="en-IN" sz="2400">
                <a:solidFill>
                  <a:srgbClr val="FF0000"/>
                </a:solidFill>
              </a:rPr>
              <a:t>1.Power Cables     </a:t>
            </a:r>
            <a:r>
              <a:rPr lang="en-IN" sz="2400"/>
              <a:t>2.Control Cables     3.Instrument Cables</a:t>
            </a:r>
            <a:endParaRPr/>
          </a:p>
          <a:p>
            <a:pPr indent="-342900" lvl="0" marL="342900" rtl="0" algn="l">
              <a:spcBef>
                <a:spcPts val="480"/>
              </a:spcBef>
              <a:spcAft>
                <a:spcPts val="0"/>
              </a:spcAft>
              <a:buClr>
                <a:schemeClr val="dk1"/>
              </a:buClr>
              <a:buSzPts val="2400"/>
              <a:buChar char="•"/>
            </a:pPr>
            <a:r>
              <a:rPr lang="en-IN" sz="2400"/>
              <a:t>Which is the conductor used in the power transmitting that is called power cables. Power cables are carrying current to the circuit. The type of electrical cables are mostly used in the construction line. There are single core, two core, three core, three and half core &amp; four core are the  five type of power cables.</a:t>
            </a:r>
            <a:endParaRPr/>
          </a:p>
          <a:p>
            <a:pPr indent="-342900" lvl="0" marL="342900" rtl="0" algn="l">
              <a:spcBef>
                <a:spcPts val="480"/>
              </a:spcBef>
              <a:spcAft>
                <a:spcPts val="0"/>
              </a:spcAft>
              <a:buClr>
                <a:schemeClr val="dk1"/>
              </a:buClr>
              <a:buSzPts val="2400"/>
              <a:buChar char="•"/>
            </a:pPr>
            <a:r>
              <a:rPr b="1" lang="en-IN" sz="2400"/>
              <a:t>Cable Sizes:</a:t>
            </a:r>
            <a:r>
              <a:rPr lang="en-IN" sz="2400"/>
              <a:t> 1, 1.5, 2.5, 4, 6, 10, 16, 25, 35, 50, 70, 95, 120, 150, 240, 300, 400, 600 and 1000 sq.mm are the power cable sizes.</a:t>
            </a:r>
            <a:endParaRPr/>
          </a:p>
          <a:p>
            <a:pPr indent="-190500" lvl="0" marL="342900" rtl="0" algn="l">
              <a:spcBef>
                <a:spcPts val="480"/>
              </a:spcBef>
              <a:spcAft>
                <a:spcPts val="0"/>
              </a:spcAft>
              <a:buClr>
                <a:schemeClr val="dk1"/>
              </a:buClr>
              <a:buSzPts val="2400"/>
              <a:buNone/>
            </a:pPr>
            <a:r>
              <a:t/>
            </a:r>
            <a:endParaRPr sz="2400">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9"/>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402" name="Google Shape;402;p59"/>
          <p:cNvSpPr txBox="1"/>
          <p:nvPr>
            <p:ph idx="1" type="body"/>
          </p:nvPr>
        </p:nvSpPr>
        <p:spPr>
          <a:xfrm>
            <a:off x="457200" y="838200"/>
            <a:ext cx="8229600" cy="50593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b="1" lang="en-IN" sz="2400"/>
              <a:t>Single Core Cable</a:t>
            </a:r>
            <a:endParaRPr/>
          </a:p>
          <a:p>
            <a:pPr indent="-342900" lvl="0" marL="342900" rtl="0" algn="l">
              <a:spcBef>
                <a:spcPts val="480"/>
              </a:spcBef>
              <a:spcAft>
                <a:spcPts val="0"/>
              </a:spcAft>
              <a:buClr>
                <a:schemeClr val="dk1"/>
              </a:buClr>
              <a:buSzPts val="2400"/>
              <a:buChar char="•"/>
            </a:pPr>
            <a:r>
              <a:rPr lang="en-IN" sz="2400"/>
              <a:t>Single core cables are having only one core conductor itself and big sized and that would be Phase, Neutral or Earth. Single core conductor is only used in the high tension voltage system.</a:t>
            </a:r>
            <a:endParaRPr/>
          </a:p>
          <a:p>
            <a:pPr indent="-342900" lvl="0" marL="342900" rtl="0" algn="l">
              <a:spcBef>
                <a:spcPts val="480"/>
              </a:spcBef>
              <a:spcAft>
                <a:spcPts val="0"/>
              </a:spcAft>
              <a:buClr>
                <a:schemeClr val="dk1"/>
              </a:buClr>
              <a:buSzPts val="2400"/>
              <a:buChar char="•"/>
            </a:pPr>
            <a:r>
              <a:rPr b="1" lang="en-IN" sz="2400"/>
              <a:t>Two Core Cable</a:t>
            </a:r>
            <a:endParaRPr/>
          </a:p>
          <a:p>
            <a:pPr indent="-342900" lvl="0" marL="342900" rtl="0" algn="l">
              <a:spcBef>
                <a:spcPts val="480"/>
              </a:spcBef>
              <a:spcAft>
                <a:spcPts val="0"/>
              </a:spcAft>
              <a:buClr>
                <a:schemeClr val="dk1"/>
              </a:buClr>
              <a:buSzPts val="2400"/>
              <a:buChar char="•"/>
            </a:pPr>
            <a:r>
              <a:rPr lang="en-IN" sz="2400"/>
              <a:t>Manufactured by dual core conductor is called two core cables and that would be only Phase and Neutral. It is used in the low tension line.</a:t>
            </a:r>
            <a:endParaRPr/>
          </a:p>
          <a:p>
            <a:pPr indent="-342900" lvl="0" marL="342900" rtl="0" algn="l">
              <a:spcBef>
                <a:spcPts val="480"/>
              </a:spcBef>
              <a:spcAft>
                <a:spcPts val="0"/>
              </a:spcAft>
              <a:buClr>
                <a:schemeClr val="dk1"/>
              </a:buClr>
              <a:buSzPts val="2400"/>
              <a:buChar char="•"/>
            </a:pPr>
            <a:r>
              <a:rPr b="1" lang="en-IN" sz="2400"/>
              <a:t>Tri Core Cable</a:t>
            </a:r>
            <a:endParaRPr/>
          </a:p>
          <a:p>
            <a:pPr indent="-342900" lvl="0" marL="342900" rtl="0" algn="l">
              <a:spcBef>
                <a:spcPts val="480"/>
              </a:spcBef>
              <a:spcAft>
                <a:spcPts val="0"/>
              </a:spcAft>
              <a:buClr>
                <a:schemeClr val="dk1"/>
              </a:buClr>
              <a:buSzPts val="2400"/>
              <a:buChar char="•"/>
            </a:pPr>
            <a:r>
              <a:rPr lang="en-IN" sz="2400"/>
              <a:t>Three core cables are having triple cores and it would be three phases of red, yellow and blue. Tri core conductors are used in the 415V – low voltage system.</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0"/>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408" name="Google Shape;408;p60"/>
          <p:cNvSpPr txBox="1"/>
          <p:nvPr>
            <p:ph idx="1" type="body"/>
          </p:nvPr>
        </p:nvSpPr>
        <p:spPr>
          <a:xfrm>
            <a:off x="457200" y="1143000"/>
            <a:ext cx="8229600" cy="49831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b="1" lang="en-IN" sz="2400">
                <a:latin typeface="Arial"/>
                <a:ea typeface="Arial"/>
                <a:cs typeface="Arial"/>
                <a:sym typeface="Arial"/>
              </a:rPr>
              <a:t>Three and Half Core</a:t>
            </a:r>
            <a:endParaRPr/>
          </a:p>
          <a:p>
            <a:pPr indent="-285750" lvl="1" marL="742950" rtl="0" algn="l">
              <a:spcBef>
                <a:spcPts val="400"/>
              </a:spcBef>
              <a:spcAft>
                <a:spcPts val="0"/>
              </a:spcAft>
              <a:buClr>
                <a:schemeClr val="dk1"/>
              </a:buClr>
              <a:buSzPts val="2000"/>
              <a:buChar char="–"/>
            </a:pPr>
            <a:r>
              <a:rPr lang="en-IN" sz="2000"/>
              <a:t>The type of electrical cables having itself four cores but last one core would be half size than others. </a:t>
            </a:r>
            <a:endParaRPr/>
          </a:p>
          <a:p>
            <a:pPr indent="-285750" lvl="1" marL="742950" rtl="0" algn="l">
              <a:spcBef>
                <a:spcPts val="400"/>
              </a:spcBef>
              <a:spcAft>
                <a:spcPts val="0"/>
              </a:spcAft>
              <a:buClr>
                <a:schemeClr val="dk1"/>
              </a:buClr>
              <a:buSzPts val="2000"/>
              <a:buChar char="–"/>
            </a:pPr>
            <a:r>
              <a:rPr lang="en-IN" sz="2000"/>
              <a:t>Red, Yellow and Blue of three phases are used to have first three cores. Last half size core used as neutral. </a:t>
            </a:r>
            <a:endParaRPr/>
          </a:p>
          <a:p>
            <a:pPr indent="-285750" lvl="1" marL="742950" rtl="0" algn="l">
              <a:spcBef>
                <a:spcPts val="400"/>
              </a:spcBef>
              <a:spcAft>
                <a:spcPts val="0"/>
              </a:spcAft>
              <a:buClr>
                <a:schemeClr val="dk1"/>
              </a:buClr>
              <a:buSzPts val="2000"/>
              <a:buChar char="–"/>
            </a:pPr>
            <a:r>
              <a:rPr lang="en-IN" sz="2000"/>
              <a:t>Three and half core is mostly used in the low voltage system.</a:t>
            </a:r>
            <a:endParaRPr/>
          </a:p>
          <a:p>
            <a:pPr indent="-342900" lvl="0" marL="342900" rtl="0" algn="l">
              <a:spcBef>
                <a:spcPts val="480"/>
              </a:spcBef>
              <a:spcAft>
                <a:spcPts val="0"/>
              </a:spcAft>
              <a:buClr>
                <a:schemeClr val="dk1"/>
              </a:buClr>
              <a:buSzPts val="2400"/>
              <a:buChar char="•"/>
            </a:pPr>
            <a:r>
              <a:rPr b="1" lang="en-IN" sz="2400">
                <a:latin typeface="Arial"/>
                <a:ea typeface="Arial"/>
                <a:cs typeface="Arial"/>
                <a:sym typeface="Arial"/>
              </a:rPr>
              <a:t>Four Core Cables</a:t>
            </a:r>
            <a:endParaRPr/>
          </a:p>
          <a:p>
            <a:pPr indent="-285750" lvl="1" marL="742950" rtl="0" algn="l">
              <a:spcBef>
                <a:spcPts val="400"/>
              </a:spcBef>
              <a:spcAft>
                <a:spcPts val="0"/>
              </a:spcAft>
              <a:buClr>
                <a:schemeClr val="dk1"/>
              </a:buClr>
              <a:buSzPts val="2000"/>
              <a:buChar char="–"/>
            </a:pPr>
            <a:r>
              <a:rPr lang="en-IN" sz="2000"/>
              <a:t>3 Phases and neutral having conductor of the four core cables are would be made by four cores. </a:t>
            </a:r>
            <a:endParaRPr/>
          </a:p>
          <a:p>
            <a:pPr indent="-285750" lvl="1" marL="742950" rtl="0" algn="l">
              <a:spcBef>
                <a:spcPts val="400"/>
              </a:spcBef>
              <a:spcAft>
                <a:spcPts val="0"/>
              </a:spcAft>
              <a:buClr>
                <a:schemeClr val="dk1"/>
              </a:buClr>
              <a:buSzPts val="2000"/>
              <a:buChar char="–"/>
            </a:pPr>
            <a:r>
              <a:rPr lang="en-IN" sz="2000"/>
              <a:t>It is used in the low voltage system.</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414" name="Google Shape;414;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b="1" lang="en-IN" sz="2400"/>
              <a:t>Control cables: </a:t>
            </a:r>
            <a:endParaRPr/>
          </a:p>
          <a:p>
            <a:pPr indent="-285750" lvl="1" marL="742950" rtl="0" algn="l">
              <a:spcBef>
                <a:spcPts val="400"/>
              </a:spcBef>
              <a:spcAft>
                <a:spcPts val="0"/>
              </a:spcAft>
              <a:buClr>
                <a:schemeClr val="dk1"/>
              </a:buClr>
              <a:buSzPts val="2000"/>
              <a:buChar char="–"/>
            </a:pPr>
            <a:r>
              <a:rPr lang="en-IN" sz="2000"/>
              <a:t>are used to control a electrical equipment system. Cable sizes of the control conductors are 0.75 sq.mm to 2.5 sq.mm. Control cables are mostly used on the instrument and electrical panels. </a:t>
            </a:r>
            <a:endParaRPr/>
          </a:p>
          <a:p>
            <a:pPr indent="-285750" lvl="1" marL="742950" rtl="0" algn="l">
              <a:spcBef>
                <a:spcPts val="400"/>
              </a:spcBef>
              <a:spcAft>
                <a:spcPts val="0"/>
              </a:spcAft>
              <a:buClr>
                <a:schemeClr val="dk1"/>
              </a:buClr>
              <a:buSzPts val="2000"/>
              <a:buChar char="–"/>
            </a:pPr>
            <a:r>
              <a:rPr lang="en-IN" sz="2000"/>
              <a:t>1.5 sq.mm and 2.5 sq.mm cable sizes are mostly used for panel internal wiring.</a:t>
            </a:r>
            <a:endParaRPr/>
          </a:p>
          <a:p>
            <a:pPr indent="-285750" lvl="1" marL="742950" rtl="0" algn="l">
              <a:spcBef>
                <a:spcPts val="400"/>
              </a:spcBef>
              <a:spcAft>
                <a:spcPts val="0"/>
              </a:spcAft>
              <a:buClr>
                <a:schemeClr val="dk1"/>
              </a:buClr>
              <a:buSzPts val="2000"/>
              <a:buChar char="–"/>
            </a:pPr>
            <a:r>
              <a:rPr lang="en-IN" sz="2000"/>
              <a:t>Cable Sizes – 0.75, 1, 1.5, 2.5sq.mm</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420" name="Google Shape;420;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b="1" lang="en-IN" sz="2400"/>
              <a:t>Instrument Cables Types, Sizes and Uses</a:t>
            </a:r>
            <a:endParaRPr/>
          </a:p>
          <a:p>
            <a:pPr indent="-342900" lvl="0" marL="342900" rtl="0" algn="just">
              <a:spcBef>
                <a:spcPts val="480"/>
              </a:spcBef>
              <a:spcAft>
                <a:spcPts val="0"/>
              </a:spcAft>
              <a:buClr>
                <a:schemeClr val="dk1"/>
              </a:buClr>
              <a:buSzPts val="2400"/>
              <a:buChar char="•"/>
            </a:pPr>
            <a:r>
              <a:rPr lang="en-IN" sz="2400"/>
              <a:t>The type of cables are used in the instrument equipment such as transmitters, sensors and switches. Only needs direct current supply.</a:t>
            </a:r>
            <a:endParaRPr/>
          </a:p>
          <a:p>
            <a:pPr indent="-342900" lvl="0" marL="342900" rtl="0" algn="l">
              <a:spcBef>
                <a:spcPts val="480"/>
              </a:spcBef>
              <a:spcAft>
                <a:spcPts val="0"/>
              </a:spcAft>
              <a:buClr>
                <a:schemeClr val="dk1"/>
              </a:buClr>
              <a:buSzPts val="2400"/>
              <a:buChar char="•"/>
            </a:pPr>
            <a:r>
              <a:rPr b="1" lang="en-IN" sz="2400"/>
              <a:t>Cores – </a:t>
            </a:r>
            <a:r>
              <a:rPr lang="en-IN" sz="2400"/>
              <a:t>2, 4, 6, 10, 12, 19, 27, 37, 40, 50 pair.</a:t>
            </a:r>
            <a:endParaRPr/>
          </a:p>
          <a:p>
            <a:pPr indent="-342900" lvl="0" marL="342900" rtl="0" algn="l">
              <a:spcBef>
                <a:spcPts val="480"/>
              </a:spcBef>
              <a:spcAft>
                <a:spcPts val="0"/>
              </a:spcAft>
              <a:buClr>
                <a:schemeClr val="dk1"/>
              </a:buClr>
              <a:buSzPts val="2400"/>
              <a:buChar char="•"/>
            </a:pPr>
            <a:r>
              <a:rPr b="1" lang="en-IN" sz="2400"/>
              <a:t>Cable Sizes – </a:t>
            </a:r>
            <a:r>
              <a:rPr lang="en-IN" sz="2400"/>
              <a:t>0.5, 0.75 and 1sq.mm</a:t>
            </a:r>
            <a:endParaRPr/>
          </a:p>
          <a:p>
            <a:pPr indent="-342900" lvl="0" marL="342900" rtl="0" algn="l">
              <a:spcBef>
                <a:spcPts val="480"/>
              </a:spcBef>
              <a:spcAft>
                <a:spcPts val="0"/>
              </a:spcAft>
              <a:buClr>
                <a:schemeClr val="dk1"/>
              </a:buClr>
              <a:buSzPts val="2400"/>
              <a:buChar char="•"/>
            </a:pPr>
            <a:r>
              <a:rPr b="1" lang="en-IN" sz="2400"/>
              <a:t>Uses –</a:t>
            </a:r>
            <a:r>
              <a:rPr lang="en-IN" sz="2400"/>
              <a:t> Thermocouples, pressure transmitter, level transmitter, differential pressure transmitter and sensors.</a:t>
            </a:r>
            <a:endParaRPr/>
          </a:p>
          <a:p>
            <a:pPr indent="-342900" lvl="0" marL="342900" rtl="0" algn="l">
              <a:spcBef>
                <a:spcPts val="480"/>
              </a:spcBef>
              <a:spcAft>
                <a:spcPts val="0"/>
              </a:spcAft>
              <a:buClr>
                <a:schemeClr val="dk1"/>
              </a:buClr>
              <a:buSzPts val="2400"/>
              <a:buChar char="•"/>
            </a:pPr>
            <a:r>
              <a:rPr b="1" lang="en-IN" sz="2400"/>
              <a:t>Supply – </a:t>
            </a:r>
            <a:r>
              <a:rPr lang="en-IN" sz="2400"/>
              <a:t>12V or 24V (DC)</a:t>
            </a:r>
            <a:endParaRPr/>
          </a:p>
          <a:p>
            <a:pPr indent="-190500" lvl="0" marL="342900" rtl="0" algn="l">
              <a:spcBef>
                <a:spcPts val="480"/>
              </a:spcBef>
              <a:spcAft>
                <a:spcPts val="0"/>
              </a:spcAft>
              <a:buClr>
                <a:schemeClr val="dk1"/>
              </a:buClr>
              <a:buSzPts val="2400"/>
              <a:buNone/>
            </a:pPr>
            <a:r>
              <a:t/>
            </a:r>
            <a:endParaRPr sz="2400">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3"/>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2800">
                <a:latin typeface="Arial"/>
                <a:ea typeface="Arial"/>
                <a:cs typeface="Arial"/>
                <a:sym typeface="Arial"/>
              </a:rPr>
              <a:t>CAPACITOR</a:t>
            </a:r>
            <a:endParaRPr/>
          </a:p>
        </p:txBody>
      </p:sp>
      <p:sp>
        <p:nvSpPr>
          <p:cNvPr id="426" name="Google Shape;426;p63"/>
          <p:cNvSpPr txBox="1"/>
          <p:nvPr>
            <p:ph idx="1" type="body"/>
          </p:nvPr>
        </p:nvSpPr>
        <p:spPr>
          <a:xfrm>
            <a:off x="457200" y="838200"/>
            <a:ext cx="8229600" cy="5287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latin typeface="Arial"/>
                <a:ea typeface="Arial"/>
                <a:cs typeface="Arial"/>
                <a:sym typeface="Arial"/>
              </a:rPr>
              <a:t>Capacitor is a component which has the ability or capacity to store electrical energy in the form of an electrical charge producing a potential difference (Static Voltage) across its plates. </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It stores electrical energy in the form of </a:t>
            </a:r>
            <a:r>
              <a:rPr lang="en-IN" sz="2400" u="sng">
                <a:solidFill>
                  <a:schemeClr val="hlink"/>
                </a:solidFill>
                <a:latin typeface="Arial"/>
                <a:ea typeface="Arial"/>
                <a:cs typeface="Arial"/>
                <a:sym typeface="Arial"/>
                <a:hlinkClick r:id="rId3"/>
              </a:rPr>
              <a:t>electrostatic field</a:t>
            </a:r>
            <a:r>
              <a:rPr lang="en-IN" sz="2400">
                <a:latin typeface="Arial"/>
                <a:ea typeface="Arial"/>
                <a:cs typeface="Arial"/>
                <a:sym typeface="Arial"/>
              </a:rPr>
              <a:t>.</a:t>
            </a:r>
            <a:endParaRPr/>
          </a:p>
        </p:txBody>
      </p:sp>
      <p:pic>
        <p:nvPicPr>
          <p:cNvPr id="427" name="Google Shape;427;p63"/>
          <p:cNvPicPr preferRelativeResize="0"/>
          <p:nvPr/>
        </p:nvPicPr>
        <p:blipFill rotWithShape="1">
          <a:blip r:embed="rId4">
            <a:alphaModFix/>
          </a:blip>
          <a:srcRect b="0" l="0" r="0" t="0"/>
          <a:stretch/>
        </p:blipFill>
        <p:spPr>
          <a:xfrm>
            <a:off x="914400" y="2895600"/>
            <a:ext cx="4724400" cy="3352800"/>
          </a:xfrm>
          <a:prstGeom prst="rect">
            <a:avLst/>
          </a:prstGeom>
          <a:noFill/>
          <a:ln>
            <a:noFill/>
          </a:ln>
        </p:spPr>
      </p:pic>
      <p:pic>
        <p:nvPicPr>
          <p:cNvPr id="428" name="Google Shape;428;p63"/>
          <p:cNvPicPr preferRelativeResize="0"/>
          <p:nvPr/>
        </p:nvPicPr>
        <p:blipFill rotWithShape="1">
          <a:blip r:embed="rId5">
            <a:alphaModFix/>
          </a:blip>
          <a:srcRect b="0" l="0" r="0" t="0"/>
          <a:stretch/>
        </p:blipFill>
        <p:spPr>
          <a:xfrm>
            <a:off x="6127592" y="2819400"/>
            <a:ext cx="2635408" cy="35337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589915" y="635"/>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75000"/>
              </a:lnSpc>
              <a:spcBef>
                <a:spcPts val="0"/>
              </a:spcBef>
              <a:spcAft>
                <a:spcPts val="0"/>
              </a:spcAft>
              <a:buNone/>
            </a:pPr>
            <a:r>
              <a:rPr b="1" lang="en-IN">
                <a:solidFill>
                  <a:srgbClr val="0000FF"/>
                </a:solidFill>
                <a:latin typeface="Times New Roman"/>
                <a:ea typeface="Times New Roman"/>
                <a:cs typeface="Times New Roman"/>
                <a:sym typeface="Times New Roman"/>
              </a:rPr>
              <a:t>EMF EQUATION OF TRANSFORMER</a:t>
            </a:r>
            <a:r>
              <a:rPr lang="en-IN"/>
              <a:t> </a:t>
            </a:r>
            <a:endParaRPr/>
          </a:p>
        </p:txBody>
      </p:sp>
      <p:pic>
        <p:nvPicPr>
          <p:cNvPr id="127" name="Google Shape;127;p19"/>
          <p:cNvPicPr preferRelativeResize="0"/>
          <p:nvPr/>
        </p:nvPicPr>
        <p:blipFill rotWithShape="1">
          <a:blip r:embed="rId3">
            <a:alphaModFix/>
          </a:blip>
          <a:srcRect b="0" l="0" r="0" t="0"/>
          <a:stretch/>
        </p:blipFill>
        <p:spPr>
          <a:xfrm>
            <a:off x="304483" y="2947353"/>
            <a:ext cx="1633855" cy="426085"/>
          </a:xfrm>
          <a:prstGeom prst="rect">
            <a:avLst/>
          </a:prstGeom>
          <a:noFill/>
          <a:ln>
            <a:noFill/>
          </a:ln>
        </p:spPr>
      </p:pic>
      <p:sp>
        <p:nvSpPr>
          <p:cNvPr id="128" name="Google Shape;128;p19"/>
          <p:cNvSpPr txBox="1"/>
          <p:nvPr/>
        </p:nvSpPr>
        <p:spPr>
          <a:xfrm>
            <a:off x="152400" y="1656080"/>
            <a:ext cx="3651250" cy="11988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The applied voltage is sinusoidal at the primary, the flux </a:t>
            </a:r>
            <a:r>
              <a:rPr b="0" i="1" lang="en-IN" sz="1800" u="none">
                <a:solidFill>
                  <a:schemeClr val="dk1"/>
                </a:solidFill>
                <a:latin typeface="Arial"/>
                <a:ea typeface="Arial"/>
                <a:cs typeface="Arial"/>
                <a:sym typeface="Arial"/>
              </a:rPr>
              <a:t>(Φ)</a:t>
            </a:r>
            <a:r>
              <a:rPr b="0" i="0" lang="en-IN" sz="1800" u="none">
                <a:solidFill>
                  <a:schemeClr val="dk1"/>
                </a:solidFill>
                <a:latin typeface="Arial"/>
                <a:ea typeface="Arial"/>
                <a:cs typeface="Arial"/>
                <a:sym typeface="Arial"/>
              </a:rPr>
              <a:t> produced by the primary current is also sinusoidal. </a:t>
            </a:r>
            <a:endParaRPr/>
          </a:p>
        </p:txBody>
      </p:sp>
      <p:pic>
        <p:nvPicPr>
          <p:cNvPr id="129" name="Google Shape;129;p19"/>
          <p:cNvPicPr preferRelativeResize="0"/>
          <p:nvPr/>
        </p:nvPicPr>
        <p:blipFill rotWithShape="1">
          <a:blip r:embed="rId4">
            <a:alphaModFix/>
          </a:blip>
          <a:srcRect b="0" l="0" r="0" t="0"/>
          <a:stretch/>
        </p:blipFill>
        <p:spPr>
          <a:xfrm>
            <a:off x="152400" y="3510280"/>
            <a:ext cx="7795260" cy="2825750"/>
          </a:xfrm>
          <a:prstGeom prst="rect">
            <a:avLst/>
          </a:prstGeom>
          <a:noFill/>
          <a:ln>
            <a:noFill/>
          </a:ln>
        </p:spPr>
      </p:pic>
      <p:pic>
        <p:nvPicPr>
          <p:cNvPr descr="4" id="130" name="Google Shape;130;p19"/>
          <p:cNvPicPr preferRelativeResize="0"/>
          <p:nvPr>
            <p:ph idx="3" type="body"/>
          </p:nvPr>
        </p:nvPicPr>
        <p:blipFill rotWithShape="1">
          <a:blip r:embed="rId5">
            <a:alphaModFix/>
          </a:blip>
          <a:srcRect b="0" l="0" r="0" t="0"/>
          <a:stretch/>
        </p:blipFill>
        <p:spPr>
          <a:xfrm>
            <a:off x="3773170" y="1524000"/>
            <a:ext cx="5046345" cy="30480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4"/>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434" name="Google Shape;434;p64"/>
          <p:cNvSpPr txBox="1"/>
          <p:nvPr>
            <p:ph idx="1" type="body"/>
          </p:nvPr>
        </p:nvSpPr>
        <p:spPr>
          <a:xfrm>
            <a:off x="457200" y="1066800"/>
            <a:ext cx="8229600" cy="50593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000000"/>
              </a:buClr>
              <a:buSzPts val="2400"/>
              <a:buChar char="•"/>
            </a:pPr>
            <a:r>
              <a:rPr lang="en-IN" sz="2400">
                <a:solidFill>
                  <a:srgbClr val="000000"/>
                </a:solidFill>
                <a:latin typeface="Arial"/>
                <a:ea typeface="Arial"/>
                <a:cs typeface="Arial"/>
                <a:sym typeface="Arial"/>
              </a:rPr>
              <a:t>There are many different kinds of capacitors available from very small capacitor beads used in resonance circuits to large power factor correction capacitors, but they all do the same thing, they store charge.</a:t>
            </a:r>
            <a:endParaRPr/>
          </a:p>
          <a:p>
            <a:pPr indent="-342900" lvl="0" marL="342900" rtl="0" algn="just">
              <a:spcBef>
                <a:spcPts val="480"/>
              </a:spcBef>
              <a:spcAft>
                <a:spcPts val="0"/>
              </a:spcAft>
              <a:buClr>
                <a:srgbClr val="000000"/>
              </a:buClr>
              <a:buSzPts val="2400"/>
              <a:buChar char="•"/>
            </a:pPr>
            <a:r>
              <a:rPr lang="en-IN" sz="2400">
                <a:solidFill>
                  <a:srgbClr val="000000"/>
                </a:solidFill>
                <a:latin typeface="Arial"/>
                <a:ea typeface="Arial"/>
                <a:cs typeface="Arial"/>
                <a:sym typeface="Arial"/>
              </a:rPr>
              <a:t>In its basic form, a capacitor consists of two or more parallel conductive (metal) plates.</a:t>
            </a:r>
            <a:endParaRPr/>
          </a:p>
          <a:p>
            <a:pPr indent="-342900" lvl="0" marL="342900" rtl="0" algn="just">
              <a:spcBef>
                <a:spcPts val="480"/>
              </a:spcBef>
              <a:spcAft>
                <a:spcPts val="0"/>
              </a:spcAft>
              <a:buClr>
                <a:srgbClr val="000000"/>
              </a:buClr>
              <a:buSzPts val="2400"/>
              <a:buChar char="•"/>
            </a:pPr>
            <a:r>
              <a:rPr lang="en-IN" sz="2400">
                <a:solidFill>
                  <a:srgbClr val="000000"/>
                </a:solidFill>
                <a:latin typeface="Arial"/>
                <a:ea typeface="Arial"/>
                <a:cs typeface="Arial"/>
                <a:sym typeface="Arial"/>
              </a:rPr>
              <a:t>These plates are electrically separated by dielectric medium such as air, waxed paper, mica, ceramic, plastic or some form of a liquid gel. </a:t>
            </a:r>
            <a:endParaRPr/>
          </a:p>
          <a:p>
            <a:pPr indent="-342900" lvl="0" marL="342900" rtl="0" algn="just">
              <a:spcBef>
                <a:spcPts val="480"/>
              </a:spcBef>
              <a:spcAft>
                <a:spcPts val="0"/>
              </a:spcAft>
              <a:buClr>
                <a:srgbClr val="000000"/>
              </a:buClr>
              <a:buSzPts val="2400"/>
              <a:buChar char="•"/>
            </a:pPr>
            <a:r>
              <a:rPr lang="en-IN" sz="2400">
                <a:solidFill>
                  <a:srgbClr val="000000"/>
                </a:solidFill>
                <a:latin typeface="Arial"/>
                <a:ea typeface="Arial"/>
                <a:cs typeface="Arial"/>
                <a:sym typeface="Arial"/>
              </a:rPr>
              <a:t>Due to this insulating layer, DC current can not flow through the capacitor as it blocks it allowing instead a voltage to be present across the plates in the form of an electrical charge.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Working of Capacitor</a:t>
            </a:r>
            <a:endParaRPr/>
          </a:p>
        </p:txBody>
      </p:sp>
      <p:sp>
        <p:nvSpPr>
          <p:cNvPr id="440" name="Google Shape;440;p65"/>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b="1" lang="en-IN" sz="2000"/>
              <a:t>Capacitance: </a:t>
            </a:r>
            <a:r>
              <a:rPr lang="en-IN" sz="2000">
                <a:latin typeface="Arial"/>
                <a:ea typeface="Arial"/>
                <a:cs typeface="Arial"/>
                <a:sym typeface="Arial"/>
              </a:rPr>
              <a:t>Ratio of electric charge (Q) to the voltage (V).</a:t>
            </a:r>
            <a:endParaRPr/>
          </a:p>
          <a:p>
            <a:pPr indent="-342900" lvl="0" marL="342900" rtl="0" algn="l">
              <a:spcBef>
                <a:spcPts val="400"/>
              </a:spcBef>
              <a:spcAft>
                <a:spcPts val="0"/>
              </a:spcAft>
              <a:buClr>
                <a:schemeClr val="dk1"/>
              </a:buClr>
              <a:buSzPts val="2000"/>
              <a:buChar char="•"/>
            </a:pPr>
            <a:r>
              <a:rPr b="1" lang="en-IN" sz="2000"/>
              <a:t>C = Q/V</a:t>
            </a:r>
            <a:endParaRPr sz="2000"/>
          </a:p>
          <a:p>
            <a:pPr indent="-342900" lvl="0" marL="342900" rtl="0" algn="l">
              <a:spcBef>
                <a:spcPts val="400"/>
              </a:spcBef>
              <a:spcAft>
                <a:spcPts val="0"/>
              </a:spcAft>
              <a:buClr>
                <a:schemeClr val="dk1"/>
              </a:buClr>
              <a:buSzPts val="2000"/>
              <a:buChar char="•"/>
            </a:pPr>
            <a:r>
              <a:rPr lang="en-IN" sz="2000"/>
              <a:t>Where, Q is the electric charge in coulombs</a:t>
            </a:r>
            <a:endParaRPr/>
          </a:p>
          <a:p>
            <a:pPr indent="-342900" lvl="0" marL="342900" rtl="0" algn="l">
              <a:spcBef>
                <a:spcPts val="400"/>
              </a:spcBef>
              <a:spcAft>
                <a:spcPts val="0"/>
              </a:spcAft>
              <a:buClr>
                <a:schemeClr val="dk1"/>
              </a:buClr>
              <a:buSzPts val="2000"/>
              <a:buChar char="•"/>
            </a:pPr>
            <a:r>
              <a:rPr lang="en-IN" sz="2000"/>
              <a:t>C is the capacitance in farad</a:t>
            </a:r>
            <a:endParaRPr/>
          </a:p>
          <a:p>
            <a:pPr indent="-342900" lvl="0" marL="342900" rtl="0" algn="l">
              <a:spcBef>
                <a:spcPts val="400"/>
              </a:spcBef>
              <a:spcAft>
                <a:spcPts val="0"/>
              </a:spcAft>
              <a:buClr>
                <a:schemeClr val="dk1"/>
              </a:buClr>
              <a:buSzPts val="2000"/>
              <a:buChar char="•"/>
            </a:pPr>
            <a:r>
              <a:rPr lang="en-IN" sz="2000"/>
              <a:t>V is the voltage between the plates in volts</a:t>
            </a:r>
            <a:endParaRPr/>
          </a:p>
          <a:p>
            <a:pPr indent="-215900" lvl="0" marL="342900" rtl="0" algn="l">
              <a:spcBef>
                <a:spcPts val="400"/>
              </a:spcBef>
              <a:spcAft>
                <a:spcPts val="0"/>
              </a:spcAft>
              <a:buClr>
                <a:schemeClr val="dk1"/>
              </a:buClr>
              <a:buSzPts val="2000"/>
              <a:buNone/>
            </a:pPr>
            <a:r>
              <a:t/>
            </a:r>
            <a:endParaRPr sz="2000">
              <a:latin typeface="Arial"/>
              <a:ea typeface="Arial"/>
              <a:cs typeface="Arial"/>
              <a:sym typeface="Arial"/>
            </a:endParaRPr>
          </a:p>
        </p:txBody>
      </p:sp>
      <p:pic>
        <p:nvPicPr>
          <p:cNvPr id="441" name="Google Shape;441;p65"/>
          <p:cNvPicPr preferRelativeResize="0"/>
          <p:nvPr/>
        </p:nvPicPr>
        <p:blipFill rotWithShape="1">
          <a:blip r:embed="rId3">
            <a:alphaModFix/>
          </a:blip>
          <a:srcRect b="0" l="0" r="0" t="0"/>
          <a:stretch/>
        </p:blipFill>
        <p:spPr>
          <a:xfrm>
            <a:off x="2133600" y="3092736"/>
            <a:ext cx="4953000" cy="338426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6"/>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Types of Capacitors</a:t>
            </a:r>
            <a:endParaRPr/>
          </a:p>
        </p:txBody>
      </p:sp>
      <p:sp>
        <p:nvSpPr>
          <p:cNvPr id="447" name="Google Shape;447;p66"/>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IN" sz="2400"/>
              <a:t>Electrolytic Capacitor</a:t>
            </a:r>
            <a:endParaRPr/>
          </a:p>
          <a:p>
            <a:pPr indent="-342900" lvl="0" marL="342900" rtl="0" algn="l">
              <a:spcBef>
                <a:spcPts val="480"/>
              </a:spcBef>
              <a:spcAft>
                <a:spcPts val="0"/>
              </a:spcAft>
              <a:buClr>
                <a:schemeClr val="dk1"/>
              </a:buClr>
              <a:buSzPts val="2400"/>
              <a:buChar char="•"/>
            </a:pPr>
            <a:r>
              <a:rPr lang="en-IN" sz="2400"/>
              <a:t>Mica Capacitor</a:t>
            </a:r>
            <a:endParaRPr/>
          </a:p>
          <a:p>
            <a:pPr indent="-342900" lvl="0" marL="342900" rtl="0" algn="l">
              <a:spcBef>
                <a:spcPts val="480"/>
              </a:spcBef>
              <a:spcAft>
                <a:spcPts val="0"/>
              </a:spcAft>
              <a:buClr>
                <a:schemeClr val="dk1"/>
              </a:buClr>
              <a:buSzPts val="2400"/>
              <a:buChar char="•"/>
            </a:pPr>
            <a:r>
              <a:rPr lang="en-IN" sz="2400"/>
              <a:t>Paper Capacitor</a:t>
            </a:r>
            <a:endParaRPr/>
          </a:p>
          <a:p>
            <a:pPr indent="-342900" lvl="0" marL="342900" rtl="0" algn="l">
              <a:spcBef>
                <a:spcPts val="480"/>
              </a:spcBef>
              <a:spcAft>
                <a:spcPts val="0"/>
              </a:spcAft>
              <a:buClr>
                <a:schemeClr val="dk1"/>
              </a:buClr>
              <a:buSzPts val="2400"/>
              <a:buChar char="•"/>
            </a:pPr>
            <a:r>
              <a:rPr lang="en-IN" sz="2400"/>
              <a:t>Film Capacitor</a:t>
            </a:r>
            <a:endParaRPr/>
          </a:p>
          <a:p>
            <a:pPr indent="-342900" lvl="0" marL="342900" rtl="0" algn="l">
              <a:spcBef>
                <a:spcPts val="480"/>
              </a:spcBef>
              <a:spcAft>
                <a:spcPts val="0"/>
              </a:spcAft>
              <a:buClr>
                <a:schemeClr val="dk1"/>
              </a:buClr>
              <a:buSzPts val="2400"/>
              <a:buChar char="•"/>
            </a:pPr>
            <a:r>
              <a:rPr lang="en-IN" sz="2400"/>
              <a:t>Non-Polarized Capacitor</a:t>
            </a:r>
            <a:endParaRPr/>
          </a:p>
          <a:p>
            <a:pPr indent="-342900" lvl="0" marL="342900" rtl="0" algn="l">
              <a:spcBef>
                <a:spcPts val="480"/>
              </a:spcBef>
              <a:spcAft>
                <a:spcPts val="0"/>
              </a:spcAft>
              <a:buClr>
                <a:schemeClr val="dk1"/>
              </a:buClr>
              <a:buSzPts val="2400"/>
              <a:buChar char="•"/>
            </a:pPr>
            <a:r>
              <a:rPr lang="en-IN" sz="2400"/>
              <a:t>Ceramic Capacitor</a:t>
            </a:r>
            <a:endParaRPr/>
          </a:p>
          <a:p>
            <a:pPr indent="-190500" lvl="0" marL="342900" rtl="0" algn="l">
              <a:spcBef>
                <a:spcPts val="480"/>
              </a:spcBef>
              <a:spcAft>
                <a:spcPts val="0"/>
              </a:spcAft>
              <a:buClr>
                <a:schemeClr val="dk1"/>
              </a:buClr>
              <a:buSzPts val="2400"/>
              <a:buNone/>
            </a:pPr>
            <a:r>
              <a:t/>
            </a:r>
            <a:endParaRPr sz="2400">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7"/>
          <p:cNvSpPr txBox="1"/>
          <p:nvPr>
            <p:ph type="title"/>
          </p:nvPr>
        </p:nvSpPr>
        <p:spPr>
          <a:xfrm>
            <a:off x="457200" y="457200"/>
            <a:ext cx="8229600"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a:t>Electrolytic Capacitor</a:t>
            </a:r>
            <a:endParaRPr/>
          </a:p>
        </p:txBody>
      </p:sp>
      <p:sp>
        <p:nvSpPr>
          <p:cNvPr id="453" name="Google Shape;453;p67"/>
          <p:cNvSpPr txBox="1"/>
          <p:nvPr>
            <p:ph idx="1" type="body"/>
          </p:nvPr>
        </p:nvSpPr>
        <p:spPr>
          <a:xfrm>
            <a:off x="457200" y="1066800"/>
            <a:ext cx="8229600" cy="50593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Char char="•"/>
            </a:pPr>
            <a:r>
              <a:rPr lang="en-IN" sz="2000">
                <a:latin typeface="Arial"/>
                <a:ea typeface="Arial"/>
                <a:cs typeface="Arial"/>
                <a:sym typeface="Arial"/>
              </a:rPr>
              <a:t>Generally, the </a:t>
            </a:r>
            <a:r>
              <a:rPr b="1" lang="en-IN" sz="2000">
                <a:latin typeface="Arial"/>
                <a:ea typeface="Arial"/>
                <a:cs typeface="Arial"/>
                <a:sym typeface="Arial"/>
              </a:rPr>
              <a:t>electrolyte capacitors</a:t>
            </a:r>
            <a:r>
              <a:rPr lang="en-IN" sz="2000">
                <a:latin typeface="Arial"/>
                <a:ea typeface="Arial"/>
                <a:cs typeface="Arial"/>
                <a:sym typeface="Arial"/>
              </a:rPr>
              <a:t> are used when the large capacitor values are required. </a:t>
            </a:r>
            <a:endParaRPr/>
          </a:p>
          <a:p>
            <a:pPr indent="-342900" lvl="0" marL="342900" rtl="0" algn="just">
              <a:spcBef>
                <a:spcPts val="400"/>
              </a:spcBef>
              <a:spcAft>
                <a:spcPts val="0"/>
              </a:spcAft>
              <a:buClr>
                <a:schemeClr val="dk1"/>
              </a:buClr>
              <a:buSzPts val="2000"/>
              <a:buChar char="•"/>
            </a:pPr>
            <a:r>
              <a:rPr lang="en-IN" sz="2000">
                <a:latin typeface="Arial"/>
                <a:ea typeface="Arial"/>
                <a:cs typeface="Arial"/>
                <a:sym typeface="Arial"/>
              </a:rPr>
              <a:t>The thin metal film layer is used for one electrode and for the second electrode (cathode) a semi-liquid electrolyte solution which is in jelly or paste is used. </a:t>
            </a:r>
            <a:endParaRPr/>
          </a:p>
          <a:p>
            <a:pPr indent="-342900" lvl="0" marL="342900" rtl="0" algn="just">
              <a:spcBef>
                <a:spcPts val="400"/>
              </a:spcBef>
              <a:spcAft>
                <a:spcPts val="0"/>
              </a:spcAft>
              <a:buClr>
                <a:schemeClr val="dk1"/>
              </a:buClr>
              <a:buSzPts val="2000"/>
              <a:buChar char="•"/>
            </a:pPr>
            <a:r>
              <a:rPr lang="en-IN" sz="2000">
                <a:latin typeface="Arial"/>
                <a:ea typeface="Arial"/>
                <a:cs typeface="Arial"/>
                <a:sym typeface="Arial"/>
              </a:rPr>
              <a:t>The dielectric plate is a thin layer of oxide, it is developed electrochemically in production with the thickness of the film and it is less than the ten microns.</a:t>
            </a:r>
            <a:endParaRPr/>
          </a:p>
          <a:p>
            <a:pPr indent="-342900" lvl="0" marL="342900" rtl="0" algn="just">
              <a:spcBef>
                <a:spcPts val="400"/>
              </a:spcBef>
              <a:spcAft>
                <a:spcPts val="0"/>
              </a:spcAft>
              <a:buClr>
                <a:schemeClr val="dk1"/>
              </a:buClr>
              <a:buSzPts val="2000"/>
              <a:buChar char="•"/>
            </a:pPr>
            <a:r>
              <a:rPr lang="en-IN" sz="2000">
                <a:latin typeface="Arial"/>
                <a:ea typeface="Arial"/>
                <a:cs typeface="Arial"/>
                <a:sym typeface="Arial"/>
              </a:rPr>
              <a:t>This insulating layer is very thin, it is possible to make capacitors with a large value of capacitance for a physical size, which is in small and the distance between the two plates is very small. </a:t>
            </a:r>
            <a:endParaRPr/>
          </a:p>
        </p:txBody>
      </p:sp>
      <p:pic>
        <p:nvPicPr>
          <p:cNvPr id="454" name="Google Shape;454;p67"/>
          <p:cNvPicPr preferRelativeResize="0"/>
          <p:nvPr/>
        </p:nvPicPr>
        <p:blipFill rotWithShape="1">
          <a:blip r:embed="rId3">
            <a:alphaModFix/>
          </a:blip>
          <a:srcRect b="0" l="0" r="0" t="0"/>
          <a:stretch/>
        </p:blipFill>
        <p:spPr>
          <a:xfrm>
            <a:off x="3886200" y="4620784"/>
            <a:ext cx="2269067" cy="216101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8"/>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br>
              <a:rPr b="1" lang="en-IN"/>
            </a:br>
            <a:r>
              <a:rPr b="1" lang="en-IN"/>
              <a:t>Mica Capacitor</a:t>
            </a:r>
            <a:br>
              <a:rPr lang="en-IN"/>
            </a:br>
            <a:endParaRPr/>
          </a:p>
        </p:txBody>
      </p:sp>
      <p:sp>
        <p:nvSpPr>
          <p:cNvPr id="460" name="Google Shape;460;p68"/>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Char char="•"/>
            </a:pPr>
            <a:r>
              <a:rPr lang="en-IN" sz="2000">
                <a:latin typeface="Arial"/>
                <a:ea typeface="Arial"/>
                <a:cs typeface="Arial"/>
                <a:sym typeface="Arial"/>
              </a:rPr>
              <a:t>This capacitor is a group of natural minerals and the silver mica capacitors use the dielectric. There are two types of mica capacitors which are </a:t>
            </a:r>
            <a:r>
              <a:rPr b="1" lang="en-IN" sz="2000">
                <a:latin typeface="Arial"/>
                <a:ea typeface="Arial"/>
                <a:cs typeface="Arial"/>
                <a:sym typeface="Arial"/>
              </a:rPr>
              <a:t>clamped capacitors &amp; silver mica capacitor</a:t>
            </a:r>
            <a:r>
              <a:rPr lang="en-IN" sz="2000">
                <a:latin typeface="Arial"/>
                <a:ea typeface="Arial"/>
                <a:cs typeface="Arial"/>
                <a:sym typeface="Arial"/>
              </a:rPr>
              <a:t>. </a:t>
            </a:r>
            <a:endParaRPr/>
          </a:p>
          <a:p>
            <a:pPr indent="-342900" lvl="0" marL="342900" rtl="0" algn="just">
              <a:spcBef>
                <a:spcPts val="400"/>
              </a:spcBef>
              <a:spcAft>
                <a:spcPts val="0"/>
              </a:spcAft>
              <a:buClr>
                <a:schemeClr val="dk1"/>
              </a:buClr>
              <a:buSzPts val="2000"/>
              <a:buChar char="•"/>
            </a:pPr>
            <a:r>
              <a:rPr lang="en-IN" sz="2000">
                <a:latin typeface="Arial"/>
                <a:ea typeface="Arial"/>
                <a:cs typeface="Arial"/>
                <a:sym typeface="Arial"/>
              </a:rPr>
              <a:t>Clamped mica capacitors are considered as an obsolete because of their inferior characteristic. The silver mica capacitors are prepared by sandwiching mica sheet coated with metal on both sides and this assembly is then encased in epoxy to protect the environment. </a:t>
            </a:r>
            <a:endParaRPr/>
          </a:p>
          <a:p>
            <a:pPr indent="-342900" lvl="0" marL="342900" rtl="0" algn="just">
              <a:spcBef>
                <a:spcPts val="400"/>
              </a:spcBef>
              <a:spcAft>
                <a:spcPts val="0"/>
              </a:spcAft>
              <a:buClr>
                <a:schemeClr val="dk1"/>
              </a:buClr>
              <a:buSzPts val="2000"/>
              <a:buChar char="•"/>
            </a:pPr>
            <a:r>
              <a:rPr lang="en-IN" sz="2000">
                <a:latin typeface="Arial"/>
                <a:ea typeface="Arial"/>
                <a:cs typeface="Arial"/>
                <a:sym typeface="Arial"/>
              </a:rPr>
              <a:t>The mica capacitors are used in the design calls for stable, reliable capacitor of relatively small.</a:t>
            </a:r>
            <a:endParaRPr/>
          </a:p>
          <a:p>
            <a:pPr indent="-342900" lvl="0" marL="342900" rtl="0" algn="just">
              <a:spcBef>
                <a:spcPts val="400"/>
              </a:spcBef>
              <a:spcAft>
                <a:spcPts val="0"/>
              </a:spcAft>
              <a:buClr>
                <a:schemeClr val="dk1"/>
              </a:buClr>
              <a:buSzPts val="2000"/>
              <a:buChar char="•"/>
            </a:pPr>
            <a:r>
              <a:rPr lang="en-IN" sz="2000">
                <a:latin typeface="Arial"/>
                <a:ea typeface="Arial"/>
                <a:cs typeface="Arial"/>
                <a:sym typeface="Arial"/>
              </a:rPr>
              <a:t>The mica capacitors are the low loss capacitors, used at high frequencies and this capacitor is very stable chemically, electrically, and mechanically, because of its specific crystalline structure binding &amp; it is a typically layered structure. </a:t>
            </a:r>
            <a:endParaRPr/>
          </a:p>
        </p:txBody>
      </p:sp>
      <p:pic>
        <p:nvPicPr>
          <p:cNvPr id="461" name="Google Shape;461;p68"/>
          <p:cNvPicPr preferRelativeResize="0"/>
          <p:nvPr/>
        </p:nvPicPr>
        <p:blipFill rotWithShape="1">
          <a:blip r:embed="rId3">
            <a:alphaModFix/>
          </a:blip>
          <a:srcRect b="0" l="0" r="0" t="0"/>
          <a:stretch/>
        </p:blipFill>
        <p:spPr>
          <a:xfrm>
            <a:off x="5638800" y="4953000"/>
            <a:ext cx="1985261" cy="16604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9"/>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a:t>Paper Capacitor</a:t>
            </a:r>
            <a:endParaRPr/>
          </a:p>
        </p:txBody>
      </p:sp>
      <p:sp>
        <p:nvSpPr>
          <p:cNvPr id="467" name="Google Shape;467;p69"/>
          <p:cNvSpPr txBox="1"/>
          <p:nvPr>
            <p:ph idx="1" type="body"/>
          </p:nvPr>
        </p:nvSpPr>
        <p:spPr>
          <a:xfrm>
            <a:off x="457200" y="990600"/>
            <a:ext cx="8229600" cy="5135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IN" sz="2000">
                <a:latin typeface="Arial"/>
                <a:ea typeface="Arial"/>
                <a:cs typeface="Arial"/>
                <a:sym typeface="Arial"/>
              </a:rPr>
              <a:t>The </a:t>
            </a:r>
            <a:r>
              <a:rPr b="1" lang="en-IN" sz="2000">
                <a:latin typeface="Arial"/>
                <a:ea typeface="Arial"/>
                <a:cs typeface="Arial"/>
                <a:sym typeface="Arial"/>
              </a:rPr>
              <a:t>construction of paper capacitor</a:t>
            </a:r>
            <a:r>
              <a:rPr lang="en-IN" sz="2000">
                <a:latin typeface="Arial"/>
                <a:ea typeface="Arial"/>
                <a:cs typeface="Arial"/>
                <a:sym typeface="Arial"/>
              </a:rPr>
              <a:t> is between the two tin foil sheet and they are separated from the paper, or, oiled paper &amp; thin waxed. </a:t>
            </a:r>
            <a:endParaRPr/>
          </a:p>
          <a:p>
            <a:pPr indent="-342900" lvl="0" marL="342900" rtl="0" algn="l">
              <a:spcBef>
                <a:spcPts val="400"/>
              </a:spcBef>
              <a:spcAft>
                <a:spcPts val="0"/>
              </a:spcAft>
              <a:buClr>
                <a:schemeClr val="dk1"/>
              </a:buClr>
              <a:buSzPts val="2000"/>
              <a:buChar char="•"/>
            </a:pPr>
            <a:r>
              <a:rPr lang="en-IN" sz="2000">
                <a:latin typeface="Arial"/>
                <a:ea typeface="Arial"/>
                <a:cs typeface="Arial"/>
                <a:sym typeface="Arial"/>
              </a:rPr>
              <a:t>The sandwich of the thin foils and papers then rolled into the cylindrical shape and then it is enclosed into the plastic capsule. </a:t>
            </a:r>
            <a:endParaRPr/>
          </a:p>
          <a:p>
            <a:pPr indent="-342900" lvl="0" marL="342900" rtl="0" algn="l">
              <a:spcBef>
                <a:spcPts val="400"/>
              </a:spcBef>
              <a:spcAft>
                <a:spcPts val="0"/>
              </a:spcAft>
              <a:buClr>
                <a:schemeClr val="dk1"/>
              </a:buClr>
              <a:buSzPts val="2000"/>
              <a:buChar char="•"/>
            </a:pPr>
            <a:r>
              <a:rPr lang="en-IN" sz="2000">
                <a:latin typeface="Arial"/>
                <a:ea typeface="Arial"/>
                <a:cs typeface="Arial"/>
                <a:sym typeface="Arial"/>
              </a:rPr>
              <a:t>The two thin foils of the paper capacitors attach to the external load.</a:t>
            </a:r>
            <a:endParaRPr/>
          </a:p>
          <a:p>
            <a:pPr indent="-342900" lvl="0" marL="342900" rtl="0" algn="just">
              <a:spcBef>
                <a:spcPts val="400"/>
              </a:spcBef>
              <a:spcAft>
                <a:spcPts val="0"/>
              </a:spcAft>
              <a:buClr>
                <a:schemeClr val="dk1"/>
              </a:buClr>
              <a:buSzPts val="2000"/>
              <a:buChar char="•"/>
            </a:pPr>
            <a:r>
              <a:rPr lang="en-IN" sz="2000">
                <a:latin typeface="Arial"/>
                <a:ea typeface="Arial"/>
                <a:cs typeface="Arial"/>
                <a:sym typeface="Arial"/>
              </a:rPr>
              <a:t>In the initial stage, paper was used in between the two foils of the capacitor, but these days the other materials like plastics are used, therefore it is called as a paper capacitor. The capacitance range of the paper capacitor is from 0.001 to 2 micro farad and the voltage is very high which is up to 2000V.</a:t>
            </a:r>
            <a:endParaRPr/>
          </a:p>
        </p:txBody>
      </p:sp>
      <p:pic>
        <p:nvPicPr>
          <p:cNvPr id="468" name="Google Shape;468;p69"/>
          <p:cNvPicPr preferRelativeResize="0"/>
          <p:nvPr/>
        </p:nvPicPr>
        <p:blipFill rotWithShape="1">
          <a:blip r:embed="rId3">
            <a:alphaModFix/>
          </a:blip>
          <a:srcRect b="0" l="0" r="0" t="0"/>
          <a:stretch/>
        </p:blipFill>
        <p:spPr>
          <a:xfrm>
            <a:off x="4952999" y="4343400"/>
            <a:ext cx="3349239" cy="17526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0"/>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3600">
                <a:latin typeface="Arial"/>
                <a:ea typeface="Arial"/>
                <a:cs typeface="Arial"/>
                <a:sym typeface="Arial"/>
              </a:rPr>
              <a:t>Film Capacitor</a:t>
            </a:r>
            <a:endParaRPr/>
          </a:p>
        </p:txBody>
      </p:sp>
      <p:sp>
        <p:nvSpPr>
          <p:cNvPr id="474" name="Google Shape;474;p70"/>
          <p:cNvSpPr txBox="1"/>
          <p:nvPr>
            <p:ph idx="1" type="body"/>
          </p:nvPr>
        </p:nvSpPr>
        <p:spPr>
          <a:xfrm>
            <a:off x="457200" y="1066800"/>
            <a:ext cx="8229600" cy="50593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Char char="•"/>
            </a:pPr>
            <a:r>
              <a:rPr lang="en-IN" sz="2000">
                <a:latin typeface="Arial"/>
                <a:ea typeface="Arial"/>
                <a:cs typeface="Arial"/>
                <a:sym typeface="Arial"/>
              </a:rPr>
              <a:t>The film capacitors use a thin plastic as the dielectric. The film capacitor is prepared extremely thin using the sophisticated film drawing process.</a:t>
            </a:r>
            <a:endParaRPr/>
          </a:p>
          <a:p>
            <a:pPr indent="-342900" lvl="0" marL="342900" rtl="0" algn="l">
              <a:spcBef>
                <a:spcPts val="400"/>
              </a:spcBef>
              <a:spcAft>
                <a:spcPts val="0"/>
              </a:spcAft>
              <a:buClr>
                <a:schemeClr val="dk1"/>
              </a:buClr>
              <a:buSzPts val="2000"/>
              <a:buChar char="•"/>
            </a:pPr>
            <a:r>
              <a:rPr lang="en-IN" sz="2000">
                <a:latin typeface="Arial"/>
                <a:ea typeface="Arial"/>
                <a:cs typeface="Arial"/>
                <a:sym typeface="Arial"/>
              </a:rPr>
              <a:t>D</a:t>
            </a:r>
            <a:r>
              <a:rPr b="1" lang="en-IN" sz="2000">
                <a:latin typeface="Arial"/>
                <a:ea typeface="Arial"/>
                <a:cs typeface="Arial"/>
                <a:sym typeface="Arial"/>
              </a:rPr>
              <a:t>ifferent types of film capacitors</a:t>
            </a:r>
            <a:r>
              <a:rPr lang="en-IN" sz="2000">
                <a:latin typeface="Arial"/>
                <a:ea typeface="Arial"/>
                <a:cs typeface="Arial"/>
                <a:sym typeface="Arial"/>
              </a:rPr>
              <a:t> are available like polyester film, metallized film, polypropylene film, PTE film and polystyrene film. The core difference between these capacitors types is the material used as a dielectric and dielectric should be chosen properly according to their properties. </a:t>
            </a:r>
            <a:endParaRPr/>
          </a:p>
          <a:p>
            <a:pPr indent="-342900" lvl="0" marL="342900" rtl="0" algn="l">
              <a:spcBef>
                <a:spcPts val="400"/>
              </a:spcBef>
              <a:spcAft>
                <a:spcPts val="0"/>
              </a:spcAft>
              <a:buClr>
                <a:schemeClr val="dk1"/>
              </a:buClr>
              <a:buSzPts val="2000"/>
              <a:buChar char="•"/>
            </a:pPr>
            <a:r>
              <a:rPr lang="en-IN" sz="2000">
                <a:latin typeface="Arial"/>
                <a:ea typeface="Arial"/>
                <a:cs typeface="Arial"/>
                <a:sym typeface="Arial"/>
              </a:rPr>
              <a:t>The properties of the film capacitors are stability, low inductance, and low cost.</a:t>
            </a:r>
            <a:endParaRPr/>
          </a:p>
          <a:p>
            <a:pPr indent="-342900" lvl="0" marL="342900" rtl="0" algn="l">
              <a:spcBef>
                <a:spcPts val="480"/>
              </a:spcBef>
              <a:spcAft>
                <a:spcPts val="0"/>
              </a:spcAft>
              <a:buClr>
                <a:schemeClr val="dk1"/>
              </a:buClr>
              <a:buSzPts val="2000"/>
              <a:buChar char="•"/>
            </a:pPr>
            <a:r>
              <a:rPr lang="en-IN" sz="2000">
                <a:latin typeface="Arial"/>
                <a:ea typeface="Arial"/>
                <a:cs typeface="Arial"/>
                <a:sym typeface="Arial"/>
              </a:rPr>
              <a:t>Some film capacitors can withstand large reactive power values.</a:t>
            </a:r>
            <a:br>
              <a:rPr lang="en-IN" sz="2400"/>
            </a:br>
            <a:endParaRPr sz="2400">
              <a:latin typeface="Arial"/>
              <a:ea typeface="Arial"/>
              <a:cs typeface="Arial"/>
              <a:sym typeface="Arial"/>
            </a:endParaRPr>
          </a:p>
        </p:txBody>
      </p:sp>
      <p:pic>
        <p:nvPicPr>
          <p:cNvPr id="475" name="Google Shape;475;p70"/>
          <p:cNvPicPr preferRelativeResize="0"/>
          <p:nvPr/>
        </p:nvPicPr>
        <p:blipFill rotWithShape="1">
          <a:blip r:embed="rId3">
            <a:alphaModFix/>
          </a:blip>
          <a:srcRect b="0" l="0" r="0" t="0"/>
          <a:stretch/>
        </p:blipFill>
        <p:spPr>
          <a:xfrm>
            <a:off x="2895600" y="4648200"/>
            <a:ext cx="2362200" cy="183217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3600"/>
              <a:t>Non-Polarized Capacitors</a:t>
            </a:r>
            <a:endParaRPr/>
          </a:p>
        </p:txBody>
      </p:sp>
      <p:sp>
        <p:nvSpPr>
          <p:cNvPr id="481" name="Google Shape;481;p71"/>
          <p:cNvSpPr txBox="1"/>
          <p:nvPr>
            <p:ph idx="1" type="body"/>
          </p:nvPr>
        </p:nvSpPr>
        <p:spPr>
          <a:xfrm>
            <a:off x="457200" y="1219200"/>
            <a:ext cx="8229600" cy="53340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Char char="•"/>
            </a:pPr>
            <a:r>
              <a:rPr b="1" lang="en-IN" sz="2000">
                <a:latin typeface="Arial"/>
                <a:ea typeface="Arial"/>
                <a:cs typeface="Arial"/>
                <a:sym typeface="Arial"/>
              </a:rPr>
              <a:t>Capacitors</a:t>
            </a:r>
            <a:r>
              <a:rPr lang="en-IN" sz="2000">
                <a:latin typeface="Arial"/>
                <a:ea typeface="Arial"/>
                <a:cs typeface="Arial"/>
                <a:sym typeface="Arial"/>
              </a:rPr>
              <a:t> with neither positive nor negative polarity are known as </a:t>
            </a:r>
            <a:r>
              <a:rPr b="1" lang="en-IN" sz="2000">
                <a:latin typeface="Arial"/>
                <a:ea typeface="Arial"/>
                <a:cs typeface="Arial"/>
                <a:sym typeface="Arial"/>
              </a:rPr>
              <a:t>non</a:t>
            </a:r>
            <a:r>
              <a:rPr lang="en-IN" sz="2000">
                <a:latin typeface="Arial"/>
                <a:ea typeface="Arial"/>
                <a:cs typeface="Arial"/>
                <a:sym typeface="Arial"/>
              </a:rPr>
              <a:t>-</a:t>
            </a:r>
            <a:r>
              <a:rPr b="1" lang="en-IN" sz="2000">
                <a:latin typeface="Arial"/>
                <a:ea typeface="Arial"/>
                <a:cs typeface="Arial"/>
                <a:sym typeface="Arial"/>
              </a:rPr>
              <a:t>polarized capacitors</a:t>
            </a:r>
            <a:r>
              <a:rPr lang="en-IN" sz="2000">
                <a:latin typeface="Arial"/>
                <a:ea typeface="Arial"/>
                <a:cs typeface="Arial"/>
                <a:sym typeface="Arial"/>
              </a:rPr>
              <a:t>. </a:t>
            </a:r>
            <a:endParaRPr/>
          </a:p>
          <a:p>
            <a:pPr indent="-342900" lvl="0" marL="342900" rtl="0" algn="just">
              <a:spcBef>
                <a:spcPts val="400"/>
              </a:spcBef>
              <a:spcAft>
                <a:spcPts val="0"/>
              </a:spcAft>
              <a:buClr>
                <a:schemeClr val="dk1"/>
              </a:buClr>
              <a:buSzPts val="2000"/>
              <a:buChar char="•"/>
            </a:pPr>
            <a:r>
              <a:rPr lang="en-IN" sz="2000">
                <a:latin typeface="Arial"/>
                <a:ea typeface="Arial"/>
                <a:cs typeface="Arial"/>
                <a:sym typeface="Arial"/>
              </a:rPr>
              <a:t>classified into two types plastic foil capacitor and the other one is the electrolytic non-polarized capacitor.</a:t>
            </a:r>
            <a:endParaRPr/>
          </a:p>
          <a:p>
            <a:pPr indent="-342900" lvl="0" marL="342900" rtl="0" algn="just">
              <a:spcBef>
                <a:spcPts val="400"/>
              </a:spcBef>
              <a:spcAft>
                <a:spcPts val="0"/>
              </a:spcAft>
              <a:buClr>
                <a:schemeClr val="dk1"/>
              </a:buClr>
              <a:buSzPts val="2000"/>
              <a:buChar char="•"/>
            </a:pPr>
            <a:r>
              <a:rPr lang="en-IN" sz="2000">
                <a:latin typeface="Arial"/>
                <a:ea typeface="Arial"/>
                <a:cs typeface="Arial"/>
                <a:sym typeface="Arial"/>
              </a:rPr>
              <a:t>Non-polarized capacitors’ two electrodes can be put into the circuit at random and will not leak. They’re typically found in the coupling, decoupling, compensation, feedback, and oscillation circuits.</a:t>
            </a:r>
            <a:endParaRPr/>
          </a:p>
          <a:p>
            <a:pPr indent="-342900" lvl="0" marL="342900" rtl="0" algn="just">
              <a:spcBef>
                <a:spcPts val="400"/>
              </a:spcBef>
              <a:spcAft>
                <a:spcPts val="0"/>
              </a:spcAft>
              <a:buClr>
                <a:schemeClr val="dk1"/>
              </a:buClr>
              <a:buSzPts val="2000"/>
              <a:buChar char="•"/>
            </a:pPr>
            <a:r>
              <a:rPr lang="en-IN" sz="2000">
                <a:latin typeface="Arial"/>
                <a:ea typeface="Arial"/>
                <a:cs typeface="Arial"/>
                <a:sym typeface="Arial"/>
              </a:rPr>
              <a:t>The examples are the speaker crossover filters and power factor correction network. In these two applications, a large AC voltage signal is applied across the capacitor.</a:t>
            </a:r>
            <a:endParaRPr/>
          </a:p>
          <a:p>
            <a:pPr indent="-342900" lvl="0" marL="342900" rtl="0" algn="just">
              <a:spcBef>
                <a:spcPts val="400"/>
              </a:spcBef>
              <a:spcAft>
                <a:spcPts val="0"/>
              </a:spcAft>
              <a:buClr>
                <a:schemeClr val="dk1"/>
              </a:buClr>
              <a:buSzPts val="2000"/>
              <a:buChar char="•"/>
            </a:pPr>
            <a:r>
              <a:rPr lang="en-IN" sz="2000">
                <a:latin typeface="Arial"/>
                <a:ea typeface="Arial"/>
                <a:cs typeface="Arial"/>
                <a:sym typeface="Arial"/>
              </a:rPr>
              <a:t>Non-polarized capacitors are used in pure AC circuits and can also be used for high-frequency filtering due to their modest capacitance.</a:t>
            </a:r>
            <a:endParaRPr/>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latin typeface="Arial"/>
              <a:ea typeface="Arial"/>
              <a:cs typeface="Arial"/>
              <a:sym typeface="Arial"/>
            </a:endParaRPr>
          </a:p>
        </p:txBody>
      </p:sp>
      <p:pic>
        <p:nvPicPr>
          <p:cNvPr id="482" name="Google Shape;482;p71"/>
          <p:cNvPicPr preferRelativeResize="0"/>
          <p:nvPr/>
        </p:nvPicPr>
        <p:blipFill rotWithShape="1">
          <a:blip r:embed="rId3">
            <a:alphaModFix/>
          </a:blip>
          <a:srcRect b="0" l="0" r="0" t="0"/>
          <a:stretch/>
        </p:blipFill>
        <p:spPr>
          <a:xfrm>
            <a:off x="3124200" y="5257800"/>
            <a:ext cx="2514600" cy="131147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2800">
                <a:latin typeface="Arial"/>
                <a:ea typeface="Arial"/>
                <a:cs typeface="Arial"/>
                <a:sym typeface="Arial"/>
              </a:rPr>
              <a:t>Ceramic Capacitor</a:t>
            </a:r>
            <a:endParaRPr/>
          </a:p>
        </p:txBody>
      </p:sp>
      <p:sp>
        <p:nvSpPr>
          <p:cNvPr id="488" name="Google Shape;488;p72"/>
          <p:cNvSpPr txBox="1"/>
          <p:nvPr>
            <p:ph idx="1" type="body"/>
          </p:nvPr>
        </p:nvSpPr>
        <p:spPr>
          <a:xfrm>
            <a:off x="457200" y="1143000"/>
            <a:ext cx="8229600" cy="49831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202122"/>
              </a:buClr>
              <a:buSzPts val="2000"/>
              <a:buChar char="•"/>
            </a:pPr>
            <a:r>
              <a:rPr lang="en-IN" sz="2000">
                <a:solidFill>
                  <a:srgbClr val="202122"/>
                </a:solidFill>
                <a:latin typeface="Arial"/>
                <a:ea typeface="Arial"/>
                <a:cs typeface="Arial"/>
                <a:sym typeface="Arial"/>
              </a:rPr>
              <a:t>A </a:t>
            </a:r>
            <a:r>
              <a:rPr b="1" lang="en-IN" sz="2000">
                <a:solidFill>
                  <a:srgbClr val="202122"/>
                </a:solidFill>
                <a:latin typeface="Arial"/>
                <a:ea typeface="Arial"/>
                <a:cs typeface="Arial"/>
                <a:sym typeface="Arial"/>
              </a:rPr>
              <a:t>ceramic capacitor</a:t>
            </a:r>
            <a:r>
              <a:rPr lang="en-IN" sz="2000">
                <a:solidFill>
                  <a:srgbClr val="202122"/>
                </a:solidFill>
                <a:latin typeface="Arial"/>
                <a:ea typeface="Arial"/>
                <a:cs typeface="Arial"/>
                <a:sym typeface="Arial"/>
              </a:rPr>
              <a:t> is a non-polarized fixed capacitor made out of two or more alternating layers of ceramic and metal in which the ceramic material acts as the dielectric and the metal acts as the electrodes.</a:t>
            </a:r>
            <a:endParaRPr sz="2000">
              <a:latin typeface="Arial"/>
              <a:ea typeface="Arial"/>
              <a:cs typeface="Arial"/>
              <a:sym typeface="Arial"/>
            </a:endParaRPr>
          </a:p>
          <a:p>
            <a:pPr indent="-342900" lvl="0" marL="342900" rtl="0" algn="just">
              <a:spcBef>
                <a:spcPts val="400"/>
              </a:spcBef>
              <a:spcAft>
                <a:spcPts val="0"/>
              </a:spcAft>
              <a:buClr>
                <a:schemeClr val="dk1"/>
              </a:buClr>
              <a:buSzPts val="2000"/>
              <a:buChar char="•"/>
            </a:pPr>
            <a:r>
              <a:rPr lang="en-IN" sz="2000">
                <a:latin typeface="Arial"/>
                <a:ea typeface="Arial"/>
                <a:cs typeface="Arial"/>
                <a:sym typeface="Arial"/>
              </a:rPr>
              <a:t>The ceramics are one of the first materials to use in the production of capacitors as an insulator.</a:t>
            </a:r>
            <a:endParaRPr/>
          </a:p>
          <a:p>
            <a:pPr indent="-342900" lvl="0" marL="342900" rtl="0" algn="just">
              <a:spcBef>
                <a:spcPts val="400"/>
              </a:spcBef>
              <a:spcAft>
                <a:spcPts val="0"/>
              </a:spcAft>
              <a:buClr>
                <a:srgbClr val="222222"/>
              </a:buClr>
              <a:buSzPts val="2000"/>
              <a:buChar char="•"/>
            </a:pPr>
            <a:r>
              <a:rPr lang="en-IN" sz="2000">
                <a:solidFill>
                  <a:srgbClr val="222222"/>
                </a:solidFill>
                <a:latin typeface="Roboto"/>
                <a:ea typeface="Roboto"/>
                <a:cs typeface="Roboto"/>
                <a:sym typeface="Roboto"/>
              </a:rPr>
              <a:t>The two common types of ceramic capacitors are </a:t>
            </a:r>
            <a:r>
              <a:rPr b="1" lang="en-IN" sz="2000">
                <a:solidFill>
                  <a:srgbClr val="222222"/>
                </a:solidFill>
                <a:latin typeface="Roboto"/>
                <a:ea typeface="Roboto"/>
                <a:cs typeface="Roboto"/>
                <a:sym typeface="Roboto"/>
              </a:rPr>
              <a:t>multilayer ceramic capacitor</a:t>
            </a:r>
            <a:r>
              <a:rPr lang="en-IN" sz="2000">
                <a:solidFill>
                  <a:srgbClr val="222222"/>
                </a:solidFill>
                <a:latin typeface="Roboto"/>
                <a:ea typeface="Roboto"/>
                <a:cs typeface="Roboto"/>
                <a:sym typeface="Roboto"/>
              </a:rPr>
              <a:t> (MLCC) and ceramic disc capacitor.</a:t>
            </a:r>
            <a:endParaRPr/>
          </a:p>
          <a:p>
            <a:pPr indent="-342900" lvl="0" marL="342900" rtl="0" algn="just">
              <a:spcBef>
                <a:spcPts val="400"/>
              </a:spcBef>
              <a:spcAft>
                <a:spcPts val="0"/>
              </a:spcAft>
              <a:buClr>
                <a:srgbClr val="222222"/>
              </a:buClr>
              <a:buSzPts val="2000"/>
              <a:buChar char="•"/>
            </a:pPr>
            <a:r>
              <a:rPr lang="en-IN" sz="2000">
                <a:solidFill>
                  <a:srgbClr val="222222"/>
                </a:solidFill>
                <a:latin typeface="Roboto"/>
                <a:ea typeface="Roboto"/>
                <a:cs typeface="Roboto"/>
                <a:sym typeface="Roboto"/>
              </a:rPr>
              <a:t>The values of the ceramic capacitors are typically between the 1nF and 1µF and the values are up to 100µF are possible.</a:t>
            </a:r>
            <a:endParaRPr/>
          </a:p>
          <a:p>
            <a:pPr indent="-215900" lvl="0" marL="342900" rtl="0" algn="l">
              <a:spcBef>
                <a:spcPts val="400"/>
              </a:spcBef>
              <a:spcAft>
                <a:spcPts val="0"/>
              </a:spcAft>
              <a:buClr>
                <a:schemeClr val="dk1"/>
              </a:buClr>
              <a:buSzPts val="2000"/>
              <a:buNone/>
            </a:pPr>
            <a:r>
              <a:t/>
            </a:r>
            <a:endParaRPr sz="2000">
              <a:latin typeface="Arial"/>
              <a:ea typeface="Arial"/>
              <a:cs typeface="Arial"/>
              <a:sym typeface="Arial"/>
            </a:endParaRPr>
          </a:p>
        </p:txBody>
      </p:sp>
      <p:pic>
        <p:nvPicPr>
          <p:cNvPr id="489" name="Google Shape;489;p72"/>
          <p:cNvPicPr preferRelativeResize="0"/>
          <p:nvPr/>
        </p:nvPicPr>
        <p:blipFill rotWithShape="1">
          <a:blip r:embed="rId3">
            <a:alphaModFix/>
          </a:blip>
          <a:srcRect b="0" l="0" r="0" t="0"/>
          <a:stretch/>
        </p:blipFill>
        <p:spPr>
          <a:xfrm>
            <a:off x="4343400" y="4495800"/>
            <a:ext cx="2209800" cy="196265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3"/>
          <p:cNvSpPr txBox="1"/>
          <p:nvPr>
            <p:ph type="title"/>
          </p:nvPr>
        </p:nvSpPr>
        <p:spPr>
          <a:xfrm>
            <a:off x="457200" y="274638"/>
            <a:ext cx="8229600" cy="487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495" name="Google Shape;495;p73"/>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IN" sz="2000">
                <a:latin typeface="Arial"/>
                <a:ea typeface="Arial"/>
                <a:cs typeface="Arial"/>
                <a:sym typeface="Arial"/>
              </a:rPr>
              <a:t>The capacitor used for storage of energy.</a:t>
            </a:r>
            <a:endParaRPr/>
          </a:p>
          <a:p>
            <a:pPr indent="-342900" lvl="0" marL="342900" rtl="0" algn="l">
              <a:spcBef>
                <a:spcPts val="400"/>
              </a:spcBef>
              <a:spcAft>
                <a:spcPts val="0"/>
              </a:spcAft>
              <a:buClr>
                <a:schemeClr val="dk1"/>
              </a:buClr>
              <a:buSzPts val="2000"/>
              <a:buChar char="•"/>
            </a:pPr>
            <a:r>
              <a:rPr lang="en-IN" sz="2000">
                <a:latin typeface="Arial"/>
                <a:ea typeface="Arial"/>
                <a:cs typeface="Arial"/>
                <a:sym typeface="Arial"/>
              </a:rPr>
              <a:t>It is used in filter circuits to minimize the ripple voltage.</a:t>
            </a:r>
            <a:endParaRPr/>
          </a:p>
          <a:p>
            <a:pPr indent="-342900" lvl="0" marL="342900" rtl="0" algn="l">
              <a:spcBef>
                <a:spcPts val="400"/>
              </a:spcBef>
              <a:spcAft>
                <a:spcPts val="0"/>
              </a:spcAft>
              <a:buClr>
                <a:schemeClr val="dk1"/>
              </a:buClr>
              <a:buSzPts val="2000"/>
              <a:buChar char="•"/>
            </a:pPr>
            <a:r>
              <a:rPr lang="en-IN" sz="2000">
                <a:latin typeface="Arial"/>
                <a:ea typeface="Arial"/>
                <a:cs typeface="Arial"/>
                <a:sym typeface="Arial"/>
              </a:rPr>
              <a:t>Capacitors are used to run the motor.</a:t>
            </a:r>
            <a:endParaRPr/>
          </a:p>
          <a:p>
            <a:pPr indent="-342900" lvl="0" marL="342900" rtl="0" algn="l">
              <a:spcBef>
                <a:spcPts val="400"/>
              </a:spcBef>
              <a:spcAft>
                <a:spcPts val="0"/>
              </a:spcAft>
              <a:buClr>
                <a:schemeClr val="dk1"/>
              </a:buClr>
              <a:buSzPts val="2000"/>
              <a:buChar char="•"/>
            </a:pPr>
            <a:r>
              <a:rPr lang="en-IN" sz="2000">
                <a:latin typeface="Arial"/>
                <a:ea typeface="Arial"/>
                <a:cs typeface="Arial"/>
                <a:sym typeface="Arial"/>
              </a:rPr>
              <a:t>Bypass the high frequency signals.</a:t>
            </a:r>
            <a:endParaRPr/>
          </a:p>
          <a:p>
            <a:pPr indent="-342900" lvl="0" marL="342900" rtl="0" algn="l">
              <a:spcBef>
                <a:spcPts val="400"/>
              </a:spcBef>
              <a:spcAft>
                <a:spcPts val="0"/>
              </a:spcAft>
              <a:buClr>
                <a:schemeClr val="dk1"/>
              </a:buClr>
              <a:buSzPts val="2000"/>
              <a:buChar char="•"/>
            </a:pPr>
            <a:r>
              <a:rPr lang="en-IN" sz="2000">
                <a:latin typeface="Arial"/>
                <a:ea typeface="Arial"/>
                <a:cs typeface="Arial"/>
                <a:sym typeface="Arial"/>
              </a:rPr>
              <a:t>Used in tank circuits in electronic oscillators.</a:t>
            </a:r>
            <a:endParaRPr/>
          </a:p>
          <a:p>
            <a:pPr indent="-342900" lvl="0" marL="342900" rtl="0" algn="l">
              <a:spcBef>
                <a:spcPts val="400"/>
              </a:spcBef>
              <a:spcAft>
                <a:spcPts val="0"/>
              </a:spcAft>
              <a:buClr>
                <a:schemeClr val="dk1"/>
              </a:buClr>
              <a:buSzPts val="2000"/>
              <a:buChar char="•"/>
            </a:pPr>
            <a:r>
              <a:rPr lang="en-IN" sz="2000">
                <a:latin typeface="Arial"/>
                <a:ea typeface="Arial"/>
                <a:cs typeface="Arial"/>
                <a:sym typeface="Arial"/>
              </a:rPr>
              <a:t>In Sensor circuits</a:t>
            </a:r>
            <a:endParaRPr/>
          </a:p>
          <a:p>
            <a:pPr indent="-342900" lvl="0" marL="342900" rtl="0" algn="l">
              <a:spcBef>
                <a:spcPts val="400"/>
              </a:spcBef>
              <a:spcAft>
                <a:spcPts val="0"/>
              </a:spcAft>
              <a:buClr>
                <a:srgbClr val="0645AD"/>
              </a:buClr>
              <a:buSzPts val="2000"/>
              <a:buChar char="•"/>
            </a:pPr>
            <a:r>
              <a:rPr lang="en-IN" sz="2000" u="sng">
                <a:solidFill>
                  <a:schemeClr val="hlink"/>
                </a:solidFill>
                <a:latin typeface="Arial"/>
                <a:ea typeface="Arial"/>
                <a:cs typeface="Arial"/>
                <a:sym typeface="Arial"/>
                <a:hlinkClick r:id="rId3"/>
              </a:rPr>
              <a:t>Power conditioning</a:t>
            </a:r>
            <a:endParaRPr sz="2000">
              <a:solidFill>
                <a:srgbClr val="202122"/>
              </a:solidFill>
              <a:latin typeface="Arial"/>
              <a:ea typeface="Arial"/>
              <a:cs typeface="Arial"/>
              <a:sym typeface="Arial"/>
            </a:endParaRPr>
          </a:p>
          <a:p>
            <a:pPr indent="-342900" lvl="0" marL="342900" rtl="0" algn="l">
              <a:spcBef>
                <a:spcPts val="400"/>
              </a:spcBef>
              <a:spcAft>
                <a:spcPts val="0"/>
              </a:spcAft>
              <a:buClr>
                <a:schemeClr val="dk1"/>
              </a:buClr>
              <a:buSzPts val="2000"/>
              <a:buChar char="•"/>
            </a:pPr>
            <a:r>
              <a:rPr lang="en-IN" sz="2000">
                <a:latin typeface="Arial"/>
                <a:ea typeface="Arial"/>
                <a:cs typeface="Arial"/>
                <a:sym typeface="Arial"/>
              </a:rPr>
              <a:t>Power factor correction</a:t>
            </a:r>
            <a:endParaRPr/>
          </a:p>
          <a:p>
            <a:pPr indent="-215900" lvl="0" marL="342900" rtl="0" algn="l">
              <a:spcBef>
                <a:spcPts val="400"/>
              </a:spcBef>
              <a:spcAft>
                <a:spcPts val="0"/>
              </a:spcAft>
              <a:buClr>
                <a:schemeClr val="dk1"/>
              </a:buClr>
              <a:buSzPts val="2000"/>
              <a:buNone/>
            </a:pPr>
            <a:r>
              <a:t/>
            </a:r>
            <a:endParaRPr sz="20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62000" y="76200"/>
            <a:ext cx="8229600" cy="7493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solidFill>
                  <a:srgbClr val="0000FF"/>
                </a:solidFill>
              </a:rPr>
              <a:t>Continued...</a:t>
            </a:r>
            <a:endParaRPr/>
          </a:p>
        </p:txBody>
      </p:sp>
      <p:pic>
        <p:nvPicPr>
          <p:cNvPr id="136" name="Google Shape;136;p20"/>
          <p:cNvPicPr preferRelativeResize="0"/>
          <p:nvPr/>
        </p:nvPicPr>
        <p:blipFill rotWithShape="1">
          <a:blip r:embed="rId3">
            <a:alphaModFix/>
          </a:blip>
          <a:srcRect b="0" l="0" r="0" t="0"/>
          <a:stretch/>
        </p:blipFill>
        <p:spPr>
          <a:xfrm>
            <a:off x="609600" y="406718"/>
            <a:ext cx="4766310" cy="2861945"/>
          </a:xfrm>
          <a:prstGeom prst="rect">
            <a:avLst/>
          </a:prstGeom>
          <a:noFill/>
          <a:ln>
            <a:noFill/>
          </a:ln>
        </p:spPr>
      </p:pic>
      <p:sp>
        <p:nvSpPr>
          <p:cNvPr id="137" name="Google Shape;137;p20"/>
          <p:cNvSpPr txBox="1"/>
          <p:nvPr/>
        </p:nvSpPr>
        <p:spPr>
          <a:xfrm>
            <a:off x="323850" y="3390265"/>
            <a:ext cx="8733790" cy="6451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Times New Roman"/>
              <a:buNone/>
            </a:pPr>
            <a:r>
              <a:rPr b="0" i="0" lang="en-IN" sz="1800" u="none">
                <a:solidFill>
                  <a:schemeClr val="accent2"/>
                </a:solidFill>
                <a:latin typeface="Times New Roman"/>
                <a:ea typeface="Times New Roman"/>
                <a:cs typeface="Times New Roman"/>
                <a:sym typeface="Times New Roman"/>
              </a:rPr>
              <a:t>Way To Rembember above Relationship</a:t>
            </a:r>
            <a:r>
              <a:rPr b="0" i="0" lang="en-IN" sz="1800" u="none">
                <a:solidFill>
                  <a:schemeClr val="accent2"/>
                </a:solidFill>
                <a:latin typeface="Arial"/>
                <a:ea typeface="Arial"/>
                <a:cs typeface="Arial"/>
                <a:sym typeface="Arial"/>
              </a:rPr>
              <a:t> -</a:t>
            </a:r>
            <a:r>
              <a:rPr b="0" i="0" lang="en-IN" sz="1800" u="none">
                <a:solidFill>
                  <a:schemeClr val="dk1"/>
                </a:solidFill>
                <a:latin typeface="Arial"/>
                <a:ea typeface="Arial"/>
                <a:cs typeface="Arial"/>
                <a:sym typeface="Arial"/>
              </a:rPr>
              <a:t> </a:t>
            </a:r>
            <a:r>
              <a:rPr b="0" i="0" lang="en-IN" sz="1800" u="none">
                <a:solidFill>
                  <a:schemeClr val="dk1"/>
                </a:solidFill>
                <a:latin typeface="Times New Roman"/>
                <a:ea typeface="Times New Roman"/>
                <a:cs typeface="Times New Roman"/>
                <a:sym typeface="Times New Roman"/>
              </a:rPr>
              <a:t>Current is transformed in reverse ratio of the voltage and turn’s ratio.</a:t>
            </a:r>
            <a:endParaRPr/>
          </a:p>
        </p:txBody>
      </p:sp>
      <p:sp>
        <p:nvSpPr>
          <p:cNvPr id="138" name="Google Shape;138;p20"/>
          <p:cNvSpPr txBox="1"/>
          <p:nvPr/>
        </p:nvSpPr>
        <p:spPr>
          <a:xfrm>
            <a:off x="311785" y="4125595"/>
            <a:ext cx="8603615" cy="1198880"/>
          </a:xfrm>
          <a:prstGeom prst="rect">
            <a:avLst/>
          </a:prstGeom>
          <a:noFill/>
          <a:ln cap="flat" cmpd="sng" w="9525">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With the selection of K: Two Cases are possible-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IN" sz="1800" u="none">
                <a:solidFill>
                  <a:schemeClr val="dk1"/>
                </a:solidFill>
                <a:latin typeface="Arial"/>
                <a:ea typeface="Arial"/>
                <a:cs typeface="Arial"/>
                <a:sym typeface="Arial"/>
              </a:rPr>
              <a:t>If N1 &gt; N2 or, E1 &gt; E2 ................................ </a:t>
            </a:r>
            <a:r>
              <a:rPr b="0" i="0" lang="en-IN" sz="1800" u="none">
                <a:solidFill>
                  <a:srgbClr val="FF0000"/>
                </a:solidFill>
                <a:latin typeface="Arial"/>
                <a:ea typeface="Arial"/>
                <a:cs typeface="Arial"/>
                <a:sym typeface="Arial"/>
              </a:rPr>
              <a:t>Step down Transformer</a:t>
            </a:r>
            <a:endParaRPr b="0" i="0" sz="1800" u="non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IN" sz="1800" u="none">
                <a:solidFill>
                  <a:schemeClr val="dk1"/>
                </a:solidFill>
                <a:latin typeface="Arial"/>
                <a:ea typeface="Arial"/>
                <a:cs typeface="Arial"/>
                <a:sym typeface="Arial"/>
              </a:rPr>
              <a:t>If N2 &gt; N1 or, E2 &gt; E1 ................................ </a:t>
            </a:r>
            <a:r>
              <a:rPr b="0" i="0" lang="en-IN" sz="1800" u="none">
                <a:solidFill>
                  <a:srgbClr val="FF0000"/>
                </a:solidFill>
                <a:latin typeface="Arial"/>
                <a:ea typeface="Arial"/>
                <a:cs typeface="Arial"/>
                <a:sym typeface="Arial"/>
              </a:rPr>
              <a:t>Step up Transformer</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4"/>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latin typeface="Arial"/>
                <a:ea typeface="Arial"/>
                <a:cs typeface="Arial"/>
                <a:sym typeface="Arial"/>
              </a:rPr>
              <a:t>Power factor correction</a:t>
            </a:r>
            <a:endParaRPr/>
          </a:p>
        </p:txBody>
      </p:sp>
      <p:sp>
        <p:nvSpPr>
          <p:cNvPr id="501" name="Google Shape;501;p74"/>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Char char="•"/>
            </a:pPr>
            <a:r>
              <a:rPr lang="en-IN" sz="2000">
                <a:latin typeface="Arial"/>
                <a:ea typeface="Arial"/>
                <a:cs typeface="Arial"/>
                <a:sym typeface="Arial"/>
              </a:rPr>
              <a:t>Power factor of an AC power system is defined as the ratio of the Active power absorbed by the load to the apparent power.</a:t>
            </a:r>
            <a:endParaRPr/>
          </a:p>
          <a:p>
            <a:pPr indent="-342900" lvl="0" marL="342900" rtl="0" algn="just">
              <a:spcBef>
                <a:spcPts val="400"/>
              </a:spcBef>
              <a:spcAft>
                <a:spcPts val="0"/>
              </a:spcAft>
              <a:buClr>
                <a:srgbClr val="333333"/>
              </a:buClr>
              <a:buSzPts val="2000"/>
              <a:buChar char="•"/>
            </a:pPr>
            <a:r>
              <a:rPr lang="en-IN" sz="2000">
                <a:solidFill>
                  <a:srgbClr val="333333"/>
                </a:solidFill>
                <a:latin typeface="Arial"/>
                <a:ea typeface="Arial"/>
                <a:cs typeface="Arial"/>
                <a:sym typeface="Arial"/>
              </a:rPr>
              <a:t>In AC circuits, the value of power factor lies between 0 and 1.</a:t>
            </a:r>
            <a:endParaRPr sz="2000">
              <a:latin typeface="Arial"/>
              <a:ea typeface="Arial"/>
              <a:cs typeface="Arial"/>
              <a:sym typeface="Arial"/>
            </a:endParaRPr>
          </a:p>
          <a:p>
            <a:pPr indent="-342900" lvl="0" marL="342900" rtl="0" algn="just">
              <a:spcBef>
                <a:spcPts val="400"/>
              </a:spcBef>
              <a:spcAft>
                <a:spcPts val="0"/>
              </a:spcAft>
              <a:buClr>
                <a:schemeClr val="dk1"/>
              </a:buClr>
              <a:buSzPts val="2000"/>
              <a:buChar char="•"/>
            </a:pPr>
            <a:r>
              <a:rPr b="1" lang="en-IN" sz="2000">
                <a:latin typeface="Arial"/>
                <a:ea typeface="Arial"/>
                <a:cs typeface="Arial"/>
                <a:sym typeface="Arial"/>
              </a:rPr>
              <a:t>Real Power – </a:t>
            </a:r>
            <a:r>
              <a:rPr lang="en-IN" sz="2000">
                <a:latin typeface="Arial"/>
                <a:ea typeface="Arial"/>
                <a:cs typeface="Arial"/>
                <a:sym typeface="Arial"/>
              </a:rPr>
              <a:t>The power supplied to the equipment that performs useful and productive work.</a:t>
            </a:r>
            <a:endParaRPr/>
          </a:p>
          <a:p>
            <a:pPr indent="-342900" lvl="0" marL="342900" rtl="0" algn="just">
              <a:spcBef>
                <a:spcPts val="400"/>
              </a:spcBef>
              <a:spcAft>
                <a:spcPts val="0"/>
              </a:spcAft>
              <a:buClr>
                <a:schemeClr val="dk1"/>
              </a:buClr>
              <a:buSzPts val="2000"/>
              <a:buChar char="•"/>
            </a:pPr>
            <a:r>
              <a:rPr b="1" lang="en-IN" sz="2000">
                <a:latin typeface="Arial"/>
                <a:ea typeface="Arial"/>
                <a:cs typeface="Arial"/>
                <a:sym typeface="Arial"/>
              </a:rPr>
              <a:t>Reactive Power– </a:t>
            </a:r>
            <a:r>
              <a:rPr lang="en-IN" sz="2000">
                <a:latin typeface="Arial"/>
                <a:ea typeface="Arial"/>
                <a:cs typeface="Arial"/>
                <a:sym typeface="Arial"/>
              </a:rPr>
              <a:t>The power required by equipment such as transformers and motors to produce magnetic fields enabling actual work to be done.</a:t>
            </a:r>
            <a:endParaRPr/>
          </a:p>
          <a:p>
            <a:pPr indent="-342900" lvl="0" marL="342900" rtl="0" algn="just">
              <a:spcBef>
                <a:spcPts val="400"/>
              </a:spcBef>
              <a:spcAft>
                <a:spcPts val="0"/>
              </a:spcAft>
              <a:buClr>
                <a:schemeClr val="dk1"/>
              </a:buClr>
              <a:buSzPts val="2000"/>
              <a:buChar char="•"/>
            </a:pPr>
            <a:r>
              <a:rPr b="1" lang="en-IN" sz="2000">
                <a:latin typeface="Arial"/>
                <a:ea typeface="Arial"/>
                <a:cs typeface="Arial"/>
                <a:sym typeface="Arial"/>
              </a:rPr>
              <a:t>Apparent Power– </a:t>
            </a:r>
            <a:r>
              <a:rPr lang="en-IN" sz="2000">
                <a:latin typeface="Arial"/>
                <a:ea typeface="Arial"/>
                <a:cs typeface="Arial"/>
                <a:sym typeface="Arial"/>
              </a:rPr>
              <a:t>The phase or sum of real power and reactive power. </a:t>
            </a:r>
            <a:endParaRPr/>
          </a:p>
          <a:p>
            <a:pPr indent="-215900" lvl="0" marL="342900" rtl="0" algn="l">
              <a:spcBef>
                <a:spcPts val="400"/>
              </a:spcBef>
              <a:spcAft>
                <a:spcPts val="0"/>
              </a:spcAft>
              <a:buClr>
                <a:schemeClr val="dk1"/>
              </a:buClr>
              <a:buSzPts val="2000"/>
              <a:buNone/>
            </a:pPr>
            <a:r>
              <a:t/>
            </a:r>
            <a:endParaRPr sz="2000">
              <a:latin typeface="Arial"/>
              <a:ea typeface="Arial"/>
              <a:cs typeface="Arial"/>
              <a:sym typeface="Arial"/>
            </a:endParaRPr>
          </a:p>
          <a:p>
            <a:pPr indent="-342900" lvl="0" marL="342900" rtl="0" algn="just">
              <a:spcBef>
                <a:spcPts val="480"/>
              </a:spcBef>
              <a:spcAft>
                <a:spcPts val="0"/>
              </a:spcAft>
              <a:buClr>
                <a:schemeClr val="dk1"/>
              </a:buClr>
              <a:buSzPts val="2400"/>
              <a:buChar char="•"/>
            </a:pPr>
            <a:r>
              <a:rPr b="1" lang="en-IN" sz="2400"/>
              <a:t>PF = cosɸ = P(W) / S(VA)</a:t>
            </a:r>
            <a:endParaRPr sz="2400">
              <a:latin typeface="Arial"/>
              <a:ea typeface="Arial"/>
              <a:cs typeface="Arial"/>
              <a:sym typeface="Arial"/>
            </a:endParaRPr>
          </a:p>
        </p:txBody>
      </p:sp>
      <p:pic>
        <p:nvPicPr>
          <p:cNvPr id="502" name="Google Shape;502;p74"/>
          <p:cNvPicPr preferRelativeResize="0"/>
          <p:nvPr/>
        </p:nvPicPr>
        <p:blipFill rotWithShape="1">
          <a:blip r:embed="rId3">
            <a:alphaModFix/>
          </a:blip>
          <a:srcRect b="0" l="0" r="0" t="0"/>
          <a:stretch/>
        </p:blipFill>
        <p:spPr>
          <a:xfrm>
            <a:off x="4495800" y="3962400"/>
            <a:ext cx="3581400" cy="2599287"/>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3600"/>
              <a:t>Causes of Low Power Factor</a:t>
            </a:r>
            <a:endParaRPr/>
          </a:p>
        </p:txBody>
      </p:sp>
      <p:sp>
        <p:nvSpPr>
          <p:cNvPr id="508" name="Google Shape;508;p75"/>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Char char="•"/>
            </a:pPr>
            <a:r>
              <a:rPr lang="en-IN" sz="2000">
                <a:latin typeface="Arial"/>
                <a:ea typeface="Arial"/>
                <a:cs typeface="Arial"/>
                <a:sym typeface="Arial"/>
              </a:rPr>
              <a:t>Inductive Load: 90% of the industrial loads consist of induction motors. Such machines draw magnetizing current and set up a magnetic field for its proper working and hence work at a low power factor. The current drawn by inductive loads is lagging and results in poor power factor. </a:t>
            </a:r>
            <a:endParaRPr/>
          </a:p>
          <a:p>
            <a:pPr indent="-342900" lvl="0" marL="342900" rtl="0" algn="l">
              <a:spcBef>
                <a:spcPts val="400"/>
              </a:spcBef>
              <a:spcAft>
                <a:spcPts val="0"/>
              </a:spcAft>
              <a:buClr>
                <a:schemeClr val="dk1"/>
              </a:buClr>
              <a:buSzPts val="2000"/>
              <a:buChar char="•"/>
            </a:pPr>
            <a:r>
              <a:rPr lang="en-IN" sz="2000">
                <a:latin typeface="Arial"/>
                <a:ea typeface="Arial"/>
                <a:cs typeface="Arial"/>
                <a:sym typeface="Arial"/>
              </a:rPr>
              <a:t>Harmonic Current: The presence of harmonic current reduces the power factor in the system.</a:t>
            </a:r>
            <a:endParaRPr/>
          </a:p>
          <a:p>
            <a:pPr indent="-342900" lvl="0" marL="342900" rtl="0" algn="l">
              <a:spcBef>
                <a:spcPts val="400"/>
              </a:spcBef>
              <a:spcAft>
                <a:spcPts val="0"/>
              </a:spcAft>
              <a:buClr>
                <a:schemeClr val="dk1"/>
              </a:buClr>
              <a:buSzPts val="2000"/>
              <a:buChar char="•"/>
            </a:pPr>
            <a:r>
              <a:rPr lang="en-IN" sz="2000">
                <a:latin typeface="Arial"/>
                <a:ea typeface="Arial"/>
                <a:cs typeface="Arial"/>
                <a:sym typeface="Arial"/>
              </a:rPr>
              <a:t>Variation in the Power System Loading</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Effects of Low Power Factor</a:t>
            </a:r>
            <a:endParaRPr/>
          </a:p>
        </p:txBody>
      </p:sp>
      <p:sp>
        <p:nvSpPr>
          <p:cNvPr id="514" name="Google Shape;514;p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13588"/>
              </a:buClr>
              <a:buSzPts val="2000"/>
              <a:buChar char="•"/>
            </a:pPr>
            <a:r>
              <a:rPr lang="en-IN" sz="2000">
                <a:solidFill>
                  <a:srgbClr val="813588"/>
                </a:solidFill>
                <a:latin typeface="Roboto"/>
                <a:ea typeface="Roboto"/>
                <a:cs typeface="Roboto"/>
                <a:sym typeface="Roboto"/>
              </a:rPr>
              <a:t>Large Copper Losses: </a:t>
            </a:r>
            <a:r>
              <a:rPr lang="en-IN" sz="2000">
                <a:solidFill>
                  <a:srgbClr val="333333"/>
                </a:solidFill>
                <a:latin typeface="Roboto"/>
                <a:ea typeface="Roboto"/>
                <a:cs typeface="Roboto"/>
                <a:sym typeface="Roboto"/>
              </a:rPr>
              <a:t>When the power factor is low, the line current will be high, and consequently, the copper losses will be higher. This results in low efficiency of the power system.</a:t>
            </a:r>
            <a:endParaRPr/>
          </a:p>
          <a:p>
            <a:pPr indent="-342900" lvl="0" marL="342900" rtl="0" algn="just">
              <a:spcBef>
                <a:spcPts val="400"/>
              </a:spcBef>
              <a:spcAft>
                <a:spcPts val="0"/>
              </a:spcAft>
              <a:buClr>
                <a:srgbClr val="813588"/>
              </a:buClr>
              <a:buSzPts val="2000"/>
              <a:buChar char="•"/>
            </a:pPr>
            <a:r>
              <a:rPr lang="en-IN" sz="2000">
                <a:solidFill>
                  <a:srgbClr val="813588"/>
                </a:solidFill>
                <a:latin typeface="Roboto"/>
                <a:ea typeface="Roboto"/>
                <a:cs typeface="Roboto"/>
                <a:sym typeface="Roboto"/>
              </a:rPr>
              <a:t>Large kVA rating: </a:t>
            </a:r>
            <a:r>
              <a:rPr lang="en-IN" sz="2000">
                <a:latin typeface="Arial"/>
                <a:ea typeface="Arial"/>
                <a:cs typeface="Arial"/>
                <a:sym typeface="Arial"/>
              </a:rPr>
              <a:t>power factor of the machine is inversely proportional to its kVA rating. Larger kVA rating makes the equipment costly and heavier in size.</a:t>
            </a:r>
            <a:endParaRPr sz="2000">
              <a:solidFill>
                <a:srgbClr val="813588"/>
              </a:solidFill>
              <a:latin typeface="Arial"/>
              <a:ea typeface="Arial"/>
              <a:cs typeface="Arial"/>
              <a:sym typeface="Arial"/>
            </a:endParaRPr>
          </a:p>
          <a:p>
            <a:pPr indent="-342900" lvl="0" marL="342900" rtl="0" algn="just">
              <a:spcBef>
                <a:spcPts val="400"/>
              </a:spcBef>
              <a:spcAft>
                <a:spcPts val="0"/>
              </a:spcAft>
              <a:buClr>
                <a:schemeClr val="dk1"/>
              </a:buClr>
              <a:buSzPts val="2000"/>
              <a:buChar char="•"/>
            </a:pPr>
            <a:r>
              <a:rPr lang="en-IN" sz="2000">
                <a:latin typeface="Arial"/>
                <a:ea typeface="Arial"/>
                <a:cs typeface="Arial"/>
                <a:sym typeface="Arial"/>
              </a:rPr>
              <a:t>Poor Voltage Regulation:  higher voltage drop in transformers and alternators.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Power Factor Correction</a:t>
            </a:r>
            <a:br>
              <a:rPr lang="en-IN"/>
            </a:br>
            <a:endParaRPr/>
          </a:p>
        </p:txBody>
      </p:sp>
      <p:sp>
        <p:nvSpPr>
          <p:cNvPr id="520" name="Google Shape;520;p77"/>
          <p:cNvSpPr txBox="1"/>
          <p:nvPr>
            <p:ph idx="1" type="body"/>
          </p:nvPr>
        </p:nvSpPr>
        <p:spPr>
          <a:xfrm>
            <a:off x="304800" y="1219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latin typeface="Arial"/>
                <a:ea typeface="Arial"/>
                <a:cs typeface="Arial"/>
                <a:sym typeface="Arial"/>
              </a:rPr>
              <a:t>The power factor correction is a technique of increasing the power factor of a power supply. </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In electric power distribution, capacitors are used for power-factor correction. There are two methods:</a:t>
            </a:r>
            <a:endParaRPr/>
          </a:p>
          <a:p>
            <a:pPr indent="-285750" lvl="1" marL="742950" rtl="0" algn="just">
              <a:spcBef>
                <a:spcPts val="400"/>
              </a:spcBef>
              <a:spcAft>
                <a:spcPts val="0"/>
              </a:spcAft>
              <a:buClr>
                <a:schemeClr val="dk1"/>
              </a:buClr>
              <a:buSzPts val="2000"/>
              <a:buChar char="–"/>
            </a:pPr>
            <a:r>
              <a:rPr lang="en-IN" sz="2000">
                <a:latin typeface="Arial"/>
                <a:ea typeface="Arial"/>
                <a:cs typeface="Arial"/>
                <a:sym typeface="Arial"/>
              </a:rPr>
              <a:t>Power Factor Correction Method using Capacitors.</a:t>
            </a:r>
            <a:endParaRPr/>
          </a:p>
          <a:p>
            <a:pPr indent="-285750" lvl="1" marL="742950" rtl="0" algn="just">
              <a:spcBef>
                <a:spcPts val="400"/>
              </a:spcBef>
              <a:spcAft>
                <a:spcPts val="0"/>
              </a:spcAft>
              <a:buClr>
                <a:schemeClr val="dk1"/>
              </a:buClr>
              <a:buSzPts val="2000"/>
              <a:buChar char="–"/>
            </a:pPr>
            <a:r>
              <a:rPr lang="en-IN" sz="2000">
                <a:latin typeface="Arial"/>
                <a:ea typeface="Arial"/>
                <a:cs typeface="Arial"/>
                <a:sym typeface="Arial"/>
              </a:rPr>
              <a:t>Power Factor Correction Method using a Synchronous Condenser.</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The purpose is to counteract inductive loading from devices like electric motors and transmission lines to make the load appear to be mostly resistive. </a:t>
            </a:r>
            <a:endParaRPr/>
          </a:p>
          <a:p>
            <a:pPr indent="-342900" lvl="0" marL="342900" rtl="0" algn="just">
              <a:spcBef>
                <a:spcPts val="480"/>
              </a:spcBef>
              <a:spcAft>
                <a:spcPts val="0"/>
              </a:spcAft>
              <a:buClr>
                <a:schemeClr val="dk1"/>
              </a:buClr>
              <a:buSzPts val="2400"/>
              <a:buChar char="•"/>
            </a:pPr>
            <a:r>
              <a:rPr lang="en-IN" sz="2400">
                <a:latin typeface="Arial"/>
                <a:ea typeface="Arial"/>
                <a:cs typeface="Arial"/>
                <a:sym typeface="Arial"/>
              </a:rPr>
              <a:t>An over-excited synchronous motor has a leading power factor. This makes it useful for power-factor correction of industrial loads.</a:t>
            </a:r>
            <a:endParaRPr/>
          </a:p>
          <a:p>
            <a:pPr indent="-190500" lvl="0" marL="342900" rtl="0" algn="l">
              <a:spcBef>
                <a:spcPts val="480"/>
              </a:spcBef>
              <a:spcAft>
                <a:spcPts val="0"/>
              </a:spcAft>
              <a:buClr>
                <a:schemeClr val="dk1"/>
              </a:buClr>
              <a:buSzPts val="2400"/>
              <a:buNone/>
            </a:pPr>
            <a:r>
              <a:t/>
            </a:r>
            <a:endParaRPr sz="2400">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526" name="Google Shape;526;p7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id="527" name="Google Shape;527;p78"/>
          <p:cNvPicPr preferRelativeResize="0"/>
          <p:nvPr/>
        </p:nvPicPr>
        <p:blipFill rotWithShape="1">
          <a:blip r:embed="rId3">
            <a:alphaModFix/>
          </a:blip>
          <a:srcRect b="0" l="0" r="0" t="0"/>
          <a:stretch/>
        </p:blipFill>
        <p:spPr>
          <a:xfrm>
            <a:off x="547688" y="1709738"/>
            <a:ext cx="8048625" cy="3438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457200" y="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75000"/>
              </a:lnSpc>
              <a:spcBef>
                <a:spcPts val="0"/>
              </a:spcBef>
              <a:spcAft>
                <a:spcPts val="0"/>
              </a:spcAft>
              <a:buNone/>
            </a:pPr>
            <a:br>
              <a:rPr b="1" lang="en-IN">
                <a:solidFill>
                  <a:srgbClr val="0000FF"/>
                </a:solidFill>
                <a:latin typeface="Times New Roman"/>
                <a:ea typeface="Times New Roman"/>
                <a:cs typeface="Times New Roman"/>
                <a:sym typeface="Times New Roman"/>
              </a:rPr>
            </a:br>
            <a:r>
              <a:rPr b="1" lang="en-IN">
                <a:solidFill>
                  <a:srgbClr val="0000FF"/>
                </a:solidFill>
                <a:latin typeface="Times New Roman"/>
                <a:ea typeface="Times New Roman"/>
                <a:cs typeface="Times New Roman"/>
                <a:sym typeface="Times New Roman"/>
              </a:rPr>
              <a:t>Construction of a Single Phase Transformer</a:t>
            </a:r>
            <a:endParaRPr/>
          </a:p>
        </p:txBody>
      </p:sp>
      <p:sp>
        <p:nvSpPr>
          <p:cNvPr id="144" name="Google Shape;144;p21"/>
          <p:cNvSpPr txBox="1"/>
          <p:nvPr/>
        </p:nvSpPr>
        <p:spPr>
          <a:xfrm>
            <a:off x="97155" y="1143000"/>
            <a:ext cx="8976360" cy="3416320"/>
          </a:xfrm>
          <a:prstGeom prst="rect">
            <a:avLst/>
          </a:prstGeom>
          <a:noFill/>
          <a:ln>
            <a:noFill/>
          </a:ln>
        </p:spPr>
        <p:txBody>
          <a:bodyPr anchorCtr="0" anchor="t" bIns="45700" lIns="91425" spcFirstLastPara="1" rIns="91425" wrap="square" tIns="45700">
            <a:spAutoFit/>
          </a:bodyPr>
          <a:lstStyle/>
          <a:p>
            <a:pPr indent="-133350" lvl="0" marL="285750" marR="0" rtl="0" algn="l">
              <a:lnSpc>
                <a:spcPct val="100000"/>
              </a:lnSpc>
              <a:spcBef>
                <a:spcPts val="0"/>
              </a:spcBef>
              <a:spcAft>
                <a:spcPts val="0"/>
              </a:spcAft>
              <a:buClr>
                <a:schemeClr val="dk1"/>
              </a:buClr>
              <a:buSzPts val="2400"/>
              <a:buFont typeface="Noto Sans Symbols"/>
              <a:buNone/>
            </a:pPr>
            <a:r>
              <a:t/>
            </a:r>
            <a:endParaRPr b="0" i="0" sz="2400" u="non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Noto Sans Symbols"/>
              <a:buChar char="⮚"/>
            </a:pPr>
            <a:r>
              <a:rPr b="0" i="0" lang="en-IN" sz="2400" u="none">
                <a:solidFill>
                  <a:schemeClr val="dk1"/>
                </a:solidFill>
                <a:latin typeface="Arial"/>
                <a:ea typeface="Arial"/>
                <a:cs typeface="Arial"/>
                <a:sym typeface="Arial"/>
              </a:rPr>
              <a:t>Consist of </a:t>
            </a:r>
            <a:r>
              <a:rPr b="0" i="0" lang="en-IN" sz="2400" u="none">
                <a:solidFill>
                  <a:srgbClr val="FF0000"/>
                </a:solidFill>
                <a:latin typeface="Arial"/>
                <a:ea typeface="Arial"/>
                <a:cs typeface="Arial"/>
                <a:sym typeface="Arial"/>
              </a:rPr>
              <a:t>Primary and Secondary Windings</a:t>
            </a:r>
            <a:r>
              <a:rPr b="0" i="0" lang="en-IN" sz="2400" u="none">
                <a:solidFill>
                  <a:schemeClr val="dk1"/>
                </a:solidFill>
                <a:latin typeface="Arial"/>
                <a:ea typeface="Arial"/>
                <a:cs typeface="Arial"/>
                <a:sym typeface="Arial"/>
              </a:rPr>
              <a:t> placed in a magnetic Core</a:t>
            </a:r>
            <a:endParaRPr/>
          </a:p>
          <a:p>
            <a:pPr indent="-285750" lvl="0" marL="285750" marR="0" rtl="0" algn="l">
              <a:lnSpc>
                <a:spcPct val="100000"/>
              </a:lnSpc>
              <a:spcBef>
                <a:spcPts val="0"/>
              </a:spcBef>
              <a:spcAft>
                <a:spcPts val="0"/>
              </a:spcAft>
              <a:buClr>
                <a:srgbClr val="FF0000"/>
              </a:buClr>
              <a:buSzPts val="2400"/>
              <a:buFont typeface="Noto Sans Symbols"/>
              <a:buChar char="⮚"/>
            </a:pPr>
            <a:r>
              <a:rPr b="0" i="0" lang="en-IN" sz="2400" u="none">
                <a:solidFill>
                  <a:srgbClr val="FF0000"/>
                </a:solidFill>
                <a:latin typeface="Arial"/>
                <a:ea typeface="Arial"/>
                <a:cs typeface="Arial"/>
                <a:sym typeface="Arial"/>
              </a:rPr>
              <a:t>Magnetic Core</a:t>
            </a:r>
            <a:r>
              <a:rPr b="0" i="0" lang="en-IN" sz="2400" u="none">
                <a:solidFill>
                  <a:schemeClr val="dk1"/>
                </a:solidFill>
                <a:latin typeface="Arial"/>
                <a:ea typeface="Arial"/>
                <a:cs typeface="Arial"/>
                <a:sym typeface="Arial"/>
              </a:rPr>
              <a:t> is a stack of thin silicon steel laminations (CRGO)</a:t>
            </a:r>
            <a:endParaRPr/>
          </a:p>
          <a:p>
            <a:pPr indent="-285750" lvl="0" marL="285750" marR="0" rtl="0" algn="l">
              <a:lnSpc>
                <a:spcPct val="100000"/>
              </a:lnSpc>
              <a:spcBef>
                <a:spcPts val="0"/>
              </a:spcBef>
              <a:spcAft>
                <a:spcPts val="0"/>
              </a:spcAft>
              <a:buClr>
                <a:schemeClr val="dk1"/>
              </a:buClr>
              <a:buSzPts val="2400"/>
              <a:buFont typeface="Noto Sans Symbols"/>
              <a:buChar char="⮚"/>
            </a:pPr>
            <a:r>
              <a:rPr b="0" i="0" lang="en-IN" sz="2400" u="none">
                <a:solidFill>
                  <a:schemeClr val="dk1"/>
                </a:solidFill>
                <a:latin typeface="Arial"/>
                <a:ea typeface="Arial"/>
                <a:cs typeface="Arial"/>
                <a:sym typeface="Arial"/>
              </a:rPr>
              <a:t>Lamination reduces Eddy current loss and Steel reduces hysteresis loss</a:t>
            </a:r>
            <a:endParaRPr/>
          </a:p>
          <a:p>
            <a:pPr indent="-285750" lvl="0" marL="285750" marR="0" rtl="0" algn="l">
              <a:lnSpc>
                <a:spcPct val="100000"/>
              </a:lnSpc>
              <a:spcBef>
                <a:spcPts val="0"/>
              </a:spcBef>
              <a:spcAft>
                <a:spcPts val="0"/>
              </a:spcAft>
              <a:buClr>
                <a:schemeClr val="dk1"/>
              </a:buClr>
              <a:buSzPts val="2400"/>
              <a:buFont typeface="Noto Sans Symbols"/>
              <a:buChar char="⮚"/>
            </a:pPr>
            <a:r>
              <a:rPr b="0" i="0" lang="en-IN" sz="2400" u="none">
                <a:solidFill>
                  <a:schemeClr val="dk1"/>
                </a:solidFill>
                <a:latin typeface="Arial"/>
                <a:ea typeface="Arial"/>
                <a:cs typeface="Arial"/>
                <a:sym typeface="Arial"/>
              </a:rPr>
              <a:t>The core provides a low reluctance path for electromagnetic flux and supports the primary and secondary windings. </a:t>
            </a:r>
            <a:endParaRPr b="0" i="0" sz="2400" u="none">
              <a:solidFill>
                <a:schemeClr val="dk1"/>
              </a:solidFill>
              <a:latin typeface="Arial"/>
              <a:ea typeface="Arial"/>
              <a:cs typeface="Arial"/>
              <a:sym typeface="Arial"/>
            </a:endParaRPr>
          </a:p>
        </p:txBody>
      </p:sp>
      <p:sp>
        <p:nvSpPr>
          <p:cNvPr id="145" name="Google Shape;145;p21"/>
          <p:cNvSpPr txBox="1"/>
          <p:nvPr/>
        </p:nvSpPr>
        <p:spPr>
          <a:xfrm>
            <a:off x="114935" y="4495800"/>
            <a:ext cx="857186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Noto Sans Symbols"/>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533400" y="0"/>
            <a:ext cx="8229600" cy="51181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IN">
                <a:solidFill>
                  <a:srgbClr val="0000FF"/>
                </a:solidFill>
              </a:rPr>
              <a:t>Continued...</a:t>
            </a:r>
            <a:endParaRPr/>
          </a:p>
        </p:txBody>
      </p:sp>
      <p:sp>
        <p:nvSpPr>
          <p:cNvPr id="151" name="Google Shape;151;p22"/>
          <p:cNvSpPr txBox="1"/>
          <p:nvPr/>
        </p:nvSpPr>
        <p:spPr>
          <a:xfrm>
            <a:off x="367030" y="609600"/>
            <a:ext cx="8598535" cy="3683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en-IN" sz="1800" u="none">
                <a:solidFill>
                  <a:schemeClr val="dk1"/>
                </a:solidFill>
                <a:latin typeface="Arial"/>
                <a:ea typeface="Arial"/>
                <a:cs typeface="Arial"/>
                <a:sym typeface="Arial"/>
              </a:rPr>
              <a:t>Based on construction, two types of transformers-  </a:t>
            </a:r>
            <a:r>
              <a:rPr b="0" i="0" lang="en-IN" sz="1800" u="none">
                <a:solidFill>
                  <a:srgbClr val="FF0000"/>
                </a:solidFill>
                <a:latin typeface="Arial"/>
                <a:ea typeface="Arial"/>
                <a:cs typeface="Arial"/>
                <a:sym typeface="Arial"/>
              </a:rPr>
              <a:t>Shell type </a:t>
            </a:r>
            <a:r>
              <a:rPr b="0" i="0" lang="en-IN" sz="1800" u="none">
                <a:solidFill>
                  <a:schemeClr val="dk1"/>
                </a:solidFill>
                <a:latin typeface="Arial"/>
                <a:ea typeface="Arial"/>
                <a:cs typeface="Arial"/>
                <a:sym typeface="Arial"/>
              </a:rPr>
              <a:t>and</a:t>
            </a:r>
            <a:r>
              <a:rPr b="0" i="0" lang="en-IN" sz="1800" u="none">
                <a:solidFill>
                  <a:srgbClr val="FF0000"/>
                </a:solidFill>
                <a:latin typeface="Arial"/>
                <a:ea typeface="Arial"/>
                <a:cs typeface="Arial"/>
                <a:sym typeface="Arial"/>
              </a:rPr>
              <a:t> Core type</a:t>
            </a:r>
            <a:endParaRPr/>
          </a:p>
        </p:txBody>
      </p:sp>
      <p:pic>
        <p:nvPicPr>
          <p:cNvPr id="152" name="Google Shape;152;p22"/>
          <p:cNvPicPr preferRelativeResize="0"/>
          <p:nvPr>
            <p:ph idx="1" type="body"/>
          </p:nvPr>
        </p:nvPicPr>
        <p:blipFill rotWithShape="1">
          <a:blip r:embed="rId3">
            <a:alphaModFix/>
          </a:blip>
          <a:srcRect b="0" l="0" r="0" t="0"/>
          <a:stretch/>
        </p:blipFill>
        <p:spPr>
          <a:xfrm>
            <a:off x="4017010" y="1288415"/>
            <a:ext cx="4948555" cy="2349500"/>
          </a:xfrm>
          <a:prstGeom prst="rect">
            <a:avLst/>
          </a:prstGeom>
          <a:noFill/>
          <a:ln>
            <a:noFill/>
          </a:ln>
        </p:spPr>
      </p:pic>
      <p:pic>
        <p:nvPicPr>
          <p:cNvPr id="153" name="Google Shape;153;p22"/>
          <p:cNvPicPr preferRelativeResize="0"/>
          <p:nvPr>
            <p:ph idx="2" type="body"/>
          </p:nvPr>
        </p:nvPicPr>
        <p:blipFill rotWithShape="1">
          <a:blip r:embed="rId4">
            <a:alphaModFix/>
          </a:blip>
          <a:srcRect b="0" l="0" r="0" t="0"/>
          <a:stretch/>
        </p:blipFill>
        <p:spPr>
          <a:xfrm>
            <a:off x="3913505" y="4182745"/>
            <a:ext cx="5282565" cy="2141855"/>
          </a:xfrm>
          <a:prstGeom prst="rect">
            <a:avLst/>
          </a:prstGeom>
          <a:noFill/>
          <a:ln>
            <a:noFill/>
          </a:ln>
        </p:spPr>
      </p:pic>
      <p:sp>
        <p:nvSpPr>
          <p:cNvPr id="154" name="Google Shape;154;p22"/>
          <p:cNvSpPr txBox="1"/>
          <p:nvPr/>
        </p:nvSpPr>
        <p:spPr>
          <a:xfrm>
            <a:off x="3913505" y="3733800"/>
            <a:ext cx="5091430"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Shell Type Transformer</a:t>
            </a:r>
            <a:endParaRPr/>
          </a:p>
        </p:txBody>
      </p:sp>
      <p:sp>
        <p:nvSpPr>
          <p:cNvPr id="155" name="Google Shape;155;p22"/>
          <p:cNvSpPr txBox="1"/>
          <p:nvPr/>
        </p:nvSpPr>
        <p:spPr>
          <a:xfrm>
            <a:off x="3909695" y="6254115"/>
            <a:ext cx="5158105"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IN" sz="1800" u="none">
                <a:solidFill>
                  <a:schemeClr val="dk1"/>
                </a:solidFill>
                <a:latin typeface="Arial"/>
                <a:ea typeface="Arial"/>
                <a:cs typeface="Arial"/>
                <a:sym typeface="Arial"/>
              </a:rPr>
              <a:t>Core Type Transformer</a:t>
            </a:r>
            <a:endParaRPr/>
          </a:p>
        </p:txBody>
      </p:sp>
      <p:sp>
        <p:nvSpPr>
          <p:cNvPr id="156" name="Google Shape;156;p22"/>
          <p:cNvSpPr txBox="1"/>
          <p:nvPr/>
        </p:nvSpPr>
        <p:spPr>
          <a:xfrm>
            <a:off x="325755" y="1246505"/>
            <a:ext cx="3691255" cy="53543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IN" sz="1800" u="none">
                <a:solidFill>
                  <a:schemeClr val="dk1"/>
                </a:solidFill>
                <a:latin typeface="Arial"/>
                <a:ea typeface="Arial"/>
                <a:cs typeface="Arial"/>
                <a:sym typeface="Arial"/>
              </a:rPr>
              <a:t>Vertical legs is called </a:t>
            </a:r>
            <a:r>
              <a:rPr b="0" i="0" lang="en-IN" sz="1800" u="none">
                <a:solidFill>
                  <a:srgbClr val="FF0000"/>
                </a:solidFill>
                <a:latin typeface="Arial"/>
                <a:ea typeface="Arial"/>
                <a:cs typeface="Arial"/>
                <a:sym typeface="Arial"/>
              </a:rPr>
              <a:t>Limbs</a:t>
            </a:r>
            <a:r>
              <a:rPr b="0" i="0" lang="en-IN" sz="1800" u="none">
                <a:solidFill>
                  <a:schemeClr val="dk1"/>
                </a:solidFill>
                <a:latin typeface="Arial"/>
                <a:ea typeface="Arial"/>
                <a:cs typeface="Arial"/>
                <a:sym typeface="Arial"/>
              </a:rPr>
              <a:t>.</a:t>
            </a:r>
            <a:endParaRPr/>
          </a:p>
          <a:p>
            <a:pPr indent="-285750" lvl="0" marL="285750" marR="0" rtl="0" algn="l">
              <a:lnSpc>
                <a:spcPct val="100000"/>
              </a:lnSpc>
              <a:spcBef>
                <a:spcPts val="0"/>
              </a:spcBef>
              <a:spcAft>
                <a:spcPts val="0"/>
              </a:spcAft>
              <a:buClr>
                <a:schemeClr val="dk1"/>
              </a:buClr>
              <a:buSzPts val="1800"/>
              <a:buFont typeface="Arial"/>
              <a:buChar char="•"/>
            </a:pPr>
            <a:r>
              <a:rPr b="0" i="0" lang="en-IN" sz="1800" u="none">
                <a:solidFill>
                  <a:schemeClr val="dk1"/>
                </a:solidFill>
                <a:latin typeface="Arial"/>
                <a:ea typeface="Arial"/>
                <a:cs typeface="Arial"/>
                <a:sym typeface="Arial"/>
              </a:rPr>
              <a:t>Horizontal portion is called </a:t>
            </a:r>
            <a:r>
              <a:rPr b="0" i="0" lang="en-IN" sz="1800" u="none">
                <a:solidFill>
                  <a:srgbClr val="FF0000"/>
                </a:solidFill>
                <a:latin typeface="Arial"/>
                <a:ea typeface="Arial"/>
                <a:cs typeface="Arial"/>
                <a:sym typeface="Arial"/>
              </a:rPr>
              <a:t>Yoke</a:t>
            </a:r>
            <a:r>
              <a:rPr b="0" i="0" lang="en-IN" sz="1800" u="none">
                <a:solidFill>
                  <a:schemeClr val="dk1"/>
                </a:solidFill>
                <a:latin typeface="Arial"/>
                <a:ea typeface="Arial"/>
                <a:cs typeface="Arial"/>
                <a:sym typeface="Arial"/>
              </a:rPr>
              <a:t>.</a:t>
            </a:r>
            <a:endParaRPr/>
          </a:p>
          <a:p>
            <a:pPr indent="-285750" lvl="0" marL="285750" marR="0" rtl="0" algn="l">
              <a:lnSpc>
                <a:spcPct val="100000"/>
              </a:lnSpc>
              <a:spcBef>
                <a:spcPts val="0"/>
              </a:spcBef>
              <a:spcAft>
                <a:spcPts val="0"/>
              </a:spcAft>
              <a:buClr>
                <a:schemeClr val="dk1"/>
              </a:buClr>
              <a:buSzPts val="1800"/>
              <a:buFont typeface="Arial"/>
              <a:buChar char="•"/>
            </a:pPr>
            <a:r>
              <a:rPr b="0" i="0" lang="en-IN" sz="1800" u="none">
                <a:solidFill>
                  <a:schemeClr val="dk1"/>
                </a:solidFill>
                <a:latin typeface="Arial"/>
                <a:ea typeface="Arial"/>
                <a:cs typeface="Arial"/>
                <a:sym typeface="Arial"/>
              </a:rPr>
              <a:t>In Shell type, flux in central limb is divided into two equal parts and returns through outer two parts. Whereas, in core type, flux has single path around the legs.</a:t>
            </a:r>
            <a:endParaRPr/>
          </a:p>
          <a:p>
            <a:pPr indent="-285750" lvl="0" marL="285750" marR="0" rtl="0" algn="l">
              <a:lnSpc>
                <a:spcPct val="100000"/>
              </a:lnSpc>
              <a:spcBef>
                <a:spcPts val="0"/>
              </a:spcBef>
              <a:spcAft>
                <a:spcPts val="0"/>
              </a:spcAft>
              <a:buClr>
                <a:schemeClr val="dk1"/>
              </a:buClr>
              <a:buSzPts val="1800"/>
              <a:buFont typeface="Arial"/>
              <a:buChar char="•"/>
            </a:pPr>
            <a:r>
              <a:rPr b="0" i="0" lang="en-IN" sz="1800" u="none">
                <a:solidFill>
                  <a:schemeClr val="dk1"/>
                </a:solidFill>
                <a:latin typeface="Arial"/>
                <a:ea typeface="Arial"/>
                <a:cs typeface="Arial"/>
                <a:sym typeface="Arial"/>
              </a:rPr>
              <a:t>LV winding is placed usually adjacent to steel core and HV winding is placed outside to minimize the </a:t>
            </a:r>
            <a:r>
              <a:rPr b="0" i="0" lang="en-IN" sz="1800" u="none">
                <a:solidFill>
                  <a:srgbClr val="FF0000"/>
                </a:solidFill>
                <a:latin typeface="Arial"/>
                <a:ea typeface="Arial"/>
                <a:cs typeface="Arial"/>
                <a:sym typeface="Arial"/>
              </a:rPr>
              <a:t>amount of insulation</a:t>
            </a:r>
            <a:r>
              <a:rPr b="0" i="0" lang="en-IN" sz="1800" u="none">
                <a:solidFill>
                  <a:schemeClr val="dk1"/>
                </a:solidFill>
                <a:latin typeface="Arial"/>
                <a:ea typeface="Arial"/>
                <a:cs typeface="Arial"/>
                <a:sym typeface="Arial"/>
              </a:rPr>
              <a:t>. </a:t>
            </a:r>
            <a:endParaRPr/>
          </a:p>
          <a:p>
            <a:pPr indent="-285750" lvl="0" marL="285750" marR="0" rtl="0" algn="l">
              <a:lnSpc>
                <a:spcPct val="100000"/>
              </a:lnSpc>
              <a:spcBef>
                <a:spcPts val="0"/>
              </a:spcBef>
              <a:spcAft>
                <a:spcPts val="0"/>
              </a:spcAft>
              <a:buClr>
                <a:schemeClr val="dk1"/>
              </a:buClr>
              <a:buSzPts val="1800"/>
              <a:buFont typeface="Arial"/>
              <a:buChar char="•"/>
            </a:pPr>
            <a:r>
              <a:rPr b="0" i="0" lang="en-IN" sz="1800" u="none">
                <a:solidFill>
                  <a:schemeClr val="dk1"/>
                </a:solidFill>
                <a:latin typeface="Arial"/>
                <a:ea typeface="Arial"/>
                <a:cs typeface="Arial"/>
                <a:sym typeface="Arial"/>
              </a:rPr>
              <a:t>For </a:t>
            </a:r>
            <a:r>
              <a:rPr b="0" i="0" lang="en-IN" sz="1800" u="none">
                <a:solidFill>
                  <a:srgbClr val="FF0000"/>
                </a:solidFill>
                <a:latin typeface="Arial"/>
                <a:ea typeface="Arial"/>
                <a:cs typeface="Arial"/>
                <a:sym typeface="Arial"/>
              </a:rPr>
              <a:t>reduction of leakage flux</a:t>
            </a:r>
            <a:r>
              <a:rPr b="0" i="0" lang="en-IN" sz="1800" u="none">
                <a:solidFill>
                  <a:schemeClr val="dk1"/>
                </a:solidFill>
                <a:latin typeface="Arial"/>
                <a:ea typeface="Arial"/>
                <a:cs typeface="Arial"/>
                <a:sym typeface="Arial"/>
              </a:rPr>
              <a:t> half of each winding is placed on each leg of the core. </a:t>
            </a:r>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381000" y="76200"/>
            <a:ext cx="8229600" cy="939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a:solidFill>
                  <a:srgbClr val="0000FF"/>
                </a:solidFill>
              </a:rPr>
              <a:t>Ideal and Practical Transformers</a:t>
            </a:r>
            <a:endParaRPr/>
          </a:p>
        </p:txBody>
      </p:sp>
      <p:pic>
        <p:nvPicPr>
          <p:cNvPr descr="5." id="162" name="Google Shape;162;p23"/>
          <p:cNvPicPr preferRelativeResize="0"/>
          <p:nvPr>
            <p:ph idx="1" type="body"/>
          </p:nvPr>
        </p:nvPicPr>
        <p:blipFill rotWithShape="1">
          <a:blip r:embed="rId3">
            <a:alphaModFix/>
          </a:blip>
          <a:srcRect b="0" l="0" r="0" t="0"/>
          <a:stretch/>
        </p:blipFill>
        <p:spPr>
          <a:xfrm>
            <a:off x="228600" y="914400"/>
            <a:ext cx="8775065" cy="4152900"/>
          </a:xfrm>
          <a:prstGeom prst="rect">
            <a:avLst/>
          </a:prstGeom>
          <a:noFill/>
          <a:ln>
            <a:noFill/>
          </a:ln>
        </p:spPr>
      </p:pic>
      <p:sp>
        <p:nvSpPr>
          <p:cNvPr id="163" name="Google Shape;163;p23"/>
          <p:cNvSpPr/>
          <p:nvPr/>
        </p:nvSpPr>
        <p:spPr>
          <a:xfrm>
            <a:off x="5334000" y="2743200"/>
            <a:ext cx="304800" cy="2286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a:solidFill>
                <a:schemeClr val="lt1"/>
              </a:solidFill>
              <a:latin typeface="Arial"/>
              <a:ea typeface="Arial"/>
              <a:cs typeface="Arial"/>
              <a:sym typeface="Arial"/>
            </a:endParaRPr>
          </a:p>
        </p:txBody>
      </p:sp>
      <p:sp>
        <p:nvSpPr>
          <p:cNvPr id="164" name="Google Shape;164;p23"/>
          <p:cNvSpPr/>
          <p:nvPr/>
        </p:nvSpPr>
        <p:spPr>
          <a:xfrm>
            <a:off x="4800600" y="3276600"/>
            <a:ext cx="1371600" cy="304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