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E3E821-6D19-43AB-B817-E859EC3A36ED}">
  <a:tblStyle styleId="{D8E3E821-6D19-43AB-B817-E859EC3A36E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TO THE TRAINER</a:t>
            </a:r>
            <a:endParaRPr/>
          </a:p>
          <a:p>
            <a:pPr indent="0" lvl="0" marL="0" rtl="0" algn="l">
              <a:spcBef>
                <a:spcPts val="0"/>
              </a:spcBef>
              <a:spcAft>
                <a:spcPts val="0"/>
              </a:spcAft>
              <a:buSzPts val="1800"/>
              <a:buNone/>
            </a:pPr>
            <a:r>
              <a:rPr lang="en-US"/>
              <a:t>This PowerPoint presentation can be used to train people about the basics of electric motors. The information on the slides is the minimum information that should be explained. The trainer notes for each slide provide more detailed information, but it is up to the trainer to decide if and how much of this information is presented also.</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Additional materials that can be used for the training session are available on </a:t>
            </a:r>
            <a:r>
              <a:rPr b="1" lang="en-US"/>
              <a:t>www.energyefficiencyasia.org</a:t>
            </a:r>
            <a:r>
              <a:rPr lang="en-US"/>
              <a:t> under “Energy Equipment” and include:</a:t>
            </a:r>
            <a:endParaRPr/>
          </a:p>
          <a:p>
            <a:pPr indent="0" lvl="0" marL="0" rtl="0" algn="l">
              <a:spcBef>
                <a:spcPts val="0"/>
              </a:spcBef>
              <a:spcAft>
                <a:spcPts val="0"/>
              </a:spcAft>
              <a:buNone/>
            </a:pPr>
            <a:r>
              <a:rPr b="1" lang="en-US"/>
              <a:t>Textbook chapter</a:t>
            </a:r>
            <a:r>
              <a:rPr lang="en-US"/>
              <a:t> on this energy equipment that forms the basis of this PowerPoint presentation but has more detailed information</a:t>
            </a:r>
            <a:endParaRPr/>
          </a:p>
          <a:p>
            <a:pPr indent="0" lvl="0" marL="0" rtl="0" algn="l">
              <a:spcBef>
                <a:spcPts val="0"/>
              </a:spcBef>
              <a:spcAft>
                <a:spcPts val="0"/>
              </a:spcAft>
              <a:buNone/>
            </a:pPr>
            <a:r>
              <a:rPr b="1" lang="en-US"/>
              <a:t>Quiz </a:t>
            </a:r>
            <a:r>
              <a:rPr lang="en-US"/>
              <a:t>– ten multiple choice questions that trainees can answer after the training session</a:t>
            </a:r>
            <a:endParaRPr/>
          </a:p>
          <a:p>
            <a:pPr indent="0" lvl="0" marL="0" rtl="0" algn="l">
              <a:spcBef>
                <a:spcPts val="0"/>
              </a:spcBef>
              <a:spcAft>
                <a:spcPts val="0"/>
              </a:spcAft>
              <a:buNone/>
            </a:pPr>
            <a:r>
              <a:rPr b="1" lang="en-US"/>
              <a:t>Workshop exercise</a:t>
            </a:r>
            <a:r>
              <a:rPr lang="en-US"/>
              <a:t> – a practical calculation related to this equipment</a:t>
            </a:r>
            <a:endParaRPr/>
          </a:p>
          <a:p>
            <a:pPr indent="0" lvl="0" marL="0" rtl="0" algn="l">
              <a:spcBef>
                <a:spcPts val="0"/>
              </a:spcBef>
              <a:spcAft>
                <a:spcPts val="0"/>
              </a:spcAft>
              <a:buNone/>
            </a:pPr>
            <a:r>
              <a:rPr b="1" lang="en-US"/>
              <a:t>Option checklist</a:t>
            </a:r>
            <a:r>
              <a:rPr lang="en-US"/>
              <a:t> – a list of the most important options to improve energy efficiency of this equipment</a:t>
            </a:r>
            <a:endParaRPr/>
          </a:p>
          <a:p>
            <a:pPr indent="0" lvl="0" marL="0" rtl="0" algn="l">
              <a:spcBef>
                <a:spcPts val="0"/>
              </a:spcBef>
              <a:spcAft>
                <a:spcPts val="0"/>
              </a:spcAft>
              <a:buNone/>
            </a:pPr>
            <a:r>
              <a:rPr b="1" lang="en-US"/>
              <a:t>Company case studies</a:t>
            </a:r>
            <a:r>
              <a:rPr lang="en-US"/>
              <a:t> – participants of past courses have given the feedback that they would like to hear about options implemented at companies for each energy equipment. More than 200 examples are available from 44 companies in the cement, steel, chemicals, ceramics and pulp &amp; paper sectors</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8" name="Google Shape;23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relationship between speed, field flux and armature voltage is shown in the following equation:</a:t>
            </a:r>
            <a:endParaRPr/>
          </a:p>
          <a:p>
            <a:pPr indent="0" lvl="2" marL="0" rtl="0" algn="l">
              <a:spcBef>
                <a:spcPts val="0"/>
              </a:spcBef>
              <a:spcAft>
                <a:spcPts val="0"/>
              </a:spcAft>
              <a:buSzPts val="1800"/>
              <a:buNone/>
            </a:pPr>
            <a:r>
              <a:rPr lang="en-US"/>
              <a:t>Back electromagnetic force:   E = KΦN</a:t>
            </a:r>
            <a:endParaRPr b="1"/>
          </a:p>
          <a:p>
            <a:pPr indent="0" lvl="2" marL="0" rtl="0" algn="l">
              <a:spcBef>
                <a:spcPts val="0"/>
              </a:spcBef>
              <a:spcAft>
                <a:spcPts val="0"/>
              </a:spcAft>
              <a:buSzPts val="1800"/>
              <a:buNone/>
            </a:pPr>
            <a:r>
              <a:rPr lang="en-US"/>
              <a:t>Torque:       T = KΦIa</a:t>
            </a:r>
            <a:endParaRPr/>
          </a:p>
          <a:p>
            <a:pPr indent="0" lvl="0" marL="0" rtl="0" algn="l">
              <a:spcBef>
                <a:spcPts val="0"/>
              </a:spcBef>
              <a:spcAft>
                <a:spcPts val="0"/>
              </a:spcAft>
              <a:buSzPts val="1800"/>
              <a:buNone/>
            </a:pPr>
            <a:r>
              <a:rPr lang="en-US"/>
              <a:t>Where:</a:t>
            </a:r>
            <a:endParaRPr/>
          </a:p>
          <a:p>
            <a:pPr indent="0" lvl="0" marL="0" rtl="0" algn="l">
              <a:spcBef>
                <a:spcPts val="0"/>
              </a:spcBef>
              <a:spcAft>
                <a:spcPts val="0"/>
              </a:spcAft>
              <a:buSzPts val="1800"/>
              <a:buNone/>
            </a:pPr>
            <a:r>
              <a:rPr lang="en-US"/>
              <a:t>E = electromagnetic force developed at armature terminal (volt)</a:t>
            </a:r>
            <a:endParaRPr/>
          </a:p>
          <a:p>
            <a:pPr indent="0" lvl="0" marL="0" rtl="0" algn="l">
              <a:spcBef>
                <a:spcPts val="0"/>
              </a:spcBef>
              <a:spcAft>
                <a:spcPts val="0"/>
              </a:spcAft>
              <a:buSzPts val="1800"/>
              <a:buNone/>
            </a:pPr>
            <a:r>
              <a:rPr lang="en-US"/>
              <a:t>Φ = field flux which is directly proportional to field current</a:t>
            </a:r>
            <a:endParaRPr/>
          </a:p>
          <a:p>
            <a:pPr indent="0" lvl="0" marL="0" rtl="0" algn="l">
              <a:spcBef>
                <a:spcPts val="0"/>
              </a:spcBef>
              <a:spcAft>
                <a:spcPts val="0"/>
              </a:spcAft>
              <a:buSzPts val="1800"/>
              <a:buNone/>
            </a:pPr>
            <a:r>
              <a:rPr lang="en-US"/>
              <a:t>N = speed in RPM (revolutions per minute)</a:t>
            </a:r>
            <a:endParaRPr/>
          </a:p>
          <a:p>
            <a:pPr indent="0" lvl="0" marL="0" rtl="0" algn="l">
              <a:spcBef>
                <a:spcPts val="0"/>
              </a:spcBef>
              <a:spcAft>
                <a:spcPts val="0"/>
              </a:spcAft>
              <a:buSzPts val="1800"/>
              <a:buNone/>
            </a:pPr>
            <a:r>
              <a:rPr lang="en-US"/>
              <a:t>T = electromagnetic torque</a:t>
            </a:r>
            <a:endParaRPr/>
          </a:p>
          <a:p>
            <a:pPr indent="0" lvl="0" marL="0" rtl="0" algn="l">
              <a:spcBef>
                <a:spcPts val="0"/>
              </a:spcBef>
              <a:spcAft>
                <a:spcPts val="0"/>
              </a:spcAft>
              <a:buSzPts val="1800"/>
              <a:buNone/>
            </a:pPr>
            <a:r>
              <a:rPr lang="en-US"/>
              <a:t>Ia = armature current</a:t>
            </a:r>
            <a:endParaRPr/>
          </a:p>
          <a:p>
            <a:pPr indent="0" lvl="0" marL="0" rtl="0" algn="l">
              <a:spcBef>
                <a:spcPts val="0"/>
              </a:spcBef>
              <a:spcAft>
                <a:spcPts val="0"/>
              </a:spcAft>
              <a:buSzPts val="1800"/>
              <a:buNone/>
            </a:pPr>
            <a:r>
              <a:rPr lang="en-US"/>
              <a:t>K = an equation constant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9" name="Google Shape;24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If field is supplied from a separate source it is called as separately excited DC motor. </a:t>
            </a:r>
            <a:endParaRPr/>
          </a:p>
          <a:p>
            <a:pPr indent="0" lvl="0" marL="0" rtl="0" algn="l">
              <a:spcBef>
                <a:spcPts val="0"/>
              </a:spcBef>
              <a:spcAft>
                <a:spcPts val="0"/>
              </a:spcAft>
              <a:buNone/>
            </a:pPr>
            <a:r>
              <a:rPr b="1" i="1" lang="en-US"/>
              <a:t>(Click once) </a:t>
            </a:r>
            <a:r>
              <a:rPr lang="en-US"/>
              <a:t>In a shunt motor, the field winding (shunt field) is connected in parallel with the armature winding (A) as shown in the. The total line current is therefore the sum of field current and armature current </a:t>
            </a:r>
            <a:endParaRPr/>
          </a:p>
          <a:p>
            <a:pPr indent="0" lvl="0" marL="0" rtl="0" algn="l">
              <a:spcBef>
                <a:spcPts val="0"/>
              </a:spcBef>
              <a:spcAft>
                <a:spcPts val="0"/>
              </a:spcAft>
              <a:buNone/>
            </a:pPr>
            <a:r>
              <a:rPr lang="en-US"/>
              <a:t>The following can be said about the speed of shunt motors:</a:t>
            </a:r>
            <a:endParaRPr/>
          </a:p>
          <a:p>
            <a:pPr indent="0" lvl="1" marL="0" rtl="0" algn="l">
              <a:spcBef>
                <a:spcPts val="0"/>
              </a:spcBef>
              <a:spcAft>
                <a:spcPts val="0"/>
              </a:spcAft>
              <a:buNone/>
            </a:pPr>
            <a:r>
              <a:rPr b="1" i="1" lang="en-US"/>
              <a:t>(Click once) </a:t>
            </a:r>
            <a:r>
              <a:rPr lang="en-US"/>
              <a:t>The speed is practically constant independent of the load (up to a certain torque after which speed decreases) and therefore suitable for commercial applications with a low starting load, such as machine tools</a:t>
            </a:r>
            <a:endParaRPr/>
          </a:p>
          <a:p>
            <a:pPr indent="-114300" lvl="1" marL="0" rtl="0" algn="l">
              <a:spcBef>
                <a:spcPts val="0"/>
              </a:spcBef>
              <a:spcAft>
                <a:spcPts val="0"/>
              </a:spcAft>
              <a:buSzPts val="1800"/>
              <a:buChar char="-"/>
            </a:pPr>
            <a:r>
              <a:rPr b="1" i="1" lang="en-US"/>
              <a:t>(Click once) </a:t>
            </a:r>
            <a:r>
              <a:rPr lang="en-US"/>
              <a:t>Speed can be controlled by either inserting a resistance in series with the armature (decreasing speed) or by inserting resistance in the field current (increasing speed)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8" name="Google Shape;26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a series motor, the field winding (shunt field) is connected in series with the armature winding (A) as shown in the figure. The field current is therefore equal to the armature current. </a:t>
            </a:r>
            <a:endParaRPr/>
          </a:p>
          <a:p>
            <a:pPr indent="0" lvl="0" marL="0" rtl="0" algn="l">
              <a:spcBef>
                <a:spcPts val="0"/>
              </a:spcBef>
              <a:spcAft>
                <a:spcPts val="0"/>
              </a:spcAft>
              <a:buNone/>
            </a:pPr>
            <a:r>
              <a:rPr b="1" i="1" lang="en-US"/>
              <a:t>(Click once) </a:t>
            </a:r>
            <a:r>
              <a:rPr lang="en-US"/>
              <a:t>The following can be said about the speed of a series motor</a:t>
            </a:r>
            <a:endParaRPr/>
          </a:p>
          <a:p>
            <a:pPr indent="0" lvl="1" marL="0" rtl="0" algn="l">
              <a:spcBef>
                <a:spcPts val="0"/>
              </a:spcBef>
              <a:spcAft>
                <a:spcPts val="0"/>
              </a:spcAft>
              <a:buNone/>
            </a:pPr>
            <a:r>
              <a:rPr lang="en-US"/>
              <a:t>Speed is restricted to 5000 RPM</a:t>
            </a:r>
            <a:endParaRPr/>
          </a:p>
          <a:p>
            <a:pPr indent="0" lvl="1" marL="0" rtl="0" algn="l">
              <a:spcBef>
                <a:spcPts val="0"/>
              </a:spcBef>
              <a:spcAft>
                <a:spcPts val="0"/>
              </a:spcAft>
              <a:buNone/>
            </a:pPr>
            <a:r>
              <a:rPr lang="en-US"/>
              <a:t>It must be avoided to run a series motor with no load because the motor will accelerate uncontrollably</a:t>
            </a:r>
            <a:endParaRPr/>
          </a:p>
          <a:p>
            <a:pPr indent="0" lvl="0" marL="0" rtl="0" algn="l">
              <a:spcBef>
                <a:spcPts val="0"/>
              </a:spcBef>
              <a:spcAft>
                <a:spcPts val="0"/>
              </a:spcAft>
              <a:buNone/>
            </a:pPr>
            <a:r>
              <a:rPr b="1" i="1" lang="en-US"/>
              <a:t>(Click once)</a:t>
            </a:r>
            <a:r>
              <a:rPr lang="en-US"/>
              <a:t> Series motors are suited for applications requiring a high starting torque, such as cranes and hoists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7" name="Google Shape;28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DC compound motor is a combination of shunt and series motor. In a compound motor, the field winding (shunt field) is connected in parallel </a:t>
            </a:r>
            <a:r>
              <a:rPr lang="en-US" u="sng"/>
              <a:t>and</a:t>
            </a:r>
            <a:r>
              <a:rPr lang="en-US"/>
              <a:t> in series with the armature winding (A) as shown in the figure.</a:t>
            </a:r>
            <a:endParaRPr/>
          </a:p>
          <a:p>
            <a:pPr indent="0" lvl="0" marL="0" rtl="0" algn="l">
              <a:spcBef>
                <a:spcPts val="0"/>
              </a:spcBef>
              <a:spcAft>
                <a:spcPts val="0"/>
              </a:spcAft>
              <a:buNone/>
            </a:pPr>
            <a:r>
              <a:rPr b="1" i="1" lang="en-US"/>
              <a:t>(Click once) </a:t>
            </a:r>
            <a:r>
              <a:rPr lang="en-US"/>
              <a:t>For this reason this motor has a good starting torque and a stable speed. </a:t>
            </a:r>
            <a:endParaRPr/>
          </a:p>
          <a:p>
            <a:pPr indent="0" lvl="0" marL="0" rtl="0" algn="l">
              <a:spcBef>
                <a:spcPts val="0"/>
              </a:spcBef>
              <a:spcAft>
                <a:spcPts val="0"/>
              </a:spcAft>
              <a:buNone/>
            </a:pPr>
            <a:r>
              <a:rPr b="1" i="1" lang="en-US"/>
              <a:t>(Click once)</a:t>
            </a:r>
            <a:r>
              <a:rPr lang="en-US"/>
              <a:t> The higher the percentage of compounding (i.e. percentage of field winding connected in series), the higher the starting torque this motor can handle. </a:t>
            </a:r>
            <a:endParaRPr/>
          </a:p>
          <a:p>
            <a:pPr indent="0" lvl="0" marL="0" rtl="0" algn="l">
              <a:spcBef>
                <a:spcPts val="0"/>
              </a:spcBef>
              <a:spcAft>
                <a:spcPts val="0"/>
              </a:spcAft>
              <a:buNone/>
            </a:pPr>
            <a:r>
              <a:rPr b="1" i="1" lang="en-US"/>
              <a:t>(Click once)</a:t>
            </a:r>
            <a:r>
              <a:rPr lang="en-US"/>
              <a:t> For example, compounding of 40-50% makes the motor suitable for hoists and cranes, but standard compound motors (12%) are not.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6" name="Google Shape;30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will now take a closer look at the AC motors.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6" name="Google Shape;34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Alternating current (AC) motors use an electrical current, which reverses its direction at regular intervals. </a:t>
            </a:r>
            <a:endParaRPr/>
          </a:p>
          <a:p>
            <a:pPr indent="0" lvl="0" marL="0" rtl="0" algn="l">
              <a:spcBef>
                <a:spcPts val="0"/>
              </a:spcBef>
              <a:spcAft>
                <a:spcPts val="0"/>
              </a:spcAft>
              <a:buNone/>
            </a:pPr>
            <a:r>
              <a:rPr lang="en-US"/>
              <a:t>An AC motor has two basic electrical parts: a "stator" and a "rotor". The stator is in the stationary electrical component. The rotor is the rotating electrical component, which in turn rotates the motor shaft. </a:t>
            </a:r>
            <a:endParaRPr/>
          </a:p>
          <a:p>
            <a:pPr indent="0" lvl="0" marL="0" rtl="0" algn="l">
              <a:spcBef>
                <a:spcPts val="0"/>
              </a:spcBef>
              <a:spcAft>
                <a:spcPts val="0"/>
              </a:spcAft>
              <a:buNone/>
            </a:pPr>
            <a:r>
              <a:rPr lang="en-US"/>
              <a:t>The main advantage of DC motors over AC motors is that speed is more difficult to control for AC motors. To compensate for this, AC motors can be equipped with variable frequency drives but the improved speed control comes together with a reduced power quality. </a:t>
            </a:r>
            <a:endParaRPr/>
          </a:p>
          <a:p>
            <a:pPr indent="0" lvl="0" marL="0" rtl="0" algn="l">
              <a:spcBef>
                <a:spcPts val="0"/>
              </a:spcBef>
              <a:spcAft>
                <a:spcPts val="0"/>
              </a:spcAft>
              <a:buNone/>
            </a:pPr>
            <a:r>
              <a:rPr lang="en-US"/>
              <a:t>There are two types of AC motors: synchronous (see figure) and induction. The main difference between the synchronous motor and the induction motor is that the rotor of the synchronous motor travels at the same speed as the rotating magnetic field.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2" name="Google Shape;36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3" name="Google Shape;363;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US"/>
              <a:t>A synchronous motor is an AC motor, which runs at constant speed fixed by frequency of the system. </a:t>
            </a:r>
            <a:endParaRPr/>
          </a:p>
          <a:p>
            <a:pPr indent="0" lvl="0" marL="0" rtl="0" algn="just">
              <a:spcBef>
                <a:spcPts val="0"/>
              </a:spcBef>
              <a:spcAft>
                <a:spcPts val="0"/>
              </a:spcAft>
              <a:buNone/>
            </a:pPr>
            <a:r>
              <a:rPr lang="en-US"/>
              <a:t>It requires direct current (DC) for excitation and has low starting torque, and synchronous motors are therefore suited for applications that start with a low load, such as air compressors, frequency changes and motor generators. </a:t>
            </a:r>
            <a:endParaRPr/>
          </a:p>
          <a:p>
            <a:pPr indent="0" lvl="0" marL="0" rtl="0" algn="just">
              <a:spcBef>
                <a:spcPts val="0"/>
              </a:spcBef>
              <a:spcAft>
                <a:spcPts val="0"/>
              </a:spcAft>
              <a:buNone/>
            </a:pPr>
            <a:r>
              <a:rPr lang="en-US"/>
              <a:t>Synchronous motors are able to improve the power factor of a system, which is why they are often used in systems that use a lot of electricity.</a:t>
            </a:r>
            <a:endParaRPr/>
          </a:p>
          <a:p>
            <a:pPr indent="0" lvl="0" marL="0" rtl="0" algn="l">
              <a:spcBef>
                <a:spcPts val="0"/>
              </a:spcBef>
              <a:spcAft>
                <a:spcPts val="0"/>
              </a:spcAft>
              <a:buNone/>
            </a:pPr>
            <a:r>
              <a:rPr lang="en-US"/>
              <a:t>This motor rotates at a synchronous speed, which is given by the following equation </a:t>
            </a:r>
            <a:endParaRPr/>
          </a:p>
          <a:p>
            <a:pPr indent="0" lvl="2" marL="0" rtl="0" algn="l">
              <a:spcBef>
                <a:spcPts val="0"/>
              </a:spcBef>
              <a:spcAft>
                <a:spcPts val="0"/>
              </a:spcAft>
              <a:buSzPts val="1800"/>
              <a:buNone/>
            </a:pPr>
            <a:r>
              <a:rPr lang="en-US"/>
              <a:t>Ns = 120 f / P</a:t>
            </a:r>
            <a:endParaRPr/>
          </a:p>
          <a:p>
            <a:pPr indent="0" lvl="2" marL="0" rtl="0" algn="l">
              <a:spcBef>
                <a:spcPts val="0"/>
              </a:spcBef>
              <a:spcAft>
                <a:spcPts val="0"/>
              </a:spcAft>
              <a:buSzPts val="1800"/>
              <a:buNone/>
            </a:pPr>
            <a:r>
              <a:rPr lang="en-US"/>
              <a:t>Where:</a:t>
            </a:r>
            <a:endParaRPr/>
          </a:p>
          <a:p>
            <a:pPr indent="0" lvl="2" marL="0" rtl="0" algn="l">
              <a:spcBef>
                <a:spcPts val="0"/>
              </a:spcBef>
              <a:spcAft>
                <a:spcPts val="0"/>
              </a:spcAft>
              <a:buSzPts val="1800"/>
              <a:buNone/>
            </a:pPr>
            <a:r>
              <a:rPr lang="en-US"/>
              <a:t>f = frequency of the supply frequency</a:t>
            </a:r>
            <a:endParaRPr/>
          </a:p>
          <a:p>
            <a:pPr indent="0" lvl="2" marL="0" rtl="0" algn="l">
              <a:spcBef>
                <a:spcPts val="0"/>
              </a:spcBef>
              <a:spcAft>
                <a:spcPts val="0"/>
              </a:spcAft>
              <a:buSzPts val="1800"/>
              <a:buNone/>
            </a:pPr>
            <a:r>
              <a:rPr lang="en-US"/>
              <a:t>P= number of poles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8" name="Google Shape;37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Induction motors are the most common motors used for various equipments in industry. </a:t>
            </a:r>
            <a:endParaRPr/>
          </a:p>
          <a:p>
            <a:pPr indent="0" lvl="0" marL="0" rtl="0" algn="l">
              <a:spcBef>
                <a:spcPts val="0"/>
              </a:spcBef>
              <a:spcAft>
                <a:spcPts val="0"/>
              </a:spcAft>
              <a:buNone/>
            </a:pPr>
            <a:r>
              <a:rPr lang="en-US"/>
              <a:t>Their popularity is due to </a:t>
            </a:r>
            <a:endParaRPr/>
          </a:p>
          <a:p>
            <a:pPr indent="0" lvl="1" marL="0" rtl="0" algn="l">
              <a:spcBef>
                <a:spcPts val="0"/>
              </a:spcBef>
              <a:spcAft>
                <a:spcPts val="0"/>
              </a:spcAft>
              <a:buNone/>
            </a:pPr>
            <a:r>
              <a:rPr lang="en-US"/>
              <a:t>their simple design, </a:t>
            </a:r>
            <a:endParaRPr/>
          </a:p>
          <a:p>
            <a:pPr indent="0" lvl="1" marL="0" rtl="0" algn="l">
              <a:spcBef>
                <a:spcPts val="0"/>
              </a:spcBef>
              <a:spcAft>
                <a:spcPts val="0"/>
              </a:spcAft>
              <a:buNone/>
            </a:pPr>
            <a:r>
              <a:rPr lang="en-US"/>
              <a:t>they are inexpensive (half or less of the cost of a DC motor)</a:t>
            </a:r>
            <a:endParaRPr/>
          </a:p>
          <a:p>
            <a:pPr indent="0" lvl="1" marL="0" rtl="0" algn="l">
              <a:spcBef>
                <a:spcPts val="0"/>
              </a:spcBef>
              <a:spcAft>
                <a:spcPts val="0"/>
              </a:spcAft>
              <a:buNone/>
            </a:pPr>
            <a:r>
              <a:rPr lang="en-US"/>
              <a:t>High power to weight ratio (about twice that of a DC motor)</a:t>
            </a:r>
            <a:endParaRPr/>
          </a:p>
          <a:p>
            <a:pPr indent="0" lvl="1" marL="0" rtl="0" algn="l">
              <a:spcBef>
                <a:spcPts val="0"/>
              </a:spcBef>
              <a:spcAft>
                <a:spcPts val="0"/>
              </a:spcAft>
              <a:buNone/>
            </a:pPr>
            <a:r>
              <a:rPr lang="en-US"/>
              <a:t>easy to maintain</a:t>
            </a:r>
            <a:endParaRPr/>
          </a:p>
          <a:p>
            <a:pPr indent="0" lvl="1" marL="0" rtl="0" algn="l">
              <a:spcBef>
                <a:spcPts val="0"/>
              </a:spcBef>
              <a:spcAft>
                <a:spcPts val="0"/>
              </a:spcAft>
              <a:buNone/>
            </a:pPr>
            <a:r>
              <a:rPr lang="en-US"/>
              <a:t>can be directly connected to an AC power source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2" name="Google Shape;39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3" name="Google Shape;393;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An induction motor has two main electrical components as shown in the figure</a:t>
            </a:r>
            <a:endParaRPr/>
          </a:p>
          <a:p>
            <a:pPr indent="0" lvl="0" marL="0" rtl="0" algn="l">
              <a:spcBef>
                <a:spcPts val="0"/>
              </a:spcBef>
              <a:spcAft>
                <a:spcPts val="0"/>
              </a:spcAft>
              <a:buSzPts val="1800"/>
              <a:buNone/>
            </a:pPr>
            <a:r>
              <a:rPr b="1" lang="en-US"/>
              <a:t>Rotor.</a:t>
            </a:r>
            <a:r>
              <a:rPr b="1" i="1" lang="en-US"/>
              <a:t> </a:t>
            </a:r>
            <a:r>
              <a:rPr lang="en-US"/>
              <a:t>Induction motors use two types of rotors: </a:t>
            </a:r>
            <a:endParaRPr/>
          </a:p>
          <a:p>
            <a:pPr indent="0" lvl="0" marL="0" rtl="0" algn="l">
              <a:spcBef>
                <a:spcPts val="0"/>
              </a:spcBef>
              <a:spcAft>
                <a:spcPts val="0"/>
              </a:spcAft>
              <a:buNone/>
            </a:pPr>
            <a:r>
              <a:rPr lang="en-US"/>
              <a:t>A squirrel-cage rotor consists of thick conducting bars embedded in parallel slots. These bars are short-circuited at both ends by means of short-circuiting rings. </a:t>
            </a:r>
            <a:endParaRPr/>
          </a:p>
          <a:p>
            <a:pPr indent="0" lvl="0" marL="0" rtl="0" algn="l">
              <a:spcBef>
                <a:spcPts val="0"/>
              </a:spcBef>
              <a:spcAft>
                <a:spcPts val="0"/>
              </a:spcAft>
              <a:buNone/>
            </a:pPr>
            <a:r>
              <a:rPr lang="en-US"/>
              <a:t>A wound rotor has a three-phase, double-layer, distributed winding. It is wound for as many poles as the stator. The three phases are wired internally and the other ends are connected to slip-rings mounted on a shaft with brushes resting on them.</a:t>
            </a:r>
            <a:endParaRPr/>
          </a:p>
          <a:p>
            <a:pPr indent="0" lvl="0" marL="0" rtl="0" algn="l">
              <a:spcBef>
                <a:spcPts val="0"/>
              </a:spcBef>
              <a:spcAft>
                <a:spcPts val="0"/>
              </a:spcAft>
              <a:buSzPts val="1800"/>
              <a:buNone/>
            </a:pPr>
            <a:r>
              <a:rPr b="1" lang="en-US"/>
              <a:t>Stator.</a:t>
            </a:r>
            <a:r>
              <a:rPr b="1" i="1" lang="en-US"/>
              <a:t> </a:t>
            </a:r>
            <a:r>
              <a:rPr lang="en-US"/>
              <a:t>The stator is made up of a number of stampings with slots to carry three-phase windings. It is wound for a definite number of poles. The windings are geometrically spaced 120 degrees apart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9" name="Google Shape;40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Induction motors work as follows:</a:t>
            </a:r>
            <a:endParaRPr/>
          </a:p>
          <a:p>
            <a:pPr indent="0" lvl="0" marL="0" rtl="0" algn="l">
              <a:spcBef>
                <a:spcPts val="0"/>
              </a:spcBef>
              <a:spcAft>
                <a:spcPts val="0"/>
              </a:spcAft>
              <a:buNone/>
            </a:pPr>
            <a:r>
              <a:rPr lang="en-US"/>
              <a:t>Electricity is supplied to the stator, which generates a magnetic field. </a:t>
            </a:r>
            <a:endParaRPr/>
          </a:p>
          <a:p>
            <a:pPr indent="0" lvl="0" marL="0" rtl="0" algn="l">
              <a:spcBef>
                <a:spcPts val="0"/>
              </a:spcBef>
              <a:spcAft>
                <a:spcPts val="0"/>
              </a:spcAft>
              <a:buNone/>
            </a:pPr>
            <a:r>
              <a:rPr lang="en-US"/>
              <a:t>This magnetic field moves at synchronous speed around the rotor, which in turn induces a current in the rotor. </a:t>
            </a:r>
            <a:endParaRPr/>
          </a:p>
          <a:p>
            <a:pPr indent="0" lvl="0" marL="0" rtl="0" algn="l">
              <a:spcBef>
                <a:spcPts val="0"/>
              </a:spcBef>
              <a:spcAft>
                <a:spcPts val="0"/>
              </a:spcAft>
              <a:buNone/>
            </a:pPr>
            <a:r>
              <a:rPr lang="en-US"/>
              <a:t>The rotor current produces a second magnetic field, which tries to oppose the stator magnetic field, and this causes the rotor to rotate.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7" name="Google Shape;9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0" name="Google Shape;43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1" name="Google Shape;431;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Induction motors can be classified into two main groups: single-phase and three-phase induction motors</a:t>
            </a:r>
            <a:endParaRPr/>
          </a:p>
          <a:p>
            <a:pPr indent="0" lvl="0" marL="0" rtl="0" algn="l">
              <a:spcBef>
                <a:spcPts val="0"/>
              </a:spcBef>
              <a:spcAft>
                <a:spcPts val="0"/>
              </a:spcAft>
              <a:buSzPts val="1800"/>
              <a:buNone/>
            </a:pPr>
            <a:r>
              <a:rPr b="1" lang="en-US"/>
              <a:t>Single-phase induction motors.</a:t>
            </a:r>
            <a:r>
              <a:rPr lang="en-US"/>
              <a:t> These only have one stator winding, operate with a single-phase power supply, have a squirrel cage rotor, and require a device to get the motor started. This is by far the most common type of motor used in household appliances, such as fans, washing machines and clothes dryers, and for applications for up to 3 to 4 horsepower.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44" name="Google Shape;44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5" name="Google Shape;445;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Induction motors can be classified into two main groups:</a:t>
            </a:r>
            <a:endParaRPr/>
          </a:p>
          <a:p>
            <a:pPr indent="0" lvl="0" marL="0" rtl="0" algn="l">
              <a:spcBef>
                <a:spcPts val="0"/>
              </a:spcBef>
              <a:spcAft>
                <a:spcPts val="0"/>
              </a:spcAft>
              <a:buNone/>
            </a:pPr>
            <a:r>
              <a:rPr lang="en-US"/>
              <a:t>Single-phase induction motors. These only have one stator winding, operate with a single-phase power supply, have a squirrel cage rotor, and require a device to get the motor started. This is by far the most common type of motor used in household appliances, such as fans, washing machines and clothes dryers, and for applications for up to 3 to 4 horsepower.</a:t>
            </a:r>
            <a:endParaRPr/>
          </a:p>
          <a:p>
            <a:pPr indent="0" lvl="0" marL="0" rtl="0" algn="l">
              <a:spcBef>
                <a:spcPts val="0"/>
              </a:spcBef>
              <a:spcAft>
                <a:spcPts val="0"/>
              </a:spcAft>
              <a:buNone/>
            </a:pPr>
            <a:r>
              <a:rPr lang="en-US"/>
              <a:t>Three-phase induction motors. The rotating magnetic field is produced by the balanced three-phase supply. These motors have high power capabilities, can have squirrel cage or wound rotors (although 90% have a squirrel cage rotor), and are self-starting. It is estimated that about 70% of motors in industry are of this type, are used in, for example, pumps, compressors, conveyor belts, heavy-duty electrical networks, and grinders. They are available in 1/3 to hundreds of horsepower ratings.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58" name="Google Shape;45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9" name="Google Shape;459;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practice however, the motor never runs at synchronous speed but at a lower “base speed”. The difference between these two speeds is the “slip”, which increases with higher loads. Slip only occurs in all induction motors. To avoid slip, a slip ring can be installed, and these motors are called “slip ring motors”. The following equation can be used to calculate the percentage slip </a:t>
            </a:r>
            <a:endParaRPr/>
          </a:p>
          <a:p>
            <a:pPr indent="0" lvl="0" marL="0" rtl="0" algn="l">
              <a:spcBef>
                <a:spcPts val="0"/>
              </a:spcBef>
              <a:spcAft>
                <a:spcPts val="0"/>
              </a:spcAft>
              <a:buSzPts val="1800"/>
              <a:buNone/>
            </a:pPr>
            <a:r>
              <a:rPr lang="en-US"/>
              <a:t>	% Slip = </a:t>
            </a:r>
            <a:r>
              <a:rPr lang="en-US" u="sng"/>
              <a:t>Ns – Nb</a:t>
            </a:r>
            <a:r>
              <a:rPr lang="en-US"/>
              <a:t>  </a:t>
            </a:r>
            <a:r>
              <a:rPr i="1" lang="en-US"/>
              <a:t>x</a:t>
            </a:r>
            <a:r>
              <a:rPr lang="en-US"/>
              <a:t> 100</a:t>
            </a:r>
            <a:endParaRPr/>
          </a:p>
          <a:p>
            <a:pPr indent="0" lvl="0" marL="0" rtl="0" algn="l">
              <a:spcBef>
                <a:spcPts val="0"/>
              </a:spcBef>
              <a:spcAft>
                <a:spcPts val="0"/>
              </a:spcAft>
              <a:buSzPts val="1800"/>
              <a:buNone/>
            </a:pPr>
            <a:r>
              <a:rPr lang="en-US"/>
              <a:t>			Ns</a:t>
            </a:r>
            <a:endParaRPr/>
          </a:p>
          <a:p>
            <a:pPr indent="0" lvl="0" marL="0" rtl="0" algn="l">
              <a:spcBef>
                <a:spcPts val="0"/>
              </a:spcBef>
              <a:spcAft>
                <a:spcPts val="0"/>
              </a:spcAft>
              <a:buSzPts val="1800"/>
              <a:buNone/>
            </a:pPr>
            <a:r>
              <a:rPr lang="en-US"/>
              <a:t>Where:</a:t>
            </a:r>
            <a:endParaRPr/>
          </a:p>
          <a:p>
            <a:pPr indent="0" lvl="0" marL="0" rtl="0" algn="l">
              <a:spcBef>
                <a:spcPts val="0"/>
              </a:spcBef>
              <a:spcAft>
                <a:spcPts val="0"/>
              </a:spcAft>
              <a:buSzPts val="1800"/>
              <a:buNone/>
            </a:pPr>
            <a:r>
              <a:rPr lang="en-US"/>
              <a:t>	Ns = synchronous speed in RPM</a:t>
            </a:r>
            <a:endParaRPr/>
          </a:p>
          <a:p>
            <a:pPr indent="0" lvl="0" marL="0" rtl="0" algn="l">
              <a:spcBef>
                <a:spcPts val="0"/>
              </a:spcBef>
              <a:spcAft>
                <a:spcPts val="0"/>
              </a:spcAft>
              <a:buSzPts val="1800"/>
              <a:buNone/>
            </a:pPr>
            <a:r>
              <a:rPr lang="en-US"/>
              <a:t>	Nb = base speed in RPM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74" name="Google Shape;47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5" name="Google Shape;475;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figure shows the typical torque-speed curve of a three-phase AC induction motor with a fixed current. When the motor:</a:t>
            </a:r>
            <a:endParaRPr/>
          </a:p>
          <a:p>
            <a:pPr indent="0" lvl="0" marL="0" rtl="0" algn="l">
              <a:spcBef>
                <a:spcPts val="0"/>
              </a:spcBef>
              <a:spcAft>
                <a:spcPts val="0"/>
              </a:spcAft>
              <a:buNone/>
            </a:pPr>
            <a:r>
              <a:rPr b="1" i="1" lang="en-US"/>
              <a:t>(Click once) </a:t>
            </a:r>
            <a:r>
              <a:rPr lang="en-US"/>
              <a:t>Starts there is a high starting current and low torque (“pull-up torque”). </a:t>
            </a:r>
            <a:endParaRPr/>
          </a:p>
          <a:p>
            <a:pPr indent="0" lvl="0" marL="0" rtl="0" algn="l">
              <a:spcBef>
                <a:spcPts val="0"/>
              </a:spcBef>
              <a:spcAft>
                <a:spcPts val="0"/>
              </a:spcAft>
              <a:buNone/>
            </a:pPr>
            <a:r>
              <a:rPr b="1" i="1" lang="en-US"/>
              <a:t>(Click once) </a:t>
            </a:r>
            <a:r>
              <a:rPr lang="en-US"/>
              <a:t>Reaches 80% of the full speed, the torque is at its highest level (“pull-out torque”) and the current begins to drop.</a:t>
            </a:r>
            <a:endParaRPr/>
          </a:p>
          <a:p>
            <a:pPr indent="0" lvl="0" marL="0" rtl="0" algn="l">
              <a:spcBef>
                <a:spcPts val="0"/>
              </a:spcBef>
              <a:spcAft>
                <a:spcPts val="0"/>
              </a:spcAft>
              <a:buNone/>
            </a:pPr>
            <a:r>
              <a:rPr b="1" i="1" lang="en-US"/>
              <a:t>(Click once) </a:t>
            </a:r>
            <a:r>
              <a:rPr lang="en-US"/>
              <a:t>Is at full speed, or synchronous speed, the torque and stator current drop to zero.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93" name="Google Shape;49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4" name="Google Shape;494;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2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07" name="Google Shape;50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8" name="Google Shape;508;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efficiency of a motor can be defined as “the ratio of a motor’s useful power output to its total power output.” </a:t>
            </a:r>
            <a:endParaRPr/>
          </a:p>
          <a:p>
            <a:pPr indent="0" lvl="0" marL="0" rtl="0" algn="l">
              <a:spcBef>
                <a:spcPts val="0"/>
              </a:spcBef>
              <a:spcAft>
                <a:spcPts val="0"/>
              </a:spcAft>
              <a:buNone/>
            </a:pPr>
            <a:r>
              <a:rPr lang="en-US"/>
              <a:t>Motors convert electrical energy to mechanical energy to serve a certain load. In this process, energy is lost as shown in the figure.</a:t>
            </a:r>
            <a:endParaRPr/>
          </a:p>
          <a:p>
            <a:pPr indent="0" lvl="0" marL="0" rtl="0" algn="l">
              <a:spcBef>
                <a:spcPts val="0"/>
              </a:spcBef>
              <a:spcAft>
                <a:spcPts val="0"/>
              </a:spcAft>
              <a:buNone/>
            </a:pPr>
            <a:r>
              <a:rPr lang="en-US"/>
              <a:t>The efficiency of a motor is determined by intrinsic losses that can be reduced only by changes in motor design and operating condition. Losses can vary from approximately two percent to 20 percent.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23" name="Google Shape;52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Factors that influence motor efficiency include:</a:t>
            </a:r>
            <a:endParaRPr/>
          </a:p>
          <a:p>
            <a:pPr indent="0" lvl="0" marL="0" rtl="0" algn="l">
              <a:spcBef>
                <a:spcPts val="0"/>
              </a:spcBef>
              <a:spcAft>
                <a:spcPts val="0"/>
              </a:spcAft>
              <a:buNone/>
            </a:pPr>
            <a:r>
              <a:rPr lang="en-US"/>
              <a:t>Age. New motors are more efficient</a:t>
            </a:r>
            <a:endParaRPr/>
          </a:p>
          <a:p>
            <a:pPr indent="0" lvl="0" marL="0" rtl="0" algn="l">
              <a:spcBef>
                <a:spcPts val="0"/>
              </a:spcBef>
              <a:spcAft>
                <a:spcPts val="0"/>
              </a:spcAft>
              <a:buNone/>
            </a:pPr>
            <a:r>
              <a:rPr lang="en-US"/>
              <a:t>Capacity. As with most equipment, motor efficiency increases with the rated capacity</a:t>
            </a:r>
            <a:endParaRPr/>
          </a:p>
          <a:p>
            <a:pPr indent="0" lvl="0" marL="0" rtl="0" algn="l">
              <a:spcBef>
                <a:spcPts val="0"/>
              </a:spcBef>
              <a:spcAft>
                <a:spcPts val="0"/>
              </a:spcAft>
              <a:buNone/>
            </a:pPr>
            <a:r>
              <a:rPr lang="en-US"/>
              <a:t>Speed. Higher speed motors are usually more efficient</a:t>
            </a:r>
            <a:endParaRPr/>
          </a:p>
          <a:p>
            <a:pPr indent="0" lvl="0" marL="0" rtl="0" algn="l">
              <a:spcBef>
                <a:spcPts val="0"/>
              </a:spcBef>
              <a:spcAft>
                <a:spcPts val="0"/>
              </a:spcAft>
              <a:buNone/>
            </a:pPr>
            <a:r>
              <a:rPr lang="en-US"/>
              <a:t>Type. For example, squirrel cage motors are normally more efficient than slip-ring motors</a:t>
            </a:r>
            <a:endParaRPr/>
          </a:p>
          <a:p>
            <a:pPr indent="0" lvl="0" marL="0" rtl="0" algn="l">
              <a:spcBef>
                <a:spcPts val="0"/>
              </a:spcBef>
              <a:spcAft>
                <a:spcPts val="0"/>
              </a:spcAft>
              <a:buNone/>
            </a:pPr>
            <a:r>
              <a:rPr lang="en-US"/>
              <a:t>Temperature. Totally-enclosed fan-cooled (TEFC) motors are more efficient than screen-protected drip-proof (SPDP) motors</a:t>
            </a:r>
            <a:endParaRPr/>
          </a:p>
          <a:p>
            <a:pPr indent="0" lvl="0" marL="0" rtl="0" algn="l">
              <a:spcBef>
                <a:spcPts val="0"/>
              </a:spcBef>
              <a:spcAft>
                <a:spcPts val="0"/>
              </a:spcAft>
              <a:buNone/>
            </a:pPr>
            <a:r>
              <a:rPr lang="en-US"/>
              <a:t>Rewinding of motors can result in reduced efficiency</a:t>
            </a:r>
            <a:endParaRPr/>
          </a:p>
          <a:p>
            <a:pPr indent="0" lvl="0" marL="0" rtl="0" algn="l">
              <a:spcBef>
                <a:spcPts val="0"/>
              </a:spcBef>
              <a:spcAft>
                <a:spcPts val="0"/>
              </a:spcAft>
              <a:buNone/>
            </a:pPr>
            <a:r>
              <a:rPr lang="en-US"/>
              <a:t>Load, as described below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2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37" name="Google Shape;53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There is a clear link between the motor’s efficiency and the load. Manufacturers design motors to operate at a 50-100% load and to be most efficient at a 75% load. </a:t>
            </a:r>
            <a:endParaRPr/>
          </a:p>
          <a:p>
            <a:pPr indent="0" lvl="0" marL="0" rtl="0" algn="l">
              <a:spcBef>
                <a:spcPts val="0"/>
              </a:spcBef>
              <a:spcAft>
                <a:spcPts val="0"/>
              </a:spcAft>
              <a:buNone/>
            </a:pPr>
            <a:r>
              <a:rPr lang="en-US"/>
              <a:t>But once the load drops below 50% the efficiency decreases rapidly as shown in the figure. Operating motors below 50% of rated loads has a similar, but less significant, impact on the power factor. High motor efficiencies and power factor close to 1 are desirable for an efficient operation and for keeping costs down of the entire plant and not just the motor.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2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53" name="Google Shape;55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4" name="Google Shape;554;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Because the efficiency of a motor is difficult to assess under normal operating conditions, the motor load can be measured as an indicator of the motor’s efficiency. As loading increases, the power factor and the motor efficiency increase to an optimum value at around full load.</a:t>
            </a:r>
            <a:endParaRPr/>
          </a:p>
          <a:p>
            <a:pPr indent="0" lvl="0" marL="0" rtl="0" algn="l">
              <a:spcBef>
                <a:spcPts val="0"/>
              </a:spcBef>
              <a:spcAft>
                <a:spcPts val="0"/>
              </a:spcAft>
              <a:buNone/>
            </a:pPr>
            <a:r>
              <a:rPr lang="en-US"/>
              <a:t>The following equation is used to determine the load:</a:t>
            </a:r>
            <a:endParaRPr/>
          </a:p>
          <a:p>
            <a:pPr indent="0" lvl="0" marL="0" rtl="0" algn="l">
              <a:spcBef>
                <a:spcPts val="0"/>
              </a:spcBef>
              <a:spcAft>
                <a:spcPts val="0"/>
              </a:spcAft>
              <a:buSzPts val="1800"/>
              <a:buNone/>
            </a:pPr>
            <a:r>
              <a:rPr lang="en-US"/>
              <a:t>Load =      </a:t>
            </a:r>
            <a:r>
              <a:rPr lang="en-US" u="sng"/>
              <a:t>Pi  x  η</a:t>
            </a:r>
            <a:r>
              <a:rPr lang="en-US"/>
              <a:t> HP x 0.7457</a:t>
            </a:r>
            <a:endParaRPr/>
          </a:p>
          <a:p>
            <a:pPr indent="0" lvl="0" marL="0" rtl="0" algn="l">
              <a:spcBef>
                <a:spcPts val="0"/>
              </a:spcBef>
              <a:spcAft>
                <a:spcPts val="0"/>
              </a:spcAft>
              <a:buSzPts val="1800"/>
              <a:buNone/>
            </a:pPr>
            <a:r>
              <a:rPr lang="en-US"/>
              <a:t>Where, </a:t>
            </a:r>
            <a:endParaRPr/>
          </a:p>
          <a:p>
            <a:pPr indent="0" lvl="0" marL="0" rtl="0" algn="l">
              <a:spcBef>
                <a:spcPts val="0"/>
              </a:spcBef>
              <a:spcAft>
                <a:spcPts val="0"/>
              </a:spcAft>
              <a:buSzPts val="1800"/>
              <a:buNone/>
            </a:pPr>
            <a:r>
              <a:rPr lang="en-US"/>
              <a:t>η	= Motor operating efficiency in %</a:t>
            </a:r>
            <a:endParaRPr/>
          </a:p>
          <a:p>
            <a:pPr indent="0" lvl="0" marL="0" rtl="0" algn="l">
              <a:spcBef>
                <a:spcPts val="0"/>
              </a:spcBef>
              <a:spcAft>
                <a:spcPts val="0"/>
              </a:spcAft>
              <a:buSzPts val="1800"/>
              <a:buNone/>
            </a:pPr>
            <a:r>
              <a:rPr lang="en-US"/>
              <a:t>HP	= Nameplate rated horse power</a:t>
            </a:r>
            <a:endParaRPr/>
          </a:p>
          <a:p>
            <a:pPr indent="0" lvl="0" marL="0" rtl="0" algn="l">
              <a:spcBef>
                <a:spcPts val="0"/>
              </a:spcBef>
              <a:spcAft>
                <a:spcPts val="0"/>
              </a:spcAft>
              <a:buSzPts val="1800"/>
              <a:buNone/>
            </a:pPr>
            <a:r>
              <a:rPr lang="en-US"/>
              <a:t>Load	= Output power as a % of rated power</a:t>
            </a:r>
            <a:endParaRPr/>
          </a:p>
          <a:p>
            <a:pPr indent="0" lvl="0" marL="0" rtl="0" algn="l">
              <a:spcBef>
                <a:spcPts val="0"/>
              </a:spcBef>
              <a:spcAft>
                <a:spcPts val="0"/>
              </a:spcAft>
              <a:buSzPts val="1800"/>
              <a:buNone/>
            </a:pPr>
            <a:r>
              <a:rPr lang="en-US"/>
              <a:t>Pi	= Three phase power in kW</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2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68" name="Google Shape;56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9" name="Google Shape;569;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There are three methods to determine the motor load for motors operating individually:</a:t>
            </a:r>
            <a:endParaRPr b="1" i="1"/>
          </a:p>
          <a:p>
            <a:pPr indent="0" lvl="0" marL="0" rtl="0" algn="l">
              <a:spcBef>
                <a:spcPts val="0"/>
              </a:spcBef>
              <a:spcAft>
                <a:spcPts val="0"/>
              </a:spcAft>
              <a:buNone/>
            </a:pPr>
            <a:r>
              <a:rPr b="1" i="1" lang="en-US"/>
              <a:t>Input power measurement</a:t>
            </a:r>
            <a:r>
              <a:rPr lang="en-US"/>
              <a:t>. This method calculates the load as the ratio between the input power (measured with a power analyzer) and the rated power at 100 % loading. </a:t>
            </a:r>
            <a:endParaRPr/>
          </a:p>
          <a:p>
            <a:pPr indent="0" lvl="0" marL="0" rtl="0" algn="l">
              <a:spcBef>
                <a:spcPts val="0"/>
              </a:spcBef>
              <a:spcAft>
                <a:spcPts val="0"/>
              </a:spcAft>
              <a:buNone/>
            </a:pPr>
            <a:r>
              <a:rPr b="1" i="1" lang="en-US"/>
              <a:t>Line current measurement.</a:t>
            </a:r>
            <a:r>
              <a:rPr lang="en-US"/>
              <a:t> The load is determined by comparing the measured amperage (measured with a power analyzer) with the rated amperage. This method is used when the power factor is not known and only the amperage value is available. It is also recommended to use this method when the percentage loading is less than 50%</a:t>
            </a:r>
            <a:endParaRPr/>
          </a:p>
          <a:p>
            <a:pPr indent="0" lvl="0" marL="0" rtl="0" algn="l">
              <a:spcBef>
                <a:spcPts val="0"/>
              </a:spcBef>
              <a:spcAft>
                <a:spcPts val="0"/>
              </a:spcAft>
              <a:buNone/>
            </a:pPr>
            <a:r>
              <a:rPr b="1" i="1" lang="en-US"/>
              <a:t>Slip method. </a:t>
            </a:r>
            <a:r>
              <a:rPr lang="en-US"/>
              <a:t>The load is determined by comparing the slip measured when the motor is operating with the slip for the motor at full load. The accuracy of this method is limited but it can be used with the use of a tachometer only (no power analyzer is needed).</a:t>
            </a:r>
            <a:endParaRPr/>
          </a:p>
          <a:p>
            <a:pPr indent="0" lvl="0" marL="0" rtl="0" algn="l">
              <a:spcBef>
                <a:spcPts val="0"/>
              </a:spcBef>
              <a:spcAft>
                <a:spcPts val="0"/>
              </a:spcAft>
              <a:buSzPts val="1800"/>
              <a:buNone/>
            </a:pPr>
            <a:r>
              <a:rPr lang="en-US"/>
              <a:t>Because the input power measurement is the most common method used, only this method is described for three-phase motors.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0" name="Google Shape;11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 electric motor is an electromechanical device that converts electrical energy to mechanical energy. The mechanical energy can be used to perform work such as rotating a pump impeller, fan, blower, driving a compressor, lifting materials etc. </a:t>
            </a:r>
            <a:endParaRPr/>
          </a:p>
          <a:p>
            <a:pPr indent="0" lvl="0" marL="0" rtl="0" algn="l">
              <a:spcBef>
                <a:spcPts val="0"/>
              </a:spcBef>
              <a:spcAft>
                <a:spcPts val="0"/>
              </a:spcAft>
              <a:buNone/>
            </a:pPr>
            <a:r>
              <a:rPr lang="en-US"/>
              <a:t>It is estimated that about 70% of the total electrical load is accounted by motors only. That is why electric motors are termed as “Work Horse” in an industry.</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582" name="Google Shape;58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3" name="Google Shape;583;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available, “direct-read” power measurements are used to estimate motor part-load. The measurements can be used in three different formula. </a:t>
            </a:r>
            <a:r>
              <a:rPr b="1" i="1" lang="en-US"/>
              <a:t>(click once)</a:t>
            </a:r>
            <a:r>
              <a:rPr lang="en-US"/>
              <a:t> To begin with, one can use this equation to determine the input power.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00" name="Google Shape;60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1" name="Google Shape;601;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1" lang="en-US"/>
              <a:t>(click once). </a:t>
            </a:r>
            <a:r>
              <a:rPr lang="en-US"/>
              <a:t>Step 2.</a:t>
            </a:r>
            <a:r>
              <a:rPr b="1" i="1" lang="en-US"/>
              <a:t> </a:t>
            </a:r>
            <a:r>
              <a:rPr lang="en-US"/>
              <a:t>Determine the rated power by taking the nameplate value or by using the equation </a:t>
            </a:r>
            <a:endParaRPr/>
          </a:p>
          <a:p>
            <a:pPr indent="0" lvl="0" marL="0" rtl="0" algn="l">
              <a:spcBef>
                <a:spcPts val="0"/>
              </a:spcBef>
              <a:spcAft>
                <a:spcPts val="0"/>
              </a:spcAft>
              <a:buNone/>
            </a:pPr>
            <a:r>
              <a:rPr b="1" i="1" lang="en-US"/>
              <a:t>(click once)</a:t>
            </a:r>
            <a:r>
              <a:rPr lang="en-US"/>
              <a:t> Step 3.</a:t>
            </a:r>
            <a:r>
              <a:rPr b="1" i="1" lang="en-US"/>
              <a:t> </a:t>
            </a:r>
            <a:r>
              <a:rPr lang="en-US"/>
              <a:t>Determine the percentage load using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3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25" name="Google Shape;62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6" name="Google Shape;626;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results of a motor load survey can be divided into different categories with recommended actions.</a:t>
            </a:r>
            <a:endParaRPr/>
          </a:p>
          <a:p>
            <a:pPr indent="0" lvl="0" marL="0" rtl="0" algn="l">
              <a:spcBef>
                <a:spcPts val="0"/>
              </a:spcBef>
              <a:spcAft>
                <a:spcPts val="0"/>
              </a:spcAft>
              <a:buNone/>
            </a:pPr>
            <a:r>
              <a:rPr b="1" i="1" lang="en-US"/>
              <a:t>(click once)</a:t>
            </a:r>
            <a:r>
              <a:rPr lang="en-US"/>
              <a:t> Motors that are significantly oversized and underloaded should be replaced with more efficient, properly sized models at the next opportunity, such as scheduled plant downtime.</a:t>
            </a:r>
            <a:endParaRPr/>
          </a:p>
          <a:p>
            <a:pPr indent="0" lvl="0" marL="0" rtl="0" algn="l">
              <a:spcBef>
                <a:spcPts val="0"/>
              </a:spcBef>
              <a:spcAft>
                <a:spcPts val="0"/>
              </a:spcAft>
              <a:buNone/>
            </a:pPr>
            <a:r>
              <a:rPr b="1" i="1" lang="en-US"/>
              <a:t>(click once)</a:t>
            </a:r>
            <a:r>
              <a:rPr lang="en-US"/>
              <a:t> Motors that are moderately oversized and underloaded should be replaced  with more efficient, properly sized models when they fail.</a:t>
            </a:r>
            <a:endParaRPr/>
          </a:p>
          <a:p>
            <a:pPr indent="0" lvl="0" marL="0" rtl="0" algn="l">
              <a:spcBef>
                <a:spcPts val="0"/>
              </a:spcBef>
              <a:spcAft>
                <a:spcPts val="0"/>
              </a:spcAft>
              <a:buNone/>
            </a:pPr>
            <a:r>
              <a:rPr b="1" i="1" lang="en-US"/>
              <a:t>(click once)</a:t>
            </a:r>
            <a:r>
              <a:rPr lang="en-US"/>
              <a:t> Motors that are properly sized but standard efficiency these should be replaced most of these with energy-efficient models when they fail. The cost effectiveness of an energy-efficient motor purchase depends on the number of hours the motor is used, the price of electricity, and the price premium of buying an energy-efficient motor.</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3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40" name="Google Shape;64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1" name="Google Shape;641;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3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54" name="Google Shape;65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5" name="Google Shape;655;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We will go through eight areas to improve the energy efficiency of motors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3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67" name="Google Shape;66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8" name="Google Shape;668;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High efficiency motors have been designed specifically to increase operating efficiency compared to standard motors. Design improvements focus on reducing intrinsic motor losses (</a:t>
            </a:r>
            <a:r>
              <a:rPr b="1" i="1" lang="en-US"/>
              <a:t>is further explained on next slide)</a:t>
            </a:r>
            <a:r>
              <a:rPr i="1" lang="en-US"/>
              <a:t> </a:t>
            </a:r>
            <a:endParaRPr/>
          </a:p>
          <a:p>
            <a:pPr indent="0" lvl="0" marL="0" rtl="0" algn="l">
              <a:spcBef>
                <a:spcPts val="0"/>
              </a:spcBef>
              <a:spcAft>
                <a:spcPts val="0"/>
              </a:spcAft>
              <a:buNone/>
            </a:pPr>
            <a:r>
              <a:rPr lang="en-US"/>
              <a:t>Efficiencies are 3% to 7% higher compared with standard motors as shown in the figure.</a:t>
            </a:r>
            <a:endParaRPr/>
          </a:p>
          <a:p>
            <a:pPr indent="0" lvl="0" marL="0" rtl="0" algn="l">
              <a:spcBef>
                <a:spcPts val="0"/>
              </a:spcBef>
              <a:spcAft>
                <a:spcPts val="0"/>
              </a:spcAft>
              <a:buNone/>
            </a:pPr>
            <a:r>
              <a:rPr lang="en-US"/>
              <a:t>Energy efficient motors cover a wide range of ratings and the full load. As a result of the modifications to improve performance, the costs of energy efficient motors are higher than those of standard motors. </a:t>
            </a:r>
            <a:endParaRPr/>
          </a:p>
          <a:p>
            <a:pPr indent="0" lvl="0" marL="0" rtl="0" algn="l">
              <a:spcBef>
                <a:spcPts val="0"/>
              </a:spcBef>
              <a:spcAft>
                <a:spcPts val="0"/>
              </a:spcAft>
              <a:buNone/>
            </a:pPr>
            <a:r>
              <a:rPr lang="en-US"/>
              <a:t>The higher cost will often be paid back rapidly through reduced operating costs, particularly in new applications or end-of-life motor replacements. </a:t>
            </a:r>
            <a:endParaRPr/>
          </a:p>
          <a:p>
            <a:pPr indent="0" lvl="0" marL="0" rtl="0" algn="l">
              <a:spcBef>
                <a:spcPts val="0"/>
              </a:spcBef>
              <a:spcAft>
                <a:spcPts val="0"/>
              </a:spcAft>
              <a:buNone/>
            </a:pPr>
            <a:r>
              <a:rPr lang="en-US"/>
              <a:t>But replacing existing motors that have not reached the end of their useful life with energy efficient motors may not always be financially feasible, and therefore it is recommended to only replace these with energy efficiency motors when they fail.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3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83" name="Google Shape;68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4" name="Google Shape;684;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Energy-efficient motors have design improvements that specifically seek to increase operating efficiency for the five power loss areas: fixed, stator, rotor, friction &amp; winding, and stray load loss </a:t>
            </a:r>
            <a:r>
              <a:rPr b="1" i="1" lang="en-US"/>
              <a:t>(note: these were explained in earlier slide)</a:t>
            </a:r>
            <a:endParaRPr/>
          </a:p>
          <a:p>
            <a:pPr indent="0" lvl="0" marL="0" rtl="0" algn="l">
              <a:spcBef>
                <a:spcPts val="0"/>
              </a:spcBef>
              <a:spcAft>
                <a:spcPts val="0"/>
              </a:spcAft>
              <a:buNone/>
            </a:pPr>
            <a:r>
              <a:rPr b="1" i="1" lang="en-US"/>
              <a:t>(It is suggested to give one example only) </a:t>
            </a:r>
            <a:r>
              <a:rPr lang="en-US"/>
              <a:t>This table depicts the energy efficiency areas achieved incase of energy efficient motors. For example, looking at the power loss area “iron”, the efficiency improvement is use of thinner gauge, lower loss core steel reduces eddy current losses. Longer core adds more steel to the design, which reduces losses due to lower operating flux densities.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3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98" name="Google Shape;69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9" name="Google Shape;699;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Under-loading is probably the most common cause of inefficiencies for several reasons:</a:t>
            </a:r>
            <a:endParaRPr/>
          </a:p>
          <a:p>
            <a:pPr indent="0" lvl="0" marL="0" rtl="0" algn="l">
              <a:spcBef>
                <a:spcPts val="0"/>
              </a:spcBef>
              <a:spcAft>
                <a:spcPts val="0"/>
              </a:spcAft>
              <a:buNone/>
            </a:pPr>
            <a:r>
              <a:rPr lang="en-US"/>
              <a:t>Equipment manufacturers tend to use a large safety factor when selecting the motor. </a:t>
            </a:r>
            <a:endParaRPr/>
          </a:p>
          <a:p>
            <a:pPr indent="0" lvl="0" marL="0" rtl="0" algn="l">
              <a:spcBef>
                <a:spcPts val="0"/>
              </a:spcBef>
              <a:spcAft>
                <a:spcPts val="0"/>
              </a:spcAft>
              <a:buNone/>
            </a:pPr>
            <a:r>
              <a:rPr lang="en-US"/>
              <a:t>Equipment is often under-utilized. For example, machine tool equipment manufacturers provide for a motor rated for the full capacity load of the equipment. In practice, the user may rarely need this full capacity, resulting in under-loaded operation most of the time. </a:t>
            </a:r>
            <a:endParaRPr/>
          </a:p>
          <a:p>
            <a:pPr indent="0" lvl="0" marL="0" rtl="0" algn="l">
              <a:spcBef>
                <a:spcPts val="0"/>
              </a:spcBef>
              <a:spcAft>
                <a:spcPts val="0"/>
              </a:spcAft>
              <a:buNone/>
            </a:pPr>
            <a:r>
              <a:rPr lang="en-US"/>
              <a:t>Large motors are selected to enable the output to be maintained at the desired level even when input voltages are abnormally low.</a:t>
            </a:r>
            <a:endParaRPr/>
          </a:p>
          <a:p>
            <a:pPr indent="0" lvl="0" marL="0" rtl="0" algn="l">
              <a:spcBef>
                <a:spcPts val="0"/>
              </a:spcBef>
              <a:spcAft>
                <a:spcPts val="0"/>
              </a:spcAft>
              <a:buNone/>
            </a:pPr>
            <a:r>
              <a:rPr lang="en-US"/>
              <a:t>Large motor are selected for applications requiring a high starting torque but where a smaller motor that is designed for high torque would have been more suitable. </a:t>
            </a:r>
            <a:endParaRPr/>
          </a:p>
          <a:p>
            <a:pPr indent="0" lvl="0" marL="0" rtl="0" algn="l">
              <a:spcBef>
                <a:spcPts val="0"/>
              </a:spcBef>
              <a:spcAft>
                <a:spcPts val="0"/>
              </a:spcAft>
              <a:buSzPts val="1800"/>
              <a:buNone/>
            </a:pPr>
            <a:r>
              <a:rPr b="1" i="1" lang="en-US"/>
              <a:t>(Click once) </a:t>
            </a:r>
            <a:r>
              <a:rPr lang="en-US"/>
              <a:t>Under-loading increases motor losses and reduces motor efficiency and the power factor.</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3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12" name="Google Shape;71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3" name="Google Shape;713;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Replace with smaller motors</a:t>
            </a:r>
            <a:endParaRPr/>
          </a:p>
          <a:p>
            <a:pPr indent="0" lvl="0" marL="0" rtl="0" algn="l">
              <a:spcBef>
                <a:spcPts val="0"/>
              </a:spcBef>
              <a:spcAft>
                <a:spcPts val="0"/>
              </a:spcAft>
              <a:buNone/>
            </a:pPr>
            <a:r>
              <a:rPr lang="en-US"/>
              <a:t>When replacing an oversized motor with a smaller motor, it is also important to consider the potential efficiency gain. Larger motors namely have inherently higher rated efficiencies than smaller motors. Therefore, the replacement of motors operating at 60 – 70% of capacity or higher is generally not recommended. On the other hand there are no rigid rules governing motor selection and the savings potential needs to be evaluated on a case-by-case basis. For example, if a smaller motor is an energy efficient motor and the existing motor not, then the efficiency could improve. </a:t>
            </a:r>
            <a:endParaRPr/>
          </a:p>
          <a:p>
            <a:pPr indent="0" lvl="0" marL="0" rtl="0" algn="l">
              <a:spcBef>
                <a:spcPts val="0"/>
              </a:spcBef>
              <a:spcAft>
                <a:spcPts val="0"/>
              </a:spcAft>
              <a:buSzPts val="1800"/>
              <a:buNone/>
            </a:pPr>
            <a:r>
              <a:rPr b="1" i="1" lang="en-US"/>
              <a:t>(Click once) </a:t>
            </a:r>
            <a:r>
              <a:rPr b="1" lang="en-US"/>
              <a:t>Operate in star mode (from delta mode)</a:t>
            </a:r>
            <a:endParaRPr/>
          </a:p>
          <a:p>
            <a:pPr indent="0" lvl="0" marL="0" rtl="0" algn="l">
              <a:spcBef>
                <a:spcPts val="0"/>
              </a:spcBef>
              <a:spcAft>
                <a:spcPts val="0"/>
              </a:spcAft>
              <a:buNone/>
            </a:pPr>
            <a:r>
              <a:rPr lang="en-US"/>
              <a:t>For motors that consistently operate at loads below 40% of the rated capacity</a:t>
            </a:r>
            <a:endParaRPr/>
          </a:p>
          <a:p>
            <a:pPr indent="0" lvl="0" marL="0" rtl="0" algn="l">
              <a:spcBef>
                <a:spcPts val="0"/>
              </a:spcBef>
              <a:spcAft>
                <a:spcPts val="0"/>
              </a:spcAft>
              <a:buNone/>
            </a:pPr>
            <a:r>
              <a:rPr lang="en-US"/>
              <a:t>Inexpensive and effective measure.</a:t>
            </a:r>
            <a:endParaRPr/>
          </a:p>
          <a:p>
            <a:pPr indent="0" lvl="0" marL="0" rtl="0" algn="l">
              <a:spcBef>
                <a:spcPts val="0"/>
              </a:spcBef>
              <a:spcAft>
                <a:spcPts val="0"/>
              </a:spcAft>
              <a:buNone/>
            </a:pPr>
            <a:r>
              <a:rPr lang="en-US"/>
              <a:t>Motor is electrically downsized: involves re-configuring the wiring of the three phases of power input at the terminal box. </a:t>
            </a:r>
            <a:endParaRPr/>
          </a:p>
          <a:p>
            <a:pPr indent="0" lvl="0" marL="0" rtl="0" algn="l">
              <a:spcBef>
                <a:spcPts val="0"/>
              </a:spcBef>
              <a:spcAft>
                <a:spcPts val="0"/>
              </a:spcAft>
              <a:buNone/>
            </a:pPr>
            <a:r>
              <a:rPr lang="en-US"/>
              <a:t>Leads to a voltage reduction by factor ‘√3’, but performance characteristics as a function of load remain unchanged. Thus, motors in star mode have a higher efficiency and power factor when in full-load operation than partial load operation in the delta mode. </a:t>
            </a:r>
            <a:endParaRPr/>
          </a:p>
          <a:p>
            <a:pPr indent="0" lvl="0" marL="0" rtl="0" algn="l">
              <a:spcBef>
                <a:spcPts val="0"/>
              </a:spcBef>
              <a:spcAft>
                <a:spcPts val="0"/>
              </a:spcAft>
              <a:buNone/>
            </a:pPr>
            <a:r>
              <a:rPr lang="en-US"/>
              <a:t>Possible only for applications where the torque-to-speed requirement is lower at reduced load. Should be avoided if the motor is connected to a production facility with an output that is related to the motor speed (as the motor speed reduces in star mode).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3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26" name="Google Shape;72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7" name="Google Shape;727;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Motor selection based on</a:t>
            </a:r>
            <a:endParaRPr/>
          </a:p>
          <a:p>
            <a:pPr indent="0" lvl="1" marL="0" rtl="0" algn="l">
              <a:spcBef>
                <a:spcPts val="0"/>
              </a:spcBef>
              <a:spcAft>
                <a:spcPts val="0"/>
              </a:spcAft>
              <a:buNone/>
            </a:pPr>
            <a:r>
              <a:rPr lang="en-US"/>
              <a:t>the highest anticipated load makes the motor more expensive as the motor would operate at full capacity for short periods only, and it carries the risk of motor under-loading. </a:t>
            </a:r>
            <a:endParaRPr/>
          </a:p>
          <a:p>
            <a:pPr indent="0" lvl="1" marL="0" rtl="0" algn="l">
              <a:spcBef>
                <a:spcPts val="0"/>
              </a:spcBef>
              <a:spcAft>
                <a:spcPts val="0"/>
              </a:spcAft>
              <a:buNone/>
            </a:pPr>
            <a:r>
              <a:rPr lang="en-US"/>
              <a:t>the load duration curve of a particular application is a better alternative. This means that the selected motor rating is slightly lower than the highest anticipated load and would occasionally overload for a short period of time. </a:t>
            </a:r>
            <a:r>
              <a:rPr b="1" i="1" lang="en-US"/>
              <a:t>(Click once) </a:t>
            </a:r>
            <a:r>
              <a:rPr lang="en-US"/>
              <a:t>This is possible as manufacturers design motors with a service factor (usually 15% above the rated load) to ensure that running motors above the rated load once in a while will not cause significant damage. </a:t>
            </a:r>
            <a:endParaRPr/>
          </a:p>
          <a:p>
            <a:pPr indent="0" lvl="0" marL="0" rtl="0" algn="l">
              <a:spcBef>
                <a:spcPts val="0"/>
              </a:spcBef>
              <a:spcAft>
                <a:spcPts val="0"/>
              </a:spcAft>
              <a:buNone/>
            </a:pPr>
            <a:r>
              <a:rPr b="1" i="1" lang="en-US"/>
              <a:t>(Click once) </a:t>
            </a:r>
            <a:r>
              <a:rPr lang="en-US"/>
              <a:t>The biggest risk is overheating of the motor, which adversely affects the motor life and efficiency and increases operating costs. Overheating can occur with:</a:t>
            </a:r>
            <a:endParaRPr/>
          </a:p>
          <a:p>
            <a:pPr indent="0" lvl="1" marL="0" rtl="0" algn="l">
              <a:spcBef>
                <a:spcPts val="0"/>
              </a:spcBef>
              <a:spcAft>
                <a:spcPts val="0"/>
              </a:spcAft>
              <a:buNone/>
            </a:pPr>
            <a:r>
              <a:rPr lang="en-US"/>
              <a:t>Extreme load changes, such as frequent starts / stops, or high initial loads</a:t>
            </a:r>
            <a:endParaRPr/>
          </a:p>
          <a:p>
            <a:pPr indent="0" lvl="1" marL="0" rtl="0" algn="l">
              <a:spcBef>
                <a:spcPts val="0"/>
              </a:spcBef>
              <a:spcAft>
                <a:spcPts val="0"/>
              </a:spcAft>
              <a:buNone/>
            </a:pPr>
            <a:r>
              <a:rPr lang="en-US"/>
              <a:t>Frequent and/or long periods of overloading </a:t>
            </a:r>
            <a:endParaRPr/>
          </a:p>
          <a:p>
            <a:pPr indent="0" lvl="1" marL="0" rtl="0" algn="l">
              <a:spcBef>
                <a:spcPts val="0"/>
              </a:spcBef>
              <a:spcAft>
                <a:spcPts val="0"/>
              </a:spcAft>
              <a:buNone/>
            </a:pPr>
            <a:r>
              <a:rPr lang="en-US"/>
              <a:t>Limited ability for the motor to cool down, for example at high altitudes, in hot environments or when motors are enclosed or dirty</a:t>
            </a:r>
            <a:endParaRPr/>
          </a:p>
          <a:p>
            <a:pPr indent="0" lvl="0" marL="0" rtl="0" algn="l">
              <a:spcBef>
                <a:spcPts val="0"/>
              </a:spcBef>
              <a:spcAft>
                <a:spcPts val="0"/>
              </a:spcAft>
              <a:buNone/>
            </a:pPr>
            <a:r>
              <a:rPr lang="en-US"/>
              <a:t>A criteria in selecting the motor rating is therefore that the weighted average temperature rise over the actual operating cycle should not be greater than the temperature rise under continuous full-load operation (100%).</a:t>
            </a:r>
            <a:endParaRPr/>
          </a:p>
          <a:p>
            <a:pPr indent="0" lvl="0" marL="0" rtl="0" algn="l">
              <a:spcBef>
                <a:spcPts val="0"/>
              </a:spcBef>
              <a:spcAft>
                <a:spcPts val="0"/>
              </a:spcAft>
              <a:buNone/>
            </a:pPr>
            <a:r>
              <a:rPr lang="en-US"/>
              <a:t>Where loads vary substantially with time, speed control methods can be applied in addition to proper motor sizing </a:t>
            </a:r>
            <a:r>
              <a:rPr i="1" lang="en-US"/>
              <a:t>(will be explained later)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4" name="Google Shape;12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None/>
            </a:pPr>
            <a:r>
              <a:rPr lang="en-US"/>
              <a:t>The general working mechanism is the same for all motors and shown in the figure</a:t>
            </a:r>
            <a:endParaRPr/>
          </a:p>
          <a:p>
            <a:pPr indent="-114300" lvl="1" marL="685800" rtl="0" algn="l">
              <a:spcBef>
                <a:spcPts val="0"/>
              </a:spcBef>
              <a:spcAft>
                <a:spcPts val="0"/>
              </a:spcAft>
              <a:buSzPts val="1800"/>
              <a:buAutoNum type="arabicPeriod"/>
            </a:pPr>
            <a:r>
              <a:rPr lang="en-US"/>
              <a:t>An electric current in a magnetic field will experience a force. </a:t>
            </a:r>
            <a:endParaRPr/>
          </a:p>
          <a:p>
            <a:pPr indent="-114300" lvl="1" marL="685800" rtl="0" algn="l">
              <a:spcBef>
                <a:spcPts val="0"/>
              </a:spcBef>
              <a:spcAft>
                <a:spcPts val="0"/>
              </a:spcAft>
              <a:buSzPts val="1800"/>
              <a:buAutoNum type="arabicPeriod"/>
            </a:pPr>
            <a:r>
              <a:rPr lang="en-US"/>
              <a:t>If the current carrying wire is bent into a loop, then the two sides of the loop, which are at right angle to the magnetic field, will experience forces in opposite directions. </a:t>
            </a:r>
            <a:endParaRPr/>
          </a:p>
          <a:p>
            <a:pPr indent="-114300" lvl="1" marL="685800" rtl="0" algn="l">
              <a:spcBef>
                <a:spcPts val="0"/>
              </a:spcBef>
              <a:spcAft>
                <a:spcPts val="0"/>
              </a:spcAft>
              <a:buSzPts val="1800"/>
              <a:buAutoNum type="arabicPeriod"/>
            </a:pPr>
            <a:r>
              <a:rPr lang="en-US"/>
              <a:t>The pair of forces creates a turning torque to rotate the coil. (note: a “torque” is the force that causes the rotation)</a:t>
            </a:r>
            <a:endParaRPr/>
          </a:p>
          <a:p>
            <a:pPr indent="-114300" lvl="1" marL="685800" rtl="0" algn="l">
              <a:spcBef>
                <a:spcPts val="0"/>
              </a:spcBef>
              <a:spcAft>
                <a:spcPts val="0"/>
              </a:spcAft>
              <a:buSzPts val="1800"/>
              <a:buAutoNum type="arabicPeriod"/>
            </a:pPr>
            <a:r>
              <a:rPr lang="en-US"/>
              <a:t>Practical motors have several loops on an armature to provide a more uniform torque and the magnetic field is produced by electromagnet arrangement called the field coils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4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43" name="Google Shape;74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4" name="Google Shape;744;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Motor performance is affected considerably by the quality of input power, which is determined by the actual volts and frequency compared to rated values. Fluctuation in voltage and frequency much larger than the accepted values has detrimental impacts on motor performance. </a:t>
            </a:r>
            <a:endParaRPr/>
          </a:p>
          <a:p>
            <a:pPr indent="0" lvl="0" marL="0" rtl="0" algn="l">
              <a:spcBef>
                <a:spcPts val="0"/>
              </a:spcBef>
              <a:spcAft>
                <a:spcPts val="0"/>
              </a:spcAft>
              <a:buNone/>
            </a:pPr>
            <a:r>
              <a:rPr lang="en-US"/>
              <a:t>Voltage unbalance can be even more detrimental to motor performance and occurs when the voltages in the three phases of a three-phase motor are not equal. </a:t>
            </a:r>
            <a:endParaRPr/>
          </a:p>
          <a:p>
            <a:pPr indent="0" lvl="0" marL="0" rtl="0" algn="l">
              <a:spcBef>
                <a:spcPts val="0"/>
              </a:spcBef>
              <a:spcAft>
                <a:spcPts val="0"/>
              </a:spcAft>
              <a:buNone/>
            </a:pPr>
            <a:r>
              <a:rPr lang="en-US"/>
              <a:t>Several factors can affect voltage balance: single-phase loads on any one phase, different cable sizing, or faulty circuits. An unbalanced system increases distribution system losses and reduces motor efficiency.</a:t>
            </a:r>
            <a:endParaRPr/>
          </a:p>
          <a:p>
            <a:pPr indent="0" lvl="0" marL="0" rtl="0" algn="l">
              <a:spcBef>
                <a:spcPts val="0"/>
              </a:spcBef>
              <a:spcAft>
                <a:spcPts val="0"/>
              </a:spcAft>
              <a:buNone/>
            </a:pPr>
            <a:r>
              <a:rPr lang="en-US"/>
              <a:t>An example of the effect of voltage unbalance on motor performance is shown in the table. </a:t>
            </a:r>
            <a:r>
              <a:rPr b="1" i="1" lang="en-US"/>
              <a:t>Give one example:</a:t>
            </a:r>
            <a:r>
              <a:rPr lang="en-US"/>
              <a:t> small voltage unbalances are acceptable but, for example, a voltage unbalance of 5.4% results in a temperature increase of 40oC!!!</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4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58" name="Google Shape;75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9" name="Google Shape;759;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voltage of each phase in a three-phase system should be of  equal magnitude, symmetrical, and separated by 120°. Phase balance should be within 1% to avoid derating of the motor and voiding of manufacturers’ warranties.</a:t>
            </a:r>
            <a:endParaRPr/>
          </a:p>
          <a:p>
            <a:pPr indent="0" lvl="0" marL="0" rtl="0" algn="l">
              <a:spcBef>
                <a:spcPts val="0"/>
              </a:spcBef>
              <a:spcAft>
                <a:spcPts val="0"/>
              </a:spcAft>
              <a:buNone/>
            </a:pPr>
            <a:r>
              <a:rPr lang="en-US"/>
              <a:t>Voltage unbalance can be minimized by: </a:t>
            </a:r>
            <a:endParaRPr/>
          </a:p>
          <a:p>
            <a:pPr indent="0" lvl="1" marL="0" rtl="0" algn="l">
              <a:spcBef>
                <a:spcPts val="0"/>
              </a:spcBef>
              <a:spcAft>
                <a:spcPts val="0"/>
              </a:spcAft>
              <a:buNone/>
            </a:pPr>
            <a:r>
              <a:rPr lang="en-US"/>
              <a:t>Balancing any single phase loads equally among all the three phases </a:t>
            </a:r>
            <a:endParaRPr/>
          </a:p>
          <a:p>
            <a:pPr indent="0" lvl="1" marL="0" rtl="0" algn="l">
              <a:spcBef>
                <a:spcPts val="0"/>
              </a:spcBef>
              <a:spcAft>
                <a:spcPts val="0"/>
              </a:spcAft>
              <a:buNone/>
            </a:pPr>
            <a:r>
              <a:rPr lang="en-US"/>
              <a:t>Segregating any single phase loads which disturb the load balance and feed them from a separate line / transformer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4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72" name="Google Shape;77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3" name="Google Shape;773;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It is common practice in industry to rewind burnt-out motors. The number of rewound motors in some industries exceeds 50% of the total number of motors. Careful rewinding can sometimes maintain motor efficiency at previous levels, but in most cases results in efficiency losses. </a:t>
            </a:r>
            <a:endParaRPr/>
          </a:p>
          <a:p>
            <a:pPr indent="0" lvl="0" marL="0" rtl="0" algn="l">
              <a:spcBef>
                <a:spcPts val="0"/>
              </a:spcBef>
              <a:spcAft>
                <a:spcPts val="0"/>
              </a:spcAft>
              <a:buNone/>
            </a:pPr>
            <a:r>
              <a:rPr lang="en-US"/>
              <a:t>Rewinding can affect a number of factors that contribute to deteriorated motor efficiency: winding and slot design, winding material, insulation performance, and operating temperature. </a:t>
            </a:r>
            <a:endParaRPr/>
          </a:p>
          <a:p>
            <a:pPr indent="0" lvl="0" marL="0" rtl="0" algn="l">
              <a:spcBef>
                <a:spcPts val="0"/>
              </a:spcBef>
              <a:spcAft>
                <a:spcPts val="0"/>
              </a:spcAft>
              <a:buNone/>
            </a:pPr>
            <a:r>
              <a:rPr lang="en-US"/>
              <a:t>When rewinding motors it is important to consider the following:</a:t>
            </a:r>
            <a:endParaRPr/>
          </a:p>
          <a:p>
            <a:pPr indent="0" lvl="1" marL="0" rtl="0" algn="l">
              <a:spcBef>
                <a:spcPts val="0"/>
              </a:spcBef>
              <a:spcAft>
                <a:spcPts val="0"/>
              </a:spcAft>
              <a:buNone/>
            </a:pPr>
            <a:r>
              <a:rPr lang="en-US"/>
              <a:t>Use a firm that ISO 9000 certified or is member of an Electrical Apparatus Service Association.</a:t>
            </a:r>
            <a:endParaRPr/>
          </a:p>
          <a:p>
            <a:pPr indent="0" lvl="1" marL="0" rtl="0" algn="l">
              <a:spcBef>
                <a:spcPts val="0"/>
              </a:spcBef>
              <a:spcAft>
                <a:spcPts val="0"/>
              </a:spcAft>
              <a:buNone/>
            </a:pPr>
            <a:r>
              <a:rPr lang="en-US"/>
              <a:t>Motors less than 40 HP in size and more than 15 years old (especially previously rewound motors) often have efficiencies significantly lower than currently available energy-efficient models. It is usually best to replace them. It is almost always best to replace non-specialty motors under 15 HP.</a:t>
            </a:r>
            <a:endParaRPr/>
          </a:p>
          <a:p>
            <a:pPr indent="0" lvl="1" marL="0" rtl="0" algn="l">
              <a:spcBef>
                <a:spcPts val="0"/>
              </a:spcBef>
              <a:spcAft>
                <a:spcPts val="0"/>
              </a:spcAft>
              <a:buNone/>
            </a:pPr>
            <a:r>
              <a:rPr lang="en-US"/>
              <a:t>If the rewind cost exceeds 50% to 65% of a new energy-efficient motor price, buy the new motor. Increased reliability and efficiency should quickly recover the price premium.</a:t>
            </a:r>
            <a:endParaRPr/>
          </a:p>
          <a:p>
            <a:pPr indent="0" lvl="0" marL="0" rtl="0" algn="l">
              <a:spcBef>
                <a:spcPts val="0"/>
              </a:spcBef>
              <a:spcAft>
                <a:spcPts val="0"/>
              </a:spcAft>
              <a:buNone/>
            </a:pPr>
            <a:r>
              <a:rPr i="1" lang="en-US"/>
              <a:t>(Optional) </a:t>
            </a:r>
            <a:r>
              <a:rPr lang="en-US"/>
              <a:t>The impact of rewinding on motor efficiency and power factor can be easily assessed if the no-load losses of a motor are known before and after rewinding. Information of no-load losses and no-load speed can be found in documentation of motors obtained at the time of purchase. An indicator of the success of rewinding is the comparison of no load current and stator resistance per phase of a rewound motor with the original no-load current and stator resistance at the same voltage.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4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86" name="Google Shape;78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7" name="Google Shape;787;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As noted earlier, induction motors are characterized by power factors less than one, leading to lower overall efficiency (and higher overall operating cost) associated with a plant’s electrical system. </a:t>
            </a:r>
            <a:endParaRPr/>
          </a:p>
          <a:p>
            <a:pPr indent="0" lvl="0" marL="0" rtl="0" algn="l">
              <a:spcBef>
                <a:spcPts val="0"/>
              </a:spcBef>
              <a:spcAft>
                <a:spcPts val="0"/>
              </a:spcAft>
              <a:buNone/>
            </a:pPr>
            <a:r>
              <a:rPr lang="en-US"/>
              <a:t>Capacitors connected in parallel (shunted) with the motor are often used to improve the power factor. The capacitor will not improve the power factor of the motor itself but of the starter terminals where power is generated or distributed. The benefits of power factor correction include </a:t>
            </a:r>
            <a:endParaRPr/>
          </a:p>
          <a:p>
            <a:pPr indent="0" lvl="1" marL="0" rtl="0" algn="l">
              <a:spcBef>
                <a:spcPts val="0"/>
              </a:spcBef>
              <a:spcAft>
                <a:spcPts val="0"/>
              </a:spcAft>
              <a:buNone/>
            </a:pPr>
            <a:r>
              <a:rPr lang="en-US"/>
              <a:t>reduced kVA demand (and hence reduced utility demand charges), </a:t>
            </a:r>
            <a:endParaRPr/>
          </a:p>
          <a:p>
            <a:pPr indent="0" lvl="1" marL="0" rtl="0" algn="l">
              <a:spcBef>
                <a:spcPts val="0"/>
              </a:spcBef>
              <a:spcAft>
                <a:spcPts val="0"/>
              </a:spcAft>
              <a:buNone/>
            </a:pPr>
            <a:r>
              <a:rPr lang="en-US"/>
              <a:t>reduced I2R losses in cables upstream of the capacitor (and hence reduced energy charges), </a:t>
            </a:r>
            <a:endParaRPr/>
          </a:p>
          <a:p>
            <a:pPr indent="0" lvl="1" marL="0" rtl="0" algn="l">
              <a:spcBef>
                <a:spcPts val="0"/>
              </a:spcBef>
              <a:spcAft>
                <a:spcPts val="0"/>
              </a:spcAft>
              <a:buNone/>
            </a:pPr>
            <a:r>
              <a:rPr lang="en-US"/>
              <a:t>reduced voltage drop in the cables (leading to improved voltage regulation), </a:t>
            </a:r>
            <a:endParaRPr/>
          </a:p>
          <a:p>
            <a:pPr indent="0" lvl="1" marL="0" rtl="0" algn="l">
              <a:spcBef>
                <a:spcPts val="0"/>
              </a:spcBef>
              <a:spcAft>
                <a:spcPts val="0"/>
              </a:spcAft>
              <a:buNone/>
            </a:pPr>
            <a:r>
              <a:rPr lang="en-US"/>
              <a:t>and an increase in the overall efficiency of the plant electrical system. </a:t>
            </a:r>
            <a:endParaRPr/>
          </a:p>
          <a:p>
            <a:pPr indent="0" lvl="0" marL="0" rtl="0" algn="l">
              <a:spcBef>
                <a:spcPts val="0"/>
              </a:spcBef>
              <a:spcAft>
                <a:spcPts val="0"/>
              </a:spcAft>
              <a:buNone/>
            </a:pPr>
            <a:r>
              <a:rPr lang="en-US"/>
              <a:t>The size of capacitor depends upon the no-load reactive kVA (kVAR) drawn by the motor. This size should not exceed 90% of the no-load kVAR of the motor, because higher capacitors could result in too high voltages and motor burn-outs. The kVAR of the motor can only be determined by no-load testing of the motor. An alternative is to use typical power factors of standard motors to determine the capacitor size. </a:t>
            </a:r>
            <a:endParaRPr/>
          </a:p>
          <a:p>
            <a:pPr indent="0" lvl="0" marL="0" rtl="0" algn="l">
              <a:spcBef>
                <a:spcPts val="0"/>
              </a:spcBef>
              <a:spcAft>
                <a:spcPts val="0"/>
              </a:spcAft>
              <a:buNone/>
            </a:pPr>
            <a:r>
              <a:rPr lang="en-US"/>
              <a:t>More information on the power factor and capacitors is given in the chapter </a:t>
            </a:r>
            <a:r>
              <a:rPr i="1" lang="en-US"/>
              <a:t>Electricity</a:t>
            </a:r>
            <a:r>
              <a:rPr lang="en-US"/>
              <a: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4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00" name="Google Shape;80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1" name="Google Shape;801;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Poor maintenance can cause deterioration in motor efficiency over time and lead to unreliable operation. </a:t>
            </a:r>
            <a:endParaRPr/>
          </a:p>
          <a:p>
            <a:pPr indent="0" lvl="0" marL="0" rtl="0" algn="l">
              <a:spcBef>
                <a:spcPts val="0"/>
              </a:spcBef>
              <a:spcAft>
                <a:spcPts val="0"/>
              </a:spcAft>
              <a:buNone/>
            </a:pPr>
            <a:r>
              <a:rPr lang="en-US"/>
              <a:t>Appropriate maintenance is needed to maintain motor performance. A checklist of good maintenance practices would include: </a:t>
            </a:r>
            <a:r>
              <a:rPr b="1" i="1" lang="en-US"/>
              <a:t>(Depending on time, give one or two examples only)</a:t>
            </a:r>
            <a:endParaRPr/>
          </a:p>
          <a:p>
            <a:pPr indent="0" lvl="1" marL="0" rtl="0" algn="l">
              <a:spcBef>
                <a:spcPts val="0"/>
              </a:spcBef>
              <a:spcAft>
                <a:spcPts val="0"/>
              </a:spcAft>
              <a:buNone/>
            </a:pPr>
            <a:r>
              <a:rPr lang="en-US"/>
              <a:t>Inspect motors regularly for wear in bearings and housings (to reduce frictional losses) and for dirt/dust in motor ventilating ducts (to ensure proper heat dissipation) </a:t>
            </a:r>
            <a:endParaRPr/>
          </a:p>
          <a:p>
            <a:pPr indent="0" lvl="1" marL="0" rtl="0" algn="l">
              <a:spcBef>
                <a:spcPts val="0"/>
              </a:spcBef>
              <a:spcAft>
                <a:spcPts val="0"/>
              </a:spcAft>
              <a:buNone/>
            </a:pPr>
            <a:r>
              <a:rPr lang="en-US"/>
              <a:t>Check load conditions to ensure that the motor is not over or under loaded. A change in motor load from the last test indicates a change in the driven load, the cause of which should be understood </a:t>
            </a:r>
            <a:endParaRPr/>
          </a:p>
          <a:p>
            <a:pPr indent="0" lvl="1" marL="0" rtl="0" algn="l">
              <a:spcBef>
                <a:spcPts val="0"/>
              </a:spcBef>
              <a:spcAft>
                <a:spcPts val="0"/>
              </a:spcAft>
              <a:buNone/>
            </a:pPr>
            <a:r>
              <a:rPr lang="en-US"/>
              <a:t>Lubricate appropriately. Manufacturers generally give recommendations for how and when to lubricate their motors. Inadequate lubrication can cause problems, as noted above. Over-lubrication can also create problems, e.g. excess oil or grease from the motor bearings can enter the motor and saturate the motor insulation, causing premature failure or creating a fire risk</a:t>
            </a:r>
            <a:endParaRPr/>
          </a:p>
          <a:p>
            <a:pPr indent="0" lvl="1" marL="0" rtl="0" algn="l">
              <a:spcBef>
                <a:spcPts val="0"/>
              </a:spcBef>
              <a:spcAft>
                <a:spcPts val="0"/>
              </a:spcAft>
              <a:buNone/>
            </a:pPr>
            <a:r>
              <a:rPr lang="en-US"/>
              <a:t>Check periodically for proper alignment of the motor and the driven equipment. Improper alignment can cause shafts and bearings to wear quickly, resulting in damage to both the motor and the driven equipment</a:t>
            </a:r>
            <a:endParaRPr/>
          </a:p>
          <a:p>
            <a:pPr indent="0" lvl="1" marL="0" rtl="0" algn="l">
              <a:spcBef>
                <a:spcPts val="0"/>
              </a:spcBef>
              <a:spcAft>
                <a:spcPts val="0"/>
              </a:spcAft>
              <a:buNone/>
            </a:pPr>
            <a:r>
              <a:rPr lang="en-US"/>
              <a:t>Ensure that supply wiring and terminal box are properly sized and installed. Inspect regularly the connections at the motor and starter to be sure that they are clean and tight</a:t>
            </a:r>
            <a:endParaRPr/>
          </a:p>
          <a:p>
            <a:pPr indent="0" lvl="1" marL="0" rtl="0" algn="l">
              <a:spcBef>
                <a:spcPts val="0"/>
              </a:spcBef>
              <a:spcAft>
                <a:spcPts val="0"/>
              </a:spcAft>
              <a:buNone/>
            </a:pPr>
            <a:r>
              <a:rPr lang="en-US"/>
              <a:t>Provide adequate ventilation and keep motor cooling ducts clean to help dissipate heat to reduce excessive losses. The life of the insulation in the motor would also be longer: for every 10oC increase in motor operating temperature over the recommended peak, the time before rewinding would be needed is estimated to be halved</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4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14" name="Google Shape;81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5" name="Google Shape;815;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Because an induction motor is an asynchronous motor, changing the supply frequency can vary the speed. The control strategy for a particular motor will depend on a number of factors including investment cost, load reliability and any special control requirements. This requires a detailed review of the load characteristics, historical data on process flows, features required of the speed control system, the electricity tariffs and the investment costs. </a:t>
            </a:r>
            <a:endParaRPr/>
          </a:p>
          <a:p>
            <a:pPr indent="0" lvl="0" marL="0" rtl="0" algn="l">
              <a:spcBef>
                <a:spcPts val="0"/>
              </a:spcBef>
              <a:spcAft>
                <a:spcPts val="0"/>
              </a:spcAft>
              <a:buNone/>
            </a:pPr>
            <a:r>
              <a:rPr lang="en-US"/>
              <a:t>We will go through four ways to control motor speed: multiple speed motors, wound rotor AC motor drives, variable speed drives, direct current drives</a:t>
            </a:r>
            <a:endParaRPr/>
          </a:p>
          <a:p>
            <a:pPr indent="0" lvl="0" marL="0" rtl="0" algn="l">
              <a:spcBef>
                <a:spcPts val="0"/>
              </a:spcBef>
              <a:spcAft>
                <a:spcPts val="0"/>
              </a:spcAft>
              <a:buSzPts val="1800"/>
              <a:buNone/>
            </a:pPr>
            <a:r>
              <a:rPr b="1" lang="en-US"/>
              <a:t>Multi-speed motors</a:t>
            </a:r>
            <a:endParaRPr/>
          </a:p>
          <a:p>
            <a:pPr indent="0" lvl="0" marL="0" rtl="0" algn="l">
              <a:spcBef>
                <a:spcPts val="0"/>
              </a:spcBef>
              <a:spcAft>
                <a:spcPts val="0"/>
              </a:spcAft>
              <a:buNone/>
            </a:pPr>
            <a:r>
              <a:rPr lang="en-US"/>
              <a:t>Motors can be wound such that two speeds, in the ratio of 2:1, can be obtained. Motors can also be wound with two separate windings, each giving two operating speeds and thus a total of four speeds. Multi-speed motors can be designed for applications involving constant torque, variable torque, or for constant output power. Multi-speed motors are suitable for applications that require limited speed control (two or four fixed speeds instead of continuously variable speed). </a:t>
            </a:r>
            <a:endParaRPr/>
          </a:p>
          <a:p>
            <a:pPr indent="0" lvl="0" marL="0" rtl="0" algn="l">
              <a:spcBef>
                <a:spcPts val="0"/>
              </a:spcBef>
              <a:spcAft>
                <a:spcPts val="0"/>
              </a:spcAft>
              <a:buSzPts val="1800"/>
              <a:buNone/>
            </a:pPr>
            <a:r>
              <a:rPr b="1" lang="en-US"/>
              <a:t>Wound rotor AC motor drives (slip ring induction motors) </a:t>
            </a:r>
            <a:endParaRPr/>
          </a:p>
          <a:p>
            <a:pPr indent="0" lvl="0" marL="0" rtl="0" algn="l">
              <a:spcBef>
                <a:spcPts val="0"/>
              </a:spcBef>
              <a:spcAft>
                <a:spcPts val="0"/>
              </a:spcAft>
              <a:buNone/>
            </a:pPr>
            <a:r>
              <a:rPr lang="en-US"/>
              <a:t>Wound rotor motor drives use a specially constructed motor to accomplish speed control. The motor rotor is constructed with windings that are lifted out of the motor through slip rings on the motor shaft. These windings are connected to a controller, which places variable resistors in series with the windings. </a:t>
            </a:r>
            <a:endParaRPr/>
          </a:p>
          <a:p>
            <a:pPr indent="0" lvl="0" marL="0" rtl="0" algn="l">
              <a:spcBef>
                <a:spcPts val="0"/>
              </a:spcBef>
              <a:spcAft>
                <a:spcPts val="0"/>
              </a:spcAft>
              <a:buNone/>
            </a:pPr>
            <a:r>
              <a:rPr lang="en-US"/>
              <a:t>The torque performance of the motor can be controlled using these variable resistors. </a:t>
            </a:r>
            <a:endParaRPr/>
          </a:p>
          <a:p>
            <a:pPr indent="0" lvl="0" marL="0" rtl="0" algn="l">
              <a:spcBef>
                <a:spcPts val="0"/>
              </a:spcBef>
              <a:spcAft>
                <a:spcPts val="0"/>
              </a:spcAft>
              <a:buNone/>
            </a:pPr>
            <a:r>
              <a:rPr lang="en-US"/>
              <a:t>Wound rotor motors are most common in the range of 300 HP and above.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4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28" name="Google Shape;82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9" name="Google Shape;829;p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Variable speed drives (VSDs)</a:t>
            </a:r>
            <a:endParaRPr/>
          </a:p>
          <a:p>
            <a:pPr indent="0" lvl="0" marL="0" rtl="0" algn="l">
              <a:spcBef>
                <a:spcPts val="0"/>
              </a:spcBef>
              <a:spcAft>
                <a:spcPts val="0"/>
              </a:spcAft>
              <a:buNone/>
            </a:pPr>
            <a:r>
              <a:rPr lang="en-US"/>
              <a:t>Variable speed drives (VSDs) are also called inverters and can change the speed of a motor. They are available in a range several kW to 750 kW. They are designed to operate standard induction motors and can therefore be easily installed in an existing system. Inverters are often sold separately because the motor may already be in place, but can also be purchased together with a motor. </a:t>
            </a:r>
            <a:endParaRPr/>
          </a:p>
          <a:p>
            <a:pPr indent="0" lvl="0" marL="0" rtl="0" algn="l">
              <a:spcBef>
                <a:spcPts val="0"/>
              </a:spcBef>
              <a:spcAft>
                <a:spcPts val="0"/>
              </a:spcAft>
              <a:buNone/>
            </a:pPr>
            <a:r>
              <a:rPr lang="en-US"/>
              <a:t>When loads vary, VSDs or two-speed motors can often reduce electrical energy consumption in centrifugal pumping and fan applications by 50% or more.</a:t>
            </a:r>
            <a:endParaRPr/>
          </a:p>
          <a:p>
            <a:pPr indent="0" lvl="0" marL="0" rtl="0" algn="l">
              <a:spcBef>
                <a:spcPts val="0"/>
              </a:spcBef>
              <a:spcAft>
                <a:spcPts val="0"/>
              </a:spcAft>
              <a:buNone/>
            </a:pPr>
            <a:r>
              <a:rPr lang="en-US"/>
              <a:t>The basic drive consists of the inverter itself which converts the 50 Hz incoming power to a variable frequency and variable voltage. The variable frequency will control the motor speed. </a:t>
            </a:r>
            <a:endParaRPr/>
          </a:p>
          <a:p>
            <a:pPr indent="0" lvl="0" marL="0" rtl="0" algn="l">
              <a:spcBef>
                <a:spcPts val="0"/>
              </a:spcBef>
              <a:spcAft>
                <a:spcPts val="0"/>
              </a:spcAft>
              <a:buNone/>
            </a:pPr>
            <a:r>
              <a:rPr lang="en-US"/>
              <a:t>There are three major types of inverters designs available today. These are known as Current Source Inverters (CSI), Variable Voltage Inverters (VVI), and Pulse Width Modulated Inverters (PWM). </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4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42" name="Google Shape;84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3" name="Google Shape;843;p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Direct Current Drives</a:t>
            </a:r>
            <a:endParaRPr/>
          </a:p>
          <a:p>
            <a:pPr indent="0" lvl="0" marL="0" rtl="0" algn="l">
              <a:spcBef>
                <a:spcPts val="0"/>
              </a:spcBef>
              <a:spcAft>
                <a:spcPts val="0"/>
              </a:spcAft>
              <a:buNone/>
            </a:pPr>
            <a:r>
              <a:rPr lang="en-US"/>
              <a:t>The DC drive technology is the oldest form of electrical speed control. The drive system consists of a DC motor and a controller.</a:t>
            </a:r>
            <a:endParaRPr/>
          </a:p>
          <a:p>
            <a:pPr indent="0" lvl="0" marL="0" rtl="0" algn="l">
              <a:spcBef>
                <a:spcPts val="0"/>
              </a:spcBef>
              <a:spcAft>
                <a:spcPts val="0"/>
              </a:spcAft>
              <a:buNone/>
            </a:pPr>
            <a:r>
              <a:rPr lang="en-US"/>
              <a:t>The motor is constructed with an armature and field windings. </a:t>
            </a:r>
            <a:endParaRPr/>
          </a:p>
          <a:p>
            <a:pPr indent="0" lvl="1" marL="0" rtl="0" algn="l">
              <a:spcBef>
                <a:spcPts val="0"/>
              </a:spcBef>
              <a:spcAft>
                <a:spcPts val="0"/>
              </a:spcAft>
              <a:buNone/>
            </a:pPr>
            <a:r>
              <a:rPr lang="en-US"/>
              <a:t>The field windings require a DC excitation for motor operation, usually with a constant level voltage from the controller. </a:t>
            </a:r>
            <a:endParaRPr/>
          </a:p>
          <a:p>
            <a:pPr indent="0" lvl="1" marL="0" rtl="0" algn="l">
              <a:spcBef>
                <a:spcPts val="0"/>
              </a:spcBef>
              <a:spcAft>
                <a:spcPts val="0"/>
              </a:spcAft>
              <a:buNone/>
            </a:pPr>
            <a:r>
              <a:rPr lang="en-US"/>
              <a:t>The armature connections are made through a brush and commutator assembly. The speed of the motor is directly proportional to the applied voltage. </a:t>
            </a:r>
            <a:endParaRPr/>
          </a:p>
          <a:p>
            <a:pPr indent="0" lvl="0" marL="0" rtl="0" algn="l">
              <a:spcBef>
                <a:spcPts val="0"/>
              </a:spcBef>
              <a:spcAft>
                <a:spcPts val="0"/>
              </a:spcAft>
              <a:buNone/>
            </a:pPr>
            <a:r>
              <a:rPr lang="en-US"/>
              <a:t>The controller is a phase-controlled bridge rectifier with logic circuits to control the DC voltage delivered to the motor armature. </a:t>
            </a:r>
            <a:endParaRPr/>
          </a:p>
          <a:p>
            <a:pPr indent="0" lvl="0" marL="0" rtl="0" algn="l">
              <a:spcBef>
                <a:spcPts val="0"/>
              </a:spcBef>
              <a:spcAft>
                <a:spcPts val="0"/>
              </a:spcAft>
              <a:buNone/>
            </a:pPr>
            <a:r>
              <a:rPr lang="en-US"/>
              <a:t>Speed control is achieved by regulating the armature voltage to the motor. Often a tacho-generator is included to achieve good speed regulation. The tacho-generator would be mounted onto the motor to produce a speed feedback signal that is used inside the controller.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3" name="Google Shape;14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understanding a motor it is important to understand what a motor load means. Load refers to the torque output and corresponding speed required. Loads can generally be categorized into three groups:</a:t>
            </a:r>
            <a:endParaRPr b="1" i="1"/>
          </a:p>
          <a:p>
            <a:pPr indent="0" lvl="0" marL="0" rtl="0" algn="l">
              <a:spcBef>
                <a:spcPts val="0"/>
              </a:spcBef>
              <a:spcAft>
                <a:spcPts val="0"/>
              </a:spcAft>
              <a:buNone/>
            </a:pPr>
            <a:r>
              <a:rPr b="1" i="1" lang="en-US"/>
              <a:t>Constant torque loads</a:t>
            </a:r>
            <a:r>
              <a:rPr lang="en-US"/>
              <a:t> are those for which the output power requirement may vary with the speed of operation but the torque does not vary. Conveyors, rotary kilns, and constant-displacement pumps are typical examples of constant torque loads.</a:t>
            </a:r>
            <a:endParaRPr/>
          </a:p>
          <a:p>
            <a:pPr indent="0" lvl="0" marL="0" rtl="0" algn="l">
              <a:spcBef>
                <a:spcPts val="0"/>
              </a:spcBef>
              <a:spcAft>
                <a:spcPts val="0"/>
              </a:spcAft>
              <a:buNone/>
            </a:pPr>
            <a:r>
              <a:rPr b="1" i="1" lang="en-US"/>
              <a:t>Variable torque loads</a:t>
            </a:r>
            <a:r>
              <a:rPr lang="en-US"/>
              <a:t> are those for which the torque required varies with the speed of operation. Centrifugal pumps and fans are typical examples of variable torque loads (torque varies as the square of the speed). </a:t>
            </a:r>
            <a:endParaRPr/>
          </a:p>
          <a:p>
            <a:pPr indent="0" lvl="0" marL="0" rtl="0" algn="l">
              <a:spcBef>
                <a:spcPts val="0"/>
              </a:spcBef>
              <a:spcAft>
                <a:spcPts val="0"/>
              </a:spcAft>
              <a:buNone/>
            </a:pPr>
            <a:r>
              <a:rPr b="1" i="1" lang="en-US"/>
              <a:t>Constant power loads</a:t>
            </a:r>
            <a:r>
              <a:rPr lang="en-US"/>
              <a:t> are those for which the torque requirements typically change inversely with speed. Machine tools are a typical example of a constant power load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7" name="Google Shape;15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1" name="Google Shape;17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Motors are categorized in a number of types based on the input supply, construction and principle of operation. We will start at looking at various forms of the DC motor such as shunt and series, followed by the AC motors including synchronous and induction motors.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1" name="Google Shape;21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Direct-Current motors, as the name implies, use a direct-unidirectional current. A DC motor is shown in the figure and has three main components:</a:t>
            </a:r>
            <a:endParaRPr/>
          </a:p>
          <a:p>
            <a:pPr indent="0" lvl="0" marL="0" rtl="0" algn="l">
              <a:spcBef>
                <a:spcPts val="0"/>
              </a:spcBef>
              <a:spcAft>
                <a:spcPts val="0"/>
              </a:spcAft>
              <a:buNone/>
            </a:pPr>
            <a:r>
              <a:rPr b="1" i="1" lang="en-US"/>
              <a:t>Field pole.</a:t>
            </a:r>
            <a:r>
              <a:rPr lang="en-US"/>
              <a:t> Simply put, the interaction of two magnetic fields causes the rotation in a DC motor. The DC motor has field poles that are stationary and an armature that turns on bearings in the space between the field poles. A simple DC motor has two field poles: a north pole and a south pole. The magnetic lines of force extend across the opening between the poles from north to south. For larger or more complex motors there are one or more electromagnets. These electromagnets receive electricity from an outside power source and serve as the field structure.</a:t>
            </a:r>
            <a:endParaRPr/>
          </a:p>
          <a:p>
            <a:pPr indent="0" lvl="0" marL="0" rtl="0" algn="l">
              <a:spcBef>
                <a:spcPts val="0"/>
              </a:spcBef>
              <a:spcAft>
                <a:spcPts val="0"/>
              </a:spcAft>
              <a:buNone/>
            </a:pPr>
            <a:r>
              <a:rPr b="1" i="1" lang="en-US"/>
              <a:t>Armature. </a:t>
            </a:r>
            <a:r>
              <a:rPr lang="en-US"/>
              <a:t>When current goes through the armature, it becomes an electromagnet. The armature, cylindrical in shape, is linked to a drive shaft in order to drive the load. For the case of a small DC motor, the armature rotates in the magnetic field established by the poles, until the north and south poles of the magnets change location with respect to the armature. Once this happens, the current is reversed to switch the south and north poles of the armature.</a:t>
            </a:r>
            <a:endParaRPr/>
          </a:p>
          <a:p>
            <a:pPr indent="0" lvl="0" marL="0" rtl="0" algn="l">
              <a:spcBef>
                <a:spcPts val="0"/>
              </a:spcBef>
              <a:spcAft>
                <a:spcPts val="0"/>
              </a:spcAft>
              <a:buNone/>
            </a:pPr>
            <a:r>
              <a:rPr b="1" i="1" lang="en-US"/>
              <a:t>Commutator. </a:t>
            </a:r>
            <a:r>
              <a:rPr lang="en-US"/>
              <a:t>This component is found mainly in DC motors. Its purpose is to overturn the direction of the electric current in the armature. The commutator also aids in the transmission of current between the armature and the power source.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7" name="Google Shape;22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main advantage of DC motors is speed control, which does not affect the quality of power supply. It can be controlled by adjusting:</a:t>
            </a:r>
            <a:endParaRPr/>
          </a:p>
          <a:p>
            <a:pPr indent="0" lvl="1" marL="0" rtl="0" algn="l">
              <a:spcBef>
                <a:spcPts val="0"/>
              </a:spcBef>
              <a:spcAft>
                <a:spcPts val="0"/>
              </a:spcAft>
              <a:buNone/>
            </a:pPr>
            <a:r>
              <a:rPr lang="en-US"/>
              <a:t>the armature voltage – increasing the armature voltage will increase the speed</a:t>
            </a:r>
            <a:endParaRPr/>
          </a:p>
          <a:p>
            <a:pPr indent="0" lvl="1" marL="0" rtl="0" algn="l">
              <a:spcBef>
                <a:spcPts val="0"/>
              </a:spcBef>
              <a:spcAft>
                <a:spcPts val="0"/>
              </a:spcAft>
              <a:buNone/>
            </a:pPr>
            <a:r>
              <a:rPr lang="en-US"/>
              <a:t>the field current – reducing the field current will increase the speed. </a:t>
            </a:r>
            <a:endParaRPr/>
          </a:p>
          <a:p>
            <a:pPr indent="0" lvl="0" marL="0" rtl="0" algn="l">
              <a:spcBef>
                <a:spcPts val="0"/>
              </a:spcBef>
              <a:spcAft>
                <a:spcPts val="0"/>
              </a:spcAft>
              <a:buNone/>
            </a:pPr>
            <a:r>
              <a:rPr lang="en-US"/>
              <a:t>DC motors are available in a wide range of sizes, but their use is generally restricted to a few low speed, low-to-medium power applications like machine tools and rolling mills because of problems with mechanical commutation at large sizes. Also, they are restricted for use only in clean, non-hazardous areas because of the risk of sparking at the brushes. </a:t>
            </a:r>
            <a:endParaRPr/>
          </a:p>
          <a:p>
            <a:pPr indent="0" lvl="0" marL="0" rtl="0" algn="l">
              <a:spcBef>
                <a:spcPts val="0"/>
              </a:spcBef>
              <a:spcAft>
                <a:spcPts val="0"/>
              </a:spcAft>
              <a:buNone/>
            </a:pPr>
            <a:r>
              <a:rPr lang="en-US"/>
              <a:t>DC motors are also expensive relative to AC motors.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1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 name="Shape 78"/>
        <p:cNvGrpSpPr/>
        <p:nvPr/>
      </p:nvGrpSpPr>
      <p:grpSpPr>
        <a:xfrm>
          <a:off x="0" y="0"/>
          <a:ext cx="0" cy="0"/>
          <a:chOff x="0" y="0"/>
          <a:chExt cx="0" cy="0"/>
        </a:xfrm>
      </p:grpSpPr>
      <p:sp>
        <p:nvSpPr>
          <p:cNvPr id="79" name="Google Shape;79;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81" name="Google Shape;81;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3"/>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3"/>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 name="Shape 31"/>
        <p:cNvGrpSpPr/>
        <p:nvPr/>
      </p:nvGrpSpPr>
      <p:grpSpPr>
        <a:xfrm>
          <a:off x="0" y="0"/>
          <a:ext cx="0" cy="0"/>
          <a:chOff x="0" y="0"/>
          <a:chExt cx="0" cy="0"/>
        </a:xfrm>
      </p:grpSpPr>
      <p:sp>
        <p:nvSpPr>
          <p:cNvPr id="32" name="Google Shape;32;p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p:nvPr>
            <p:ph idx="2" type="pic"/>
          </p:nvPr>
        </p:nvSpPr>
        <p:spPr>
          <a:xfrm>
            <a:off x="1792288" y="612775"/>
            <a:ext cx="5486400" cy="4114800"/>
          </a:xfrm>
          <a:prstGeom prst="rect">
            <a:avLst/>
          </a:prstGeom>
          <a:noFill/>
          <a:ln>
            <a:noFill/>
          </a:ln>
        </p:spPr>
      </p:sp>
      <p:sp>
        <p:nvSpPr>
          <p:cNvPr id="34" name="Google Shape;34;p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35" name="Google Shape;35;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1" name="Google Shape;41;p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2" name="Google Shape;42;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3" name="Google Shape;53;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4" name="Google Shape;54;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5" name="Google Shape;55;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6" name="Google Shape;56;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9"/>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2" name="Google Shape;62;p9"/>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3" name="Google Shape;63;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69" name="Google Shape;69;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F8CA8"/>
            </a:gs>
            <a:gs pos="100000">
              <a:srgbClr val="A9D4FF"/>
            </a:gs>
          </a:gsLst>
          <a:lin ang="5400000" scaled="0"/>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90" name="Google Shape;90;p13"/>
          <p:cNvSpPr txBox="1"/>
          <p:nvPr/>
        </p:nvSpPr>
        <p:spPr>
          <a:xfrm>
            <a:off x="0" y="0"/>
            <a:ext cx="15033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91" name="Google Shape;91;p13"/>
          <p:cNvGrpSpPr/>
          <p:nvPr/>
        </p:nvGrpSpPr>
        <p:grpSpPr>
          <a:xfrm>
            <a:off x="0" y="0"/>
            <a:ext cx="9144000" cy="6858000"/>
            <a:chOff x="0" y="0"/>
            <a:chExt cx="5760" cy="4320"/>
          </a:xfrm>
        </p:grpSpPr>
        <p:cxnSp>
          <p:nvCxnSpPr>
            <p:cNvPr id="92" name="Google Shape;92;p13"/>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93" name="Google Shape;93;p13"/>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94" name="Google Shape;94;p13"/>
          <p:cNvSpPr txBox="1"/>
          <p:nvPr/>
        </p:nvSpPr>
        <p:spPr>
          <a:xfrm>
            <a:off x="1625600" y="1773237"/>
            <a:ext cx="7237412" cy="4586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66"/>
              </a:buClr>
              <a:buSzPts val="4800"/>
              <a:buFont typeface="Arial"/>
              <a:buNone/>
            </a:pPr>
            <a:r>
              <a:rPr b="0" i="0" lang="en-US" sz="4800" u="none">
                <a:solidFill>
                  <a:srgbClr val="000066"/>
                </a:solidFill>
                <a:latin typeface="Arial"/>
                <a:ea typeface="Arial"/>
                <a:cs typeface="Arial"/>
                <a:sym typeface="Arial"/>
              </a:rPr>
              <a:t>	UNIT:2</a:t>
            </a:r>
            <a:endParaRPr/>
          </a:p>
          <a:p>
            <a:pPr indent="0" lvl="0" marL="0" marR="0" rtl="0" algn="ctr">
              <a:lnSpc>
                <a:spcPct val="100000"/>
              </a:lnSpc>
              <a:spcBef>
                <a:spcPts val="2600"/>
              </a:spcBef>
              <a:spcAft>
                <a:spcPts val="0"/>
              </a:spcAft>
              <a:buClr>
                <a:srgbClr val="663300"/>
              </a:buClr>
              <a:buSzPts val="5200"/>
              <a:buFont typeface="Arial"/>
              <a:buNone/>
            </a:pPr>
            <a:r>
              <a:rPr b="1" i="0" lang="en-US" sz="5200" u="none">
                <a:solidFill>
                  <a:srgbClr val="663300"/>
                </a:solidFill>
                <a:latin typeface="Arial"/>
                <a:ea typeface="Arial"/>
                <a:cs typeface="Arial"/>
                <a:sym typeface="Arial"/>
              </a:rPr>
              <a:t>Electric Motors:</a:t>
            </a:r>
            <a:endParaRPr/>
          </a:p>
          <a:p>
            <a:pPr indent="0" lvl="0" marL="0" marR="0" rtl="0" algn="ctr">
              <a:lnSpc>
                <a:spcPct val="100000"/>
              </a:lnSpc>
              <a:spcBef>
                <a:spcPts val="2600"/>
              </a:spcBef>
              <a:spcAft>
                <a:spcPts val="0"/>
              </a:spcAft>
              <a:buClr>
                <a:srgbClr val="663300"/>
              </a:buClr>
              <a:buSzPts val="5200"/>
              <a:buFont typeface="Arial"/>
              <a:buNone/>
            </a:pPr>
            <a:r>
              <a:rPr b="1" i="0" lang="en-US" sz="5200" u="none">
                <a:solidFill>
                  <a:srgbClr val="663300"/>
                </a:solidFill>
                <a:latin typeface="Arial"/>
                <a:ea typeface="Arial"/>
                <a:cs typeface="Arial"/>
                <a:sym typeface="Arial"/>
              </a:rPr>
              <a:t>Types of motors, energy efficiency</a:t>
            </a:r>
            <a:endParaRPr b="1" i="0" sz="2400" u="none">
              <a:solidFill>
                <a:srgbClr val="333399"/>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a:solidFill>
                <a:srgbClr val="33339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cxnSp>
        <p:nvCxnSpPr>
          <p:cNvPr id="241" name="Google Shape;241;p22"/>
          <p:cNvCxnSpPr/>
          <p:nvPr/>
        </p:nvCxnSpPr>
        <p:spPr>
          <a:xfrm>
            <a:off x="0" y="1587"/>
            <a:ext cx="9144000" cy="0"/>
          </a:xfrm>
          <a:prstGeom prst="straightConnector1">
            <a:avLst/>
          </a:prstGeom>
          <a:noFill/>
          <a:ln cap="flat" cmpd="sng" w="38100">
            <a:solidFill>
              <a:srgbClr val="000080"/>
            </a:solidFill>
            <a:prstDash val="solid"/>
            <a:miter lim="800000"/>
            <a:headEnd len="med" w="med" type="none"/>
            <a:tailEnd len="med" w="med" type="none"/>
          </a:ln>
        </p:spPr>
      </p:cxnSp>
      <p:sp>
        <p:nvSpPr>
          <p:cNvPr id="242" name="Google Shape;242;p22"/>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Type of Electric Motors</a:t>
            </a:r>
            <a:endParaRPr/>
          </a:p>
        </p:txBody>
      </p:sp>
      <p:sp>
        <p:nvSpPr>
          <p:cNvPr id="243" name="Google Shape;243;p22"/>
          <p:cNvSpPr txBox="1"/>
          <p:nvPr/>
        </p:nvSpPr>
        <p:spPr>
          <a:xfrm>
            <a:off x="539750" y="2360612"/>
            <a:ext cx="8353425" cy="144938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Relationship between speed, field flux and armature voltage</a:t>
            </a:r>
            <a:endParaRPr/>
          </a:p>
          <a:p>
            <a:pPr indent="0" lvl="0" marL="0" marR="0" rtl="0" algn="l">
              <a:lnSpc>
                <a:spcPct val="100000"/>
              </a:lnSpc>
              <a:spcBef>
                <a:spcPts val="0"/>
              </a:spcBef>
              <a:spcAft>
                <a:spcPts val="0"/>
              </a:spcAft>
              <a:buNone/>
            </a:pPr>
            <a:r>
              <a:t/>
            </a:r>
            <a:endParaRPr b="1" i="0" sz="2800" u="none">
              <a:solidFill>
                <a:srgbClr val="000066"/>
              </a:solidFill>
              <a:latin typeface="Arial"/>
              <a:ea typeface="Arial"/>
              <a:cs typeface="Arial"/>
              <a:sym typeface="Arial"/>
            </a:endParaRPr>
          </a:p>
        </p:txBody>
      </p:sp>
      <p:sp>
        <p:nvSpPr>
          <p:cNvPr id="244" name="Google Shape;244;p22"/>
          <p:cNvSpPr txBox="1"/>
          <p:nvPr/>
        </p:nvSpPr>
        <p:spPr>
          <a:xfrm>
            <a:off x="900112" y="1557337"/>
            <a:ext cx="80645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DC motors</a:t>
            </a:r>
            <a:endParaRPr/>
          </a:p>
        </p:txBody>
      </p:sp>
      <p:graphicFrame>
        <p:nvGraphicFramePr>
          <p:cNvPr id="245" name="Google Shape;245;p22"/>
          <p:cNvGraphicFramePr/>
          <p:nvPr/>
        </p:nvGraphicFramePr>
        <p:xfrm>
          <a:off x="1042987" y="3500437"/>
          <a:ext cx="3000000" cy="3000000"/>
        </p:xfrm>
        <a:graphic>
          <a:graphicData uri="http://schemas.openxmlformats.org/drawingml/2006/table">
            <a:tbl>
              <a:tblPr>
                <a:noFill/>
                <a:tableStyleId>{D8E3E821-6D19-43AB-B817-E859EC3A36ED}</a:tableStyleId>
              </a:tblPr>
              <a:tblGrid>
                <a:gridCol w="7094525"/>
              </a:tblGrid>
              <a:tr h="865175">
                <a:tc>
                  <a:txBody>
                    <a:bodyPr/>
                    <a:lstStyle/>
                    <a:p>
                      <a:pPr indent="0" lvl="0" marL="0" marR="0" rtl="0" algn="l">
                        <a:lnSpc>
                          <a:spcPct val="100000"/>
                        </a:lnSpc>
                        <a:spcBef>
                          <a:spcPts val="0"/>
                        </a:spcBef>
                        <a:spcAft>
                          <a:spcPts val="0"/>
                        </a:spcAft>
                        <a:buClr>
                          <a:srgbClr val="000066"/>
                        </a:buClr>
                        <a:buSzPts val="2400"/>
                        <a:buFont typeface="Times New Roman"/>
                        <a:buNone/>
                      </a:pPr>
                      <a:r>
                        <a:rPr b="0" i="0" lang="en-US" sz="2400" u="none" cap="none" strike="noStrike">
                          <a:solidFill>
                            <a:srgbClr val="000066"/>
                          </a:solidFill>
                          <a:latin typeface="Times New Roman"/>
                          <a:ea typeface="Times New Roman"/>
                          <a:cs typeface="Times New Roman"/>
                          <a:sym typeface="Times New Roman"/>
                        </a:rPr>
                        <a:t>Back electromagnetic force:   E = KΦN</a:t>
                      </a:r>
                      <a:endParaRPr b="1" i="0" sz="2800" u="none" cap="none" strike="noStrike">
                        <a:solidFill>
                          <a:srgbClr val="0000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66"/>
                        </a:buClr>
                        <a:buSzPts val="2400"/>
                        <a:buFont typeface="Times New Roman"/>
                        <a:buNone/>
                      </a:pPr>
                      <a:r>
                        <a:rPr b="0" i="0" lang="en-US" sz="2400" u="none" cap="none" strike="noStrike">
                          <a:solidFill>
                            <a:srgbClr val="000066"/>
                          </a:solidFill>
                          <a:latin typeface="Times New Roman"/>
                          <a:ea typeface="Times New Roman"/>
                          <a:cs typeface="Times New Roman"/>
                          <a:sym typeface="Times New Roman"/>
                        </a:rPr>
                        <a:t>Torque:       T = KΦI</a:t>
                      </a:r>
                      <a:r>
                        <a:rPr b="0" baseline="-25000" i="0" lang="en-US" sz="2400" u="none" cap="none" strike="noStrike">
                          <a:solidFill>
                            <a:srgbClr val="000066"/>
                          </a:solidFill>
                          <a:latin typeface="Times New Roman"/>
                          <a:ea typeface="Times New Roman"/>
                          <a:cs typeface="Times New Roman"/>
                          <a:sym typeface="Times New Roman"/>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9CCFF"/>
                    </a:solidFill>
                  </a:tcPr>
                </a:tc>
              </a:tr>
            </a:tbl>
          </a:graphicData>
        </a:graphic>
      </p:graphicFrame>
      <p:sp>
        <p:nvSpPr>
          <p:cNvPr id="246" name="Google Shape;246;p22"/>
          <p:cNvSpPr txBox="1"/>
          <p:nvPr/>
        </p:nvSpPr>
        <p:spPr>
          <a:xfrm>
            <a:off x="900112" y="4797425"/>
            <a:ext cx="7920037" cy="1739900"/>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1800"/>
              <a:buFont typeface="Arial"/>
              <a:buNone/>
            </a:pPr>
            <a:r>
              <a:rPr b="0" i="0" lang="en-US" sz="1800" u="none">
                <a:solidFill>
                  <a:srgbClr val="000066"/>
                </a:solidFill>
                <a:latin typeface="Arial"/>
                <a:ea typeface="Arial"/>
                <a:cs typeface="Arial"/>
                <a:sym typeface="Arial"/>
              </a:rPr>
              <a:t>E = electromagnetic force developed at armature terminal (volt)</a:t>
            </a:r>
            <a:endParaRPr/>
          </a:p>
          <a:p>
            <a:pPr indent="-401637" lvl="0" marL="401637" marR="0" rtl="0" algn="l">
              <a:lnSpc>
                <a:spcPct val="100000"/>
              </a:lnSpc>
              <a:spcBef>
                <a:spcPts val="0"/>
              </a:spcBef>
              <a:spcAft>
                <a:spcPts val="0"/>
              </a:spcAft>
              <a:buClr>
                <a:srgbClr val="000066"/>
              </a:buClr>
              <a:buSzPts val="1800"/>
              <a:buFont typeface="Arial"/>
              <a:buNone/>
            </a:pPr>
            <a:r>
              <a:rPr b="0" i="0" lang="en-US" sz="1800" u="none">
                <a:solidFill>
                  <a:srgbClr val="000066"/>
                </a:solidFill>
                <a:latin typeface="Arial"/>
                <a:ea typeface="Arial"/>
                <a:cs typeface="Arial"/>
                <a:sym typeface="Arial"/>
              </a:rPr>
              <a:t>Φ = field flux which is directly proportional to field current</a:t>
            </a:r>
            <a:endParaRPr/>
          </a:p>
          <a:p>
            <a:pPr indent="-401637" lvl="0" marL="401637" marR="0" rtl="0" algn="l">
              <a:lnSpc>
                <a:spcPct val="100000"/>
              </a:lnSpc>
              <a:spcBef>
                <a:spcPts val="0"/>
              </a:spcBef>
              <a:spcAft>
                <a:spcPts val="0"/>
              </a:spcAft>
              <a:buClr>
                <a:srgbClr val="000066"/>
              </a:buClr>
              <a:buSzPts val="1800"/>
              <a:buFont typeface="Arial"/>
              <a:buNone/>
            </a:pPr>
            <a:r>
              <a:rPr b="0" i="0" lang="en-US" sz="1800" u="none">
                <a:solidFill>
                  <a:srgbClr val="000066"/>
                </a:solidFill>
                <a:latin typeface="Arial"/>
                <a:ea typeface="Arial"/>
                <a:cs typeface="Arial"/>
                <a:sym typeface="Arial"/>
              </a:rPr>
              <a:t>N = speed in RPM (revolutions per minute)</a:t>
            </a:r>
            <a:endParaRPr/>
          </a:p>
          <a:p>
            <a:pPr indent="-401637" lvl="0" marL="401637" marR="0" rtl="0" algn="l">
              <a:lnSpc>
                <a:spcPct val="100000"/>
              </a:lnSpc>
              <a:spcBef>
                <a:spcPts val="0"/>
              </a:spcBef>
              <a:spcAft>
                <a:spcPts val="0"/>
              </a:spcAft>
              <a:buClr>
                <a:srgbClr val="000066"/>
              </a:buClr>
              <a:buSzPts val="1800"/>
              <a:buFont typeface="Arial"/>
              <a:buNone/>
            </a:pPr>
            <a:r>
              <a:rPr b="0" i="0" lang="en-US" sz="1800" u="none">
                <a:solidFill>
                  <a:srgbClr val="000066"/>
                </a:solidFill>
                <a:latin typeface="Arial"/>
                <a:ea typeface="Arial"/>
                <a:cs typeface="Arial"/>
                <a:sym typeface="Arial"/>
              </a:rPr>
              <a:t>T = electromagnetic torque</a:t>
            </a:r>
            <a:endParaRPr/>
          </a:p>
          <a:p>
            <a:pPr indent="-401637" lvl="0" marL="401637" marR="0" rtl="0" algn="l">
              <a:lnSpc>
                <a:spcPct val="100000"/>
              </a:lnSpc>
              <a:spcBef>
                <a:spcPts val="0"/>
              </a:spcBef>
              <a:spcAft>
                <a:spcPts val="0"/>
              </a:spcAft>
              <a:buClr>
                <a:srgbClr val="000066"/>
              </a:buClr>
              <a:buSzPts val="1800"/>
              <a:buFont typeface="Arial"/>
              <a:buNone/>
            </a:pPr>
            <a:r>
              <a:rPr b="0" i="0" lang="en-US" sz="1800" u="none">
                <a:solidFill>
                  <a:srgbClr val="000066"/>
                </a:solidFill>
                <a:latin typeface="Arial"/>
                <a:ea typeface="Arial"/>
                <a:cs typeface="Arial"/>
                <a:sym typeface="Arial"/>
              </a:rPr>
              <a:t>Ia = armature current</a:t>
            </a:r>
            <a:endParaRPr/>
          </a:p>
          <a:p>
            <a:pPr indent="-401637" lvl="0" marL="401637" marR="0" rtl="0" algn="l">
              <a:lnSpc>
                <a:spcPct val="100000"/>
              </a:lnSpc>
              <a:spcBef>
                <a:spcPts val="0"/>
              </a:spcBef>
              <a:spcAft>
                <a:spcPts val="0"/>
              </a:spcAft>
              <a:buClr>
                <a:srgbClr val="000066"/>
              </a:buClr>
              <a:buSzPts val="1800"/>
              <a:buFont typeface="Arial"/>
              <a:buNone/>
            </a:pPr>
            <a:r>
              <a:rPr b="0" i="0" lang="en-US" sz="1800" u="none">
                <a:solidFill>
                  <a:srgbClr val="000066"/>
                </a:solidFill>
                <a:latin typeface="Arial"/>
                <a:ea typeface="Arial"/>
                <a:cs typeface="Arial"/>
                <a:sym typeface="Arial"/>
              </a:rPr>
              <a:t>K = an equation constant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53" name="Google Shape;253;p23"/>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54" name="Google Shape;254;p23"/>
          <p:cNvGrpSpPr/>
          <p:nvPr/>
        </p:nvGrpSpPr>
        <p:grpSpPr>
          <a:xfrm>
            <a:off x="0" y="0"/>
            <a:ext cx="9144000" cy="6858000"/>
            <a:chOff x="0" y="0"/>
            <a:chExt cx="5760" cy="4320"/>
          </a:xfrm>
        </p:grpSpPr>
        <p:cxnSp>
          <p:nvCxnSpPr>
            <p:cNvPr id="255" name="Google Shape;255;p23"/>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256" name="Google Shape;256;p23"/>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257" name="Google Shape;257;p23"/>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Type of Electric Motors</a:t>
            </a:r>
            <a:endParaRPr/>
          </a:p>
        </p:txBody>
      </p:sp>
      <p:sp>
        <p:nvSpPr>
          <p:cNvPr id="258" name="Google Shape;258;p23"/>
          <p:cNvSpPr txBox="1"/>
          <p:nvPr/>
        </p:nvSpPr>
        <p:spPr>
          <a:xfrm>
            <a:off x="1728787" y="1989137"/>
            <a:ext cx="7235825" cy="1495425"/>
          </a:xfrm>
          <a:prstGeom prst="rect">
            <a:avLst/>
          </a:prstGeom>
          <a:noFill/>
          <a:ln>
            <a:noFill/>
          </a:ln>
        </p:spPr>
        <p:txBody>
          <a:bodyPr anchorCtr="0" anchor="t" bIns="45700" lIns="91425" spcFirstLastPara="1" rIns="91425" wrap="square" tIns="45700">
            <a:spAutoFit/>
          </a:bodyPr>
          <a:lstStyle/>
          <a:p>
            <a:pPr indent="-276225" lvl="0" marL="276225"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Separately excited DC motor: f</a:t>
            </a:r>
            <a:r>
              <a:rPr b="1" i="0" lang="en-US" sz="2200" u="none">
                <a:solidFill>
                  <a:srgbClr val="000066"/>
                </a:solidFill>
                <a:latin typeface="Arial"/>
                <a:ea typeface="Arial"/>
                <a:cs typeface="Arial"/>
                <a:sym typeface="Arial"/>
              </a:rPr>
              <a:t>ield current supplied from a separate source</a:t>
            </a:r>
            <a:endParaRPr/>
          </a:p>
          <a:p>
            <a:pPr indent="-276225" lvl="0" marL="276225"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Self-excited DC motor: shunt motor</a:t>
            </a:r>
            <a:endParaRPr/>
          </a:p>
        </p:txBody>
      </p:sp>
      <p:sp>
        <p:nvSpPr>
          <p:cNvPr id="259" name="Google Shape;259;p23"/>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pic>
        <p:nvPicPr>
          <p:cNvPr id="260" name="Google Shape;260;p23"/>
          <p:cNvPicPr preferRelativeResize="0"/>
          <p:nvPr/>
        </p:nvPicPr>
        <p:blipFill rotWithShape="1">
          <a:blip r:embed="rId3">
            <a:alphaModFix/>
          </a:blip>
          <a:srcRect b="0" l="0" r="0" t="0"/>
          <a:stretch/>
        </p:blipFill>
        <p:spPr>
          <a:xfrm>
            <a:off x="3348037" y="3598862"/>
            <a:ext cx="3529012" cy="3214687"/>
          </a:xfrm>
          <a:prstGeom prst="rect">
            <a:avLst/>
          </a:prstGeom>
          <a:noFill/>
          <a:ln cap="flat" cmpd="sng" w="28575">
            <a:solidFill>
              <a:srgbClr val="000000"/>
            </a:solidFill>
            <a:prstDash val="solid"/>
            <a:miter lim="800000"/>
            <a:headEnd len="sm" w="sm" type="none"/>
            <a:tailEnd len="sm" w="sm" type="none"/>
          </a:ln>
        </p:spPr>
      </p:pic>
      <p:sp>
        <p:nvSpPr>
          <p:cNvPr id="261" name="Google Shape;261;p23"/>
          <p:cNvSpPr/>
          <p:nvPr/>
        </p:nvSpPr>
        <p:spPr>
          <a:xfrm>
            <a:off x="107950" y="4508500"/>
            <a:ext cx="3168650" cy="1512887"/>
          </a:xfrm>
          <a:prstGeom prst="wedgeRoundRectCallout">
            <a:avLst>
              <a:gd fmla="val 26848" name="adj1"/>
              <a:gd fmla="val 22257" name="adj2"/>
              <a:gd fmla="val 0" name="adj3"/>
            </a:avLst>
          </a:prstGeom>
          <a:solidFill>
            <a:srgbClr val="99CCFF"/>
          </a:solidFill>
          <a:ln cap="flat" cmpd="sng" w="9525">
            <a:solidFill>
              <a:schemeClr val="dk1"/>
            </a:solidFill>
            <a:prstDash val="solid"/>
            <a:miter lim="800000"/>
            <a:headEnd len="sm" w="sm" type="none"/>
            <a:tailEnd len="sm" w="sm" type="none"/>
          </a:ln>
        </p:spPr>
        <p:txBody>
          <a:bodyPr anchorCtr="0" anchor="t" bIns="45700" lIns="0" spcFirstLastPara="1" rIns="0" wrap="square" tIns="45700">
            <a:noAutofit/>
          </a:bodyPr>
          <a:lstStyle/>
          <a:p>
            <a:pPr indent="-169862" lvl="0" marL="169862" marR="0" rtl="0" algn="l">
              <a:lnSpc>
                <a:spcPct val="100000"/>
              </a:lnSpc>
              <a:spcBef>
                <a:spcPts val="0"/>
              </a:spcBef>
              <a:spcAft>
                <a:spcPts val="0"/>
              </a:spcAft>
              <a:buClr>
                <a:srgbClr val="000066"/>
              </a:buClr>
              <a:buSzPts val="2000"/>
              <a:buFont typeface="Arial"/>
              <a:buChar char="•"/>
            </a:pPr>
            <a:r>
              <a:rPr b="1" i="0" lang="en-US" sz="2000" u="none">
                <a:solidFill>
                  <a:srgbClr val="000066"/>
                </a:solidFill>
                <a:latin typeface="Arial"/>
                <a:ea typeface="Arial"/>
                <a:cs typeface="Arial"/>
                <a:sym typeface="Arial"/>
              </a:rPr>
              <a:t>Field winding parallel with armature winding</a:t>
            </a:r>
            <a:endParaRPr/>
          </a:p>
          <a:p>
            <a:pPr indent="-169862" lvl="0" marL="169862" marR="0" rtl="0" algn="l">
              <a:lnSpc>
                <a:spcPct val="100000"/>
              </a:lnSpc>
              <a:spcBef>
                <a:spcPts val="0"/>
              </a:spcBef>
              <a:spcAft>
                <a:spcPts val="0"/>
              </a:spcAft>
              <a:buClr>
                <a:srgbClr val="000066"/>
              </a:buClr>
              <a:buSzPts val="2000"/>
              <a:buFont typeface="Arial"/>
              <a:buChar char="•"/>
            </a:pPr>
            <a:r>
              <a:rPr b="1" i="0" lang="en-US" sz="2000" u="none">
                <a:solidFill>
                  <a:srgbClr val="000066"/>
                </a:solidFill>
                <a:latin typeface="Arial"/>
                <a:ea typeface="Arial"/>
                <a:cs typeface="Arial"/>
                <a:sym typeface="Arial"/>
              </a:rPr>
              <a:t>Current = field current + armature current</a:t>
            </a:r>
            <a:endParaRPr/>
          </a:p>
        </p:txBody>
      </p:sp>
      <p:sp>
        <p:nvSpPr>
          <p:cNvPr id="262" name="Google Shape;262;p23"/>
          <p:cNvSpPr/>
          <p:nvPr/>
        </p:nvSpPr>
        <p:spPr>
          <a:xfrm>
            <a:off x="6516687" y="3571875"/>
            <a:ext cx="2627312" cy="1081087"/>
          </a:xfrm>
          <a:prstGeom prst="wedgeRoundRectCallout">
            <a:avLst>
              <a:gd fmla="val -7505" name="adj1"/>
              <a:gd fmla="val 8405" name="adj2"/>
              <a:gd fmla="val 0" name="adj3"/>
            </a:avLst>
          </a:prstGeom>
          <a:solidFill>
            <a:srgbClr val="99CCFF"/>
          </a:solidFill>
          <a:ln cap="flat" cmpd="sng" w="9525">
            <a:solidFill>
              <a:schemeClr val="dk1"/>
            </a:solidFill>
            <a:prstDash val="solid"/>
            <a:miter lim="800000"/>
            <a:headEnd len="sm" w="sm" type="none"/>
            <a:tailEnd len="sm" w="sm" type="none"/>
          </a:ln>
        </p:spPr>
        <p:txBody>
          <a:bodyPr anchorCtr="0" anchor="t" bIns="36000" lIns="0" spcFirstLastPara="1" rIns="0" wrap="square" tIns="36000">
            <a:noAutofit/>
          </a:bodyPr>
          <a:lstStyle/>
          <a:p>
            <a:pPr indent="0" lvl="0" marL="0" marR="0" rtl="0" algn="l">
              <a:lnSpc>
                <a:spcPct val="100000"/>
              </a:lnSpc>
              <a:spcBef>
                <a:spcPts val="0"/>
              </a:spcBef>
              <a:spcAft>
                <a:spcPts val="0"/>
              </a:spcAft>
              <a:buClr>
                <a:srgbClr val="000066"/>
              </a:buClr>
              <a:buSzPts val="2000"/>
              <a:buFont typeface="Arial"/>
              <a:buNone/>
            </a:pPr>
            <a:r>
              <a:rPr b="1" i="0" lang="en-US" sz="2000" u="none">
                <a:solidFill>
                  <a:srgbClr val="000066"/>
                </a:solidFill>
                <a:latin typeface="Arial"/>
                <a:ea typeface="Arial"/>
                <a:cs typeface="Arial"/>
                <a:sym typeface="Arial"/>
              </a:rPr>
              <a:t>Speed constant independent of load up to certain torque</a:t>
            </a:r>
            <a:endParaRPr/>
          </a:p>
        </p:txBody>
      </p:sp>
      <p:sp>
        <p:nvSpPr>
          <p:cNvPr id="263" name="Google Shape;263;p23"/>
          <p:cNvSpPr/>
          <p:nvPr/>
        </p:nvSpPr>
        <p:spPr>
          <a:xfrm>
            <a:off x="6732587" y="5154612"/>
            <a:ext cx="2303462" cy="1370012"/>
          </a:xfrm>
          <a:prstGeom prst="wedgeRoundRectCallout">
            <a:avLst>
              <a:gd fmla="val -4764" name="adj1"/>
              <a:gd fmla="val 9636" name="adj2"/>
              <a:gd fmla="val 0" name="adj3"/>
            </a:avLst>
          </a:prstGeom>
          <a:solidFill>
            <a:srgbClr val="99CCFF"/>
          </a:solidFill>
          <a:ln cap="flat" cmpd="sng" w="9525">
            <a:solidFill>
              <a:schemeClr val="dk1"/>
            </a:solidFill>
            <a:prstDash val="solid"/>
            <a:miter lim="800000"/>
            <a:headEnd len="sm" w="sm" type="none"/>
            <a:tailEnd len="sm" w="sm" type="none"/>
          </a:ln>
        </p:spPr>
        <p:txBody>
          <a:bodyPr anchorCtr="0" anchor="t" bIns="36000" lIns="0" spcFirstLastPara="1" rIns="0" wrap="square" tIns="36000">
            <a:noAutofit/>
          </a:bodyPr>
          <a:lstStyle/>
          <a:p>
            <a:pPr indent="0" lvl="0" marL="0" marR="0" rtl="0" algn="l">
              <a:lnSpc>
                <a:spcPct val="100000"/>
              </a:lnSpc>
              <a:spcBef>
                <a:spcPts val="0"/>
              </a:spcBef>
              <a:spcAft>
                <a:spcPts val="0"/>
              </a:spcAft>
              <a:buClr>
                <a:srgbClr val="000066"/>
              </a:buClr>
              <a:buSzPts val="2000"/>
              <a:buFont typeface="Arial"/>
              <a:buNone/>
            </a:pPr>
            <a:r>
              <a:rPr b="1" i="0" lang="en-US" sz="2000" u="none">
                <a:solidFill>
                  <a:srgbClr val="000066"/>
                </a:solidFill>
                <a:latin typeface="Arial"/>
                <a:ea typeface="Arial"/>
                <a:cs typeface="Arial"/>
                <a:sym typeface="Arial"/>
              </a:rPr>
              <a:t>Speed control: insert resistance in armature or field current</a:t>
            </a:r>
            <a:endParaRPr/>
          </a:p>
        </p:txBody>
      </p:sp>
      <p:sp>
        <p:nvSpPr>
          <p:cNvPr id="264" name="Google Shape;264;p23"/>
          <p:cNvSpPr txBox="1"/>
          <p:nvPr/>
        </p:nvSpPr>
        <p:spPr>
          <a:xfrm>
            <a:off x="1903412" y="1412875"/>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DC motors</a:t>
            </a:r>
            <a:endParaRPr/>
          </a:p>
        </p:txBody>
      </p:sp>
      <p:sp>
        <p:nvSpPr>
          <p:cNvPr id="265" name="Google Shape;265;p23"/>
          <p:cNvSpPr txBox="1"/>
          <p:nvPr/>
        </p:nvSpPr>
        <p:spPr>
          <a:xfrm>
            <a:off x="1547812" y="6092825"/>
            <a:ext cx="1871662"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1600"/>
              <a:buFont typeface="Times New Roman"/>
              <a:buNone/>
            </a:pPr>
            <a:r>
              <a:rPr b="0" i="0" lang="en-US" sz="1600" u="none">
                <a:solidFill>
                  <a:srgbClr val="000066"/>
                </a:solidFill>
                <a:latin typeface="Times New Roman"/>
                <a:ea typeface="Times New Roman"/>
                <a:cs typeface="Times New Roman"/>
                <a:sym typeface="Times New Roman"/>
              </a:rPr>
              <a:t>(Rodwell Int. Corporation, 1999)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4"/>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72" name="Google Shape;272;p24"/>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73" name="Google Shape;273;p24"/>
          <p:cNvGrpSpPr/>
          <p:nvPr/>
        </p:nvGrpSpPr>
        <p:grpSpPr>
          <a:xfrm>
            <a:off x="0" y="0"/>
            <a:ext cx="9144000" cy="6858000"/>
            <a:chOff x="0" y="0"/>
            <a:chExt cx="5760" cy="4320"/>
          </a:xfrm>
        </p:grpSpPr>
        <p:cxnSp>
          <p:nvCxnSpPr>
            <p:cNvPr id="274" name="Google Shape;274;p24"/>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275" name="Google Shape;275;p24"/>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276" name="Google Shape;276;p24"/>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Type of Electric Motors</a:t>
            </a:r>
            <a:endParaRPr/>
          </a:p>
        </p:txBody>
      </p:sp>
      <p:sp>
        <p:nvSpPr>
          <p:cNvPr id="277" name="Google Shape;277;p24"/>
          <p:cNvSpPr txBox="1"/>
          <p:nvPr/>
        </p:nvSpPr>
        <p:spPr>
          <a:xfrm>
            <a:off x="1908175" y="2038350"/>
            <a:ext cx="7235825" cy="519112"/>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Self-excited DC motor: series motor</a:t>
            </a:r>
            <a:endParaRPr/>
          </a:p>
        </p:txBody>
      </p:sp>
      <p:sp>
        <p:nvSpPr>
          <p:cNvPr id="278" name="Google Shape;278;p24"/>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279" name="Google Shape;279;p24"/>
          <p:cNvSpPr txBox="1"/>
          <p:nvPr/>
        </p:nvSpPr>
        <p:spPr>
          <a:xfrm>
            <a:off x="1903412" y="1409700"/>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DC motors</a:t>
            </a:r>
            <a:endParaRPr/>
          </a:p>
        </p:txBody>
      </p:sp>
      <p:pic>
        <p:nvPicPr>
          <p:cNvPr id="280" name="Google Shape;280;p24"/>
          <p:cNvPicPr preferRelativeResize="0"/>
          <p:nvPr/>
        </p:nvPicPr>
        <p:blipFill rotWithShape="1">
          <a:blip r:embed="rId3">
            <a:alphaModFix/>
          </a:blip>
          <a:srcRect b="0" l="0" r="0" t="0"/>
          <a:stretch/>
        </p:blipFill>
        <p:spPr>
          <a:xfrm>
            <a:off x="3203575" y="2997200"/>
            <a:ext cx="3960812" cy="3509962"/>
          </a:xfrm>
          <a:prstGeom prst="rect">
            <a:avLst/>
          </a:prstGeom>
          <a:noFill/>
          <a:ln>
            <a:noFill/>
          </a:ln>
        </p:spPr>
      </p:pic>
      <p:sp>
        <p:nvSpPr>
          <p:cNvPr id="281" name="Google Shape;281;p24"/>
          <p:cNvSpPr txBox="1"/>
          <p:nvPr/>
        </p:nvSpPr>
        <p:spPr>
          <a:xfrm>
            <a:off x="1547812" y="6092825"/>
            <a:ext cx="1871662"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1600"/>
              <a:buFont typeface="Times New Roman"/>
              <a:buNone/>
            </a:pPr>
            <a:r>
              <a:rPr b="0" i="0" lang="en-US" sz="1600" u="none">
                <a:solidFill>
                  <a:srgbClr val="000066"/>
                </a:solidFill>
                <a:latin typeface="Times New Roman"/>
                <a:ea typeface="Times New Roman"/>
                <a:cs typeface="Times New Roman"/>
                <a:sym typeface="Times New Roman"/>
              </a:rPr>
              <a:t>(Rodwell Int. Corporation, 1999)</a:t>
            </a:r>
            <a:endParaRPr/>
          </a:p>
        </p:txBody>
      </p:sp>
      <p:sp>
        <p:nvSpPr>
          <p:cNvPr id="282" name="Google Shape;282;p24"/>
          <p:cNvSpPr/>
          <p:nvPr/>
        </p:nvSpPr>
        <p:spPr>
          <a:xfrm>
            <a:off x="107950" y="4508500"/>
            <a:ext cx="3168650" cy="1512887"/>
          </a:xfrm>
          <a:prstGeom prst="wedgeRoundRectCallout">
            <a:avLst>
              <a:gd fmla="val 28006" name="adj1"/>
              <a:gd fmla="val 17112" name="adj2"/>
              <a:gd fmla="val 0" name="adj3"/>
            </a:avLst>
          </a:prstGeom>
          <a:solidFill>
            <a:srgbClr val="99CCFF"/>
          </a:solidFill>
          <a:ln cap="flat" cmpd="sng" w="9525">
            <a:solidFill>
              <a:schemeClr val="dk1"/>
            </a:solidFill>
            <a:prstDash val="solid"/>
            <a:miter lim="800000"/>
            <a:headEnd len="sm" w="sm" type="none"/>
            <a:tailEnd len="sm" w="sm" type="none"/>
          </a:ln>
        </p:spPr>
        <p:txBody>
          <a:bodyPr anchorCtr="0" anchor="t" bIns="45700" lIns="0" spcFirstLastPara="1" rIns="0" wrap="square" tIns="45700">
            <a:noAutofit/>
          </a:bodyPr>
          <a:lstStyle/>
          <a:p>
            <a:pPr indent="-169862" lvl="0" marL="169862" marR="0" rtl="0" algn="l">
              <a:lnSpc>
                <a:spcPct val="100000"/>
              </a:lnSpc>
              <a:spcBef>
                <a:spcPts val="0"/>
              </a:spcBef>
              <a:spcAft>
                <a:spcPts val="0"/>
              </a:spcAft>
              <a:buClr>
                <a:srgbClr val="000066"/>
              </a:buClr>
              <a:buSzPts val="2000"/>
              <a:buFont typeface="Arial"/>
              <a:buChar char="•"/>
            </a:pPr>
            <a:r>
              <a:rPr b="1" i="0" lang="en-US" sz="2000" u="none">
                <a:solidFill>
                  <a:srgbClr val="000066"/>
                </a:solidFill>
                <a:latin typeface="Arial"/>
                <a:ea typeface="Arial"/>
                <a:cs typeface="Arial"/>
                <a:sym typeface="Arial"/>
              </a:rPr>
              <a:t>Field winding in series with armature winding</a:t>
            </a:r>
            <a:endParaRPr/>
          </a:p>
          <a:p>
            <a:pPr indent="-169862" lvl="0" marL="169862" marR="0" rtl="0" algn="l">
              <a:lnSpc>
                <a:spcPct val="100000"/>
              </a:lnSpc>
              <a:spcBef>
                <a:spcPts val="0"/>
              </a:spcBef>
              <a:spcAft>
                <a:spcPts val="0"/>
              </a:spcAft>
              <a:buClr>
                <a:srgbClr val="000066"/>
              </a:buClr>
              <a:buSzPts val="2000"/>
              <a:buFont typeface="Arial"/>
              <a:buChar char="•"/>
            </a:pPr>
            <a:r>
              <a:rPr b="1" i="0" lang="en-US" sz="2000" u="none">
                <a:solidFill>
                  <a:srgbClr val="000066"/>
                </a:solidFill>
                <a:latin typeface="Arial"/>
                <a:ea typeface="Arial"/>
                <a:cs typeface="Arial"/>
                <a:sym typeface="Arial"/>
              </a:rPr>
              <a:t>Field current = armature current</a:t>
            </a:r>
            <a:endParaRPr/>
          </a:p>
        </p:txBody>
      </p:sp>
      <p:sp>
        <p:nvSpPr>
          <p:cNvPr id="283" name="Google Shape;283;p24"/>
          <p:cNvSpPr/>
          <p:nvPr/>
        </p:nvSpPr>
        <p:spPr>
          <a:xfrm>
            <a:off x="6372225" y="2924175"/>
            <a:ext cx="2771775" cy="1728787"/>
          </a:xfrm>
          <a:prstGeom prst="wedgeRoundRectCallout">
            <a:avLst>
              <a:gd fmla="val -19151" name="adj1"/>
              <a:gd fmla="val 2856" name="adj2"/>
              <a:gd fmla="val 0" name="adj3"/>
            </a:avLst>
          </a:prstGeom>
          <a:solidFill>
            <a:srgbClr val="99CCFF"/>
          </a:solidFill>
          <a:ln cap="flat" cmpd="sng" w="9525">
            <a:solidFill>
              <a:schemeClr val="dk1"/>
            </a:solidFill>
            <a:prstDash val="solid"/>
            <a:miter lim="800000"/>
            <a:headEnd len="sm" w="sm" type="none"/>
            <a:tailEnd len="sm" w="sm" type="none"/>
          </a:ln>
        </p:spPr>
        <p:txBody>
          <a:bodyPr anchorCtr="0" anchor="t" bIns="36000" lIns="0" spcFirstLastPara="1" rIns="0" wrap="square" tIns="36000">
            <a:noAutofit/>
          </a:bodyPr>
          <a:lstStyle/>
          <a:p>
            <a:pPr indent="-169862" lvl="0" marL="169862" marR="0" rtl="0" algn="l">
              <a:lnSpc>
                <a:spcPct val="100000"/>
              </a:lnSpc>
              <a:spcBef>
                <a:spcPts val="0"/>
              </a:spcBef>
              <a:spcAft>
                <a:spcPts val="0"/>
              </a:spcAft>
              <a:buClr>
                <a:srgbClr val="000066"/>
              </a:buClr>
              <a:buSzPts val="2000"/>
              <a:buFont typeface="Arial"/>
              <a:buChar char="•"/>
            </a:pPr>
            <a:r>
              <a:rPr b="1" i="0" lang="en-US" sz="2000" u="none">
                <a:solidFill>
                  <a:srgbClr val="000066"/>
                </a:solidFill>
                <a:latin typeface="Arial"/>
                <a:ea typeface="Arial"/>
                <a:cs typeface="Arial"/>
                <a:sym typeface="Arial"/>
              </a:rPr>
              <a:t>Speed restricted to 5000 RPM</a:t>
            </a:r>
            <a:endParaRPr/>
          </a:p>
          <a:p>
            <a:pPr indent="-169862" lvl="0" marL="169862" marR="0" rtl="0" algn="l">
              <a:lnSpc>
                <a:spcPct val="100000"/>
              </a:lnSpc>
              <a:spcBef>
                <a:spcPts val="0"/>
              </a:spcBef>
              <a:spcAft>
                <a:spcPts val="0"/>
              </a:spcAft>
              <a:buClr>
                <a:srgbClr val="000066"/>
              </a:buClr>
              <a:buSzPts val="2000"/>
              <a:buFont typeface="Arial"/>
              <a:buChar char="•"/>
            </a:pPr>
            <a:r>
              <a:rPr b="1" i="0" lang="en-US" sz="2000" u="none">
                <a:solidFill>
                  <a:srgbClr val="000066"/>
                </a:solidFill>
                <a:latin typeface="Arial"/>
                <a:ea typeface="Arial"/>
                <a:cs typeface="Arial"/>
                <a:sym typeface="Arial"/>
              </a:rPr>
              <a:t>Avoid running with no load: speed uncontrolled</a:t>
            </a:r>
            <a:endParaRPr/>
          </a:p>
        </p:txBody>
      </p:sp>
      <p:sp>
        <p:nvSpPr>
          <p:cNvPr id="284" name="Google Shape;284;p24"/>
          <p:cNvSpPr/>
          <p:nvPr/>
        </p:nvSpPr>
        <p:spPr>
          <a:xfrm>
            <a:off x="900112" y="2706687"/>
            <a:ext cx="2159000" cy="1154112"/>
          </a:xfrm>
          <a:prstGeom prst="wedgeRoundRectCallout">
            <a:avLst>
              <a:gd fmla="val 29208" name="adj1"/>
              <a:gd fmla="val 18213" name="adj2"/>
              <a:gd fmla="val 0" name="adj3"/>
            </a:avLst>
          </a:prstGeom>
          <a:solidFill>
            <a:srgbClr val="99CCFF"/>
          </a:solidFill>
          <a:ln cap="flat" cmpd="sng" w="9525">
            <a:solidFill>
              <a:schemeClr val="dk1"/>
            </a:solidFill>
            <a:prstDash val="solid"/>
            <a:miter lim="800000"/>
            <a:headEnd len="sm" w="sm" type="none"/>
            <a:tailEnd len="sm" w="sm" type="none"/>
          </a:ln>
        </p:spPr>
        <p:txBody>
          <a:bodyPr anchorCtr="0" anchor="t" bIns="36000" lIns="0" spcFirstLastPara="1" rIns="0" wrap="square" tIns="36000">
            <a:noAutofit/>
          </a:bodyPr>
          <a:lstStyle/>
          <a:p>
            <a:pPr indent="0" lvl="0" marL="0" marR="0" rtl="0" algn="l">
              <a:lnSpc>
                <a:spcPct val="100000"/>
              </a:lnSpc>
              <a:spcBef>
                <a:spcPts val="0"/>
              </a:spcBef>
              <a:spcAft>
                <a:spcPts val="0"/>
              </a:spcAft>
              <a:buClr>
                <a:srgbClr val="000066"/>
              </a:buClr>
              <a:buSzPts val="2000"/>
              <a:buFont typeface="Arial"/>
              <a:buNone/>
            </a:pPr>
            <a:r>
              <a:rPr b="1" i="0" lang="en-US" sz="2000" u="none">
                <a:solidFill>
                  <a:srgbClr val="000066"/>
                </a:solidFill>
                <a:latin typeface="Arial"/>
                <a:ea typeface="Arial"/>
                <a:cs typeface="Arial"/>
                <a:sym typeface="Arial"/>
              </a:rPr>
              <a:t>Suited for high starting torque: cranes, hoists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5"/>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91" name="Google Shape;291;p25"/>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92" name="Google Shape;292;p25"/>
          <p:cNvGrpSpPr/>
          <p:nvPr/>
        </p:nvGrpSpPr>
        <p:grpSpPr>
          <a:xfrm>
            <a:off x="0" y="0"/>
            <a:ext cx="9144000" cy="6858000"/>
            <a:chOff x="0" y="0"/>
            <a:chExt cx="5760" cy="4320"/>
          </a:xfrm>
        </p:grpSpPr>
        <p:cxnSp>
          <p:nvCxnSpPr>
            <p:cNvPr id="293" name="Google Shape;293;p25"/>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294" name="Google Shape;294;p25"/>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295" name="Google Shape;295;p25"/>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Type of Electric Motors</a:t>
            </a:r>
            <a:endParaRPr/>
          </a:p>
        </p:txBody>
      </p:sp>
      <p:sp>
        <p:nvSpPr>
          <p:cNvPr id="296" name="Google Shape;296;p25"/>
          <p:cNvSpPr txBox="1"/>
          <p:nvPr/>
        </p:nvSpPr>
        <p:spPr>
          <a:xfrm>
            <a:off x="1908175" y="2117725"/>
            <a:ext cx="4464050" cy="519112"/>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DC compound motor</a:t>
            </a:r>
            <a:endParaRPr/>
          </a:p>
        </p:txBody>
      </p:sp>
      <p:sp>
        <p:nvSpPr>
          <p:cNvPr id="297" name="Google Shape;297;p25"/>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pic>
        <p:nvPicPr>
          <p:cNvPr id="298" name="Google Shape;298;p25"/>
          <p:cNvPicPr preferRelativeResize="0"/>
          <p:nvPr/>
        </p:nvPicPr>
        <p:blipFill rotWithShape="1">
          <a:blip r:embed="rId3">
            <a:alphaModFix/>
          </a:blip>
          <a:srcRect b="0" l="0" r="0" t="0"/>
          <a:stretch/>
        </p:blipFill>
        <p:spPr>
          <a:xfrm>
            <a:off x="3203575" y="2870200"/>
            <a:ext cx="3960812" cy="3730625"/>
          </a:xfrm>
          <a:prstGeom prst="rect">
            <a:avLst/>
          </a:prstGeom>
          <a:noFill/>
          <a:ln>
            <a:noFill/>
          </a:ln>
        </p:spPr>
      </p:pic>
      <p:sp>
        <p:nvSpPr>
          <p:cNvPr id="299" name="Google Shape;299;p25"/>
          <p:cNvSpPr txBox="1"/>
          <p:nvPr/>
        </p:nvSpPr>
        <p:spPr>
          <a:xfrm>
            <a:off x="1903412" y="1484312"/>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DC motors</a:t>
            </a:r>
            <a:endParaRPr/>
          </a:p>
        </p:txBody>
      </p:sp>
      <p:sp>
        <p:nvSpPr>
          <p:cNvPr id="300" name="Google Shape;300;p25"/>
          <p:cNvSpPr/>
          <p:nvPr/>
        </p:nvSpPr>
        <p:spPr>
          <a:xfrm>
            <a:off x="180975" y="4508500"/>
            <a:ext cx="2303462" cy="1512887"/>
          </a:xfrm>
          <a:prstGeom prst="wedgeRoundRectCallout">
            <a:avLst>
              <a:gd fmla="val 38734" name="adj1"/>
              <a:gd fmla="val 18336" name="adj2"/>
              <a:gd fmla="val 0" name="adj3"/>
            </a:avLst>
          </a:prstGeom>
          <a:solidFill>
            <a:srgbClr val="99CCFF"/>
          </a:solidFill>
          <a:ln cap="flat" cmpd="sng" w="9525">
            <a:solidFill>
              <a:schemeClr val="dk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Clr>
                <a:srgbClr val="000066"/>
              </a:buClr>
              <a:buSzPts val="2000"/>
              <a:buFont typeface="Arial"/>
              <a:buNone/>
            </a:pPr>
            <a:r>
              <a:rPr b="1" i="0" lang="en-US" sz="2000" u="none">
                <a:solidFill>
                  <a:srgbClr val="000066"/>
                </a:solidFill>
                <a:latin typeface="Arial"/>
                <a:ea typeface="Arial"/>
                <a:cs typeface="Arial"/>
                <a:sym typeface="Arial"/>
              </a:rPr>
              <a:t>Field winding in series </a:t>
            </a:r>
            <a:r>
              <a:rPr b="1" i="0" lang="en-US" sz="2000" u="sng">
                <a:solidFill>
                  <a:srgbClr val="000066"/>
                </a:solidFill>
                <a:latin typeface="Arial"/>
                <a:ea typeface="Arial"/>
                <a:cs typeface="Arial"/>
                <a:sym typeface="Arial"/>
              </a:rPr>
              <a:t>and</a:t>
            </a:r>
            <a:r>
              <a:rPr b="1" i="0" lang="en-US" sz="2000" u="none">
                <a:solidFill>
                  <a:srgbClr val="000066"/>
                </a:solidFill>
                <a:latin typeface="Arial"/>
                <a:ea typeface="Arial"/>
                <a:cs typeface="Arial"/>
                <a:sym typeface="Arial"/>
              </a:rPr>
              <a:t> parallel with armature winding</a:t>
            </a:r>
            <a:endParaRPr/>
          </a:p>
        </p:txBody>
      </p:sp>
      <p:sp>
        <p:nvSpPr>
          <p:cNvPr id="301" name="Google Shape;301;p25"/>
          <p:cNvSpPr/>
          <p:nvPr/>
        </p:nvSpPr>
        <p:spPr>
          <a:xfrm>
            <a:off x="6732587" y="2636837"/>
            <a:ext cx="2301875" cy="863600"/>
          </a:xfrm>
          <a:prstGeom prst="wedgeRoundRectCallout">
            <a:avLst>
              <a:gd fmla="val -10904" name="adj1"/>
              <a:gd fmla="val 20925" name="adj2"/>
              <a:gd fmla="val 0" name="adj3"/>
            </a:avLst>
          </a:prstGeom>
          <a:solidFill>
            <a:srgbClr val="99CCFF"/>
          </a:solidFill>
          <a:ln cap="flat" cmpd="sng" w="9525">
            <a:solidFill>
              <a:schemeClr val="dk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l">
              <a:lnSpc>
                <a:spcPct val="100000"/>
              </a:lnSpc>
              <a:spcBef>
                <a:spcPts val="0"/>
              </a:spcBef>
              <a:spcAft>
                <a:spcPts val="0"/>
              </a:spcAft>
              <a:buClr>
                <a:srgbClr val="000066"/>
              </a:buClr>
              <a:buSzPts val="2000"/>
              <a:buFont typeface="Arial"/>
              <a:buNone/>
            </a:pPr>
            <a:r>
              <a:rPr b="1" i="0" lang="en-US" sz="2000" u="none">
                <a:solidFill>
                  <a:srgbClr val="000066"/>
                </a:solidFill>
                <a:latin typeface="Arial"/>
                <a:ea typeface="Arial"/>
                <a:cs typeface="Arial"/>
                <a:sym typeface="Arial"/>
              </a:rPr>
              <a:t>Good torque </a:t>
            </a:r>
            <a:r>
              <a:rPr b="1" i="0" lang="en-US" sz="2000" u="sng">
                <a:solidFill>
                  <a:srgbClr val="000066"/>
                </a:solidFill>
                <a:latin typeface="Arial"/>
                <a:ea typeface="Arial"/>
                <a:cs typeface="Arial"/>
                <a:sym typeface="Arial"/>
              </a:rPr>
              <a:t>and</a:t>
            </a:r>
            <a:r>
              <a:rPr b="1" i="0" lang="en-US" sz="2000" u="none">
                <a:solidFill>
                  <a:srgbClr val="000066"/>
                </a:solidFill>
                <a:latin typeface="Arial"/>
                <a:ea typeface="Arial"/>
                <a:cs typeface="Arial"/>
                <a:sym typeface="Arial"/>
              </a:rPr>
              <a:t> stable speed</a:t>
            </a:r>
            <a:endParaRPr/>
          </a:p>
        </p:txBody>
      </p:sp>
      <p:sp>
        <p:nvSpPr>
          <p:cNvPr id="302" name="Google Shape;302;p25"/>
          <p:cNvSpPr/>
          <p:nvPr/>
        </p:nvSpPr>
        <p:spPr>
          <a:xfrm>
            <a:off x="6985000" y="4005262"/>
            <a:ext cx="1979612" cy="1511300"/>
          </a:xfrm>
          <a:prstGeom prst="wedgeRoundRectCallout">
            <a:avLst>
              <a:gd fmla="val -24562" name="adj1"/>
              <a:gd fmla="val 17992" name="adj2"/>
              <a:gd fmla="val 0" name="adj3"/>
            </a:avLst>
          </a:prstGeom>
          <a:solidFill>
            <a:srgbClr val="99CCFF"/>
          </a:solidFill>
          <a:ln cap="flat" cmpd="sng" w="9525">
            <a:solidFill>
              <a:schemeClr val="dk1"/>
            </a:solidFill>
            <a:prstDash val="solid"/>
            <a:miter lim="800000"/>
            <a:headEnd len="sm" w="sm" type="none"/>
            <a:tailEnd len="sm" w="sm" type="none"/>
          </a:ln>
        </p:spPr>
        <p:txBody>
          <a:bodyPr anchorCtr="0" anchor="t" bIns="36000" lIns="0" spcFirstLastPara="1" rIns="0" wrap="square" tIns="36000">
            <a:noAutofit/>
          </a:bodyPr>
          <a:lstStyle/>
          <a:p>
            <a:pPr indent="0" lvl="0" marL="0" marR="0" rtl="0" algn="l">
              <a:lnSpc>
                <a:spcPct val="100000"/>
              </a:lnSpc>
              <a:spcBef>
                <a:spcPts val="0"/>
              </a:spcBef>
              <a:spcAft>
                <a:spcPts val="0"/>
              </a:spcAft>
              <a:buClr>
                <a:srgbClr val="000066"/>
              </a:buClr>
              <a:buSzPts val="2000"/>
              <a:buFont typeface="Arial"/>
              <a:buNone/>
            </a:pPr>
            <a:r>
              <a:rPr b="1" i="0" lang="en-US" sz="2000" u="none">
                <a:solidFill>
                  <a:srgbClr val="000066"/>
                </a:solidFill>
                <a:latin typeface="Arial"/>
                <a:ea typeface="Arial"/>
                <a:cs typeface="Arial"/>
                <a:sym typeface="Arial"/>
              </a:rPr>
              <a:t>Higher % compound in series = high starting torque</a:t>
            </a:r>
            <a:endParaRPr/>
          </a:p>
        </p:txBody>
      </p:sp>
      <p:sp>
        <p:nvSpPr>
          <p:cNvPr id="303" name="Google Shape;303;p25"/>
          <p:cNvSpPr/>
          <p:nvPr/>
        </p:nvSpPr>
        <p:spPr>
          <a:xfrm>
            <a:off x="250825" y="2706687"/>
            <a:ext cx="2879725" cy="1370012"/>
          </a:xfrm>
          <a:prstGeom prst="wedgeRoundRectCallout">
            <a:avLst>
              <a:gd fmla="val 28173" name="adj1"/>
              <a:gd fmla="val 5632" name="adj2"/>
              <a:gd fmla="val 0" name="adj3"/>
            </a:avLst>
          </a:prstGeom>
          <a:solidFill>
            <a:srgbClr val="99CCFF"/>
          </a:solidFill>
          <a:ln cap="flat" cmpd="sng" w="9525">
            <a:solidFill>
              <a:schemeClr val="dk1"/>
            </a:solidFill>
            <a:prstDash val="solid"/>
            <a:miter lim="800000"/>
            <a:headEnd len="sm" w="sm" type="none"/>
            <a:tailEnd len="sm" w="sm" type="none"/>
          </a:ln>
        </p:spPr>
        <p:txBody>
          <a:bodyPr anchorCtr="0" anchor="t" bIns="36000" lIns="0" spcFirstLastPara="1" rIns="0" wrap="square" tIns="36000">
            <a:noAutofit/>
          </a:bodyPr>
          <a:lstStyle/>
          <a:p>
            <a:pPr indent="0" lvl="0" marL="0" marR="0" rtl="0" algn="l">
              <a:lnSpc>
                <a:spcPct val="100000"/>
              </a:lnSpc>
              <a:spcBef>
                <a:spcPts val="0"/>
              </a:spcBef>
              <a:spcAft>
                <a:spcPts val="0"/>
              </a:spcAft>
              <a:buClr>
                <a:srgbClr val="000066"/>
              </a:buClr>
              <a:buSzPts val="2000"/>
              <a:buFont typeface="Arial"/>
              <a:buNone/>
            </a:pPr>
            <a:r>
              <a:rPr b="1" i="0" lang="en-US" sz="2000" u="none">
                <a:solidFill>
                  <a:srgbClr val="000066"/>
                </a:solidFill>
                <a:latin typeface="Arial"/>
                <a:ea typeface="Arial"/>
                <a:cs typeface="Arial"/>
                <a:sym typeface="Arial"/>
              </a:rPr>
              <a:t>Suited for high starting torque if high % compounding: cranes, hoists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6"/>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10" name="Google Shape;310;p26"/>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311" name="Google Shape;311;p26"/>
          <p:cNvGrpSpPr/>
          <p:nvPr/>
        </p:nvGrpSpPr>
        <p:grpSpPr>
          <a:xfrm>
            <a:off x="0" y="0"/>
            <a:ext cx="9144000" cy="6858000"/>
            <a:chOff x="0" y="0"/>
            <a:chExt cx="5760" cy="4320"/>
          </a:xfrm>
        </p:grpSpPr>
        <p:cxnSp>
          <p:nvCxnSpPr>
            <p:cNvPr id="312" name="Google Shape;312;p26"/>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313" name="Google Shape;313;p26"/>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314" name="Google Shape;314;p26"/>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Type of Electric Motors</a:t>
            </a:r>
            <a:endParaRPr/>
          </a:p>
        </p:txBody>
      </p:sp>
      <p:sp>
        <p:nvSpPr>
          <p:cNvPr id="315" name="Google Shape;315;p26"/>
          <p:cNvSpPr txBox="1"/>
          <p:nvPr/>
        </p:nvSpPr>
        <p:spPr>
          <a:xfrm>
            <a:off x="2159000" y="7245350"/>
            <a:ext cx="6985000" cy="20145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Motors are categorized on th ebasis of input supply, construction and operation principoles</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TEXT</a:t>
            </a:r>
            <a:endParaRPr/>
          </a:p>
        </p:txBody>
      </p:sp>
      <p:sp>
        <p:nvSpPr>
          <p:cNvPr id="316" name="Google Shape;316;p26"/>
          <p:cNvSpPr txBox="1"/>
          <p:nvPr/>
        </p:nvSpPr>
        <p:spPr>
          <a:xfrm>
            <a:off x="1903412" y="1752600"/>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Classification of Motors</a:t>
            </a:r>
            <a:endParaRPr/>
          </a:p>
        </p:txBody>
      </p:sp>
      <p:sp>
        <p:nvSpPr>
          <p:cNvPr id="317" name="Google Shape;317;p26"/>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grpSp>
        <p:nvGrpSpPr>
          <p:cNvPr id="318" name="Google Shape;318;p26"/>
          <p:cNvGrpSpPr/>
          <p:nvPr/>
        </p:nvGrpSpPr>
        <p:grpSpPr>
          <a:xfrm>
            <a:off x="1763712" y="2420937"/>
            <a:ext cx="7019925" cy="3303587"/>
            <a:chOff x="2358" y="7327"/>
            <a:chExt cx="10342" cy="4996"/>
          </a:xfrm>
        </p:grpSpPr>
        <p:sp>
          <p:nvSpPr>
            <p:cNvPr id="319" name="Google Shape;319;p26"/>
            <p:cNvSpPr txBox="1"/>
            <p:nvPr/>
          </p:nvSpPr>
          <p:spPr>
            <a:xfrm>
              <a:off x="2358" y="7327"/>
              <a:ext cx="10342" cy="49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0" name="Google Shape;320;p26"/>
            <p:cNvSpPr txBox="1"/>
            <p:nvPr/>
          </p:nvSpPr>
          <p:spPr>
            <a:xfrm>
              <a:off x="5986" y="7327"/>
              <a:ext cx="3538" cy="683"/>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Electric Motors</a:t>
              </a:r>
              <a:endParaRPr/>
            </a:p>
          </p:txBody>
        </p:sp>
        <p:sp>
          <p:nvSpPr>
            <p:cNvPr id="321" name="Google Shape;321;p26"/>
            <p:cNvSpPr txBox="1"/>
            <p:nvPr/>
          </p:nvSpPr>
          <p:spPr>
            <a:xfrm>
              <a:off x="2992" y="8631"/>
              <a:ext cx="3538" cy="1076"/>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a:solidFill>
                    <a:srgbClr val="000000"/>
                  </a:solidFill>
                  <a:latin typeface="Arial"/>
                  <a:ea typeface="Arial"/>
                  <a:cs typeface="Arial"/>
                  <a:sym typeface="Arial"/>
                </a:rPr>
                <a:t>Alternating</a:t>
              </a:r>
              <a:r>
                <a:rPr b="0" i="0" lang="en-US" sz="1700" u="none">
                  <a:solidFill>
                    <a:srgbClr val="000000"/>
                  </a:solidFill>
                  <a:latin typeface="Arial"/>
                  <a:ea typeface="Arial"/>
                  <a:cs typeface="Arial"/>
                  <a:sym typeface="Arial"/>
                </a:rPr>
                <a:t> Current (AC) Motors</a:t>
              </a:r>
              <a:endParaRPr/>
            </a:p>
          </p:txBody>
        </p:sp>
        <p:sp>
          <p:nvSpPr>
            <p:cNvPr id="322" name="Google Shape;322;p26"/>
            <p:cNvSpPr txBox="1"/>
            <p:nvPr/>
          </p:nvSpPr>
          <p:spPr>
            <a:xfrm>
              <a:off x="8890" y="8631"/>
              <a:ext cx="3176" cy="1076"/>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a:solidFill>
                    <a:srgbClr val="000000"/>
                  </a:solidFill>
                  <a:latin typeface="Arial"/>
                  <a:ea typeface="Arial"/>
                  <a:cs typeface="Arial"/>
                  <a:sym typeface="Arial"/>
                </a:rPr>
                <a:t>Direct Current (DC) Motors</a:t>
              </a:r>
              <a:endParaRPr/>
            </a:p>
          </p:txBody>
        </p:sp>
        <p:sp>
          <p:nvSpPr>
            <p:cNvPr id="323" name="Google Shape;323;p26"/>
            <p:cNvSpPr txBox="1"/>
            <p:nvPr/>
          </p:nvSpPr>
          <p:spPr>
            <a:xfrm>
              <a:off x="2358" y="10306"/>
              <a:ext cx="2178" cy="526"/>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Synchronous</a:t>
              </a:r>
              <a:endParaRPr/>
            </a:p>
          </p:txBody>
        </p:sp>
        <p:sp>
          <p:nvSpPr>
            <p:cNvPr id="324" name="Google Shape;324;p26"/>
            <p:cNvSpPr txBox="1"/>
            <p:nvPr/>
          </p:nvSpPr>
          <p:spPr>
            <a:xfrm>
              <a:off x="4988" y="10306"/>
              <a:ext cx="1906" cy="526"/>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Induction</a:t>
              </a:r>
              <a:endParaRPr/>
            </a:p>
          </p:txBody>
        </p:sp>
        <p:sp>
          <p:nvSpPr>
            <p:cNvPr id="325" name="Google Shape;325;p26"/>
            <p:cNvSpPr txBox="1"/>
            <p:nvPr/>
          </p:nvSpPr>
          <p:spPr>
            <a:xfrm>
              <a:off x="4684" y="11797"/>
              <a:ext cx="2210" cy="526"/>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Three-Phase</a:t>
              </a:r>
              <a:endParaRPr/>
            </a:p>
          </p:txBody>
        </p:sp>
        <p:sp>
          <p:nvSpPr>
            <p:cNvPr id="326" name="Google Shape;326;p26"/>
            <p:cNvSpPr txBox="1"/>
            <p:nvPr/>
          </p:nvSpPr>
          <p:spPr>
            <a:xfrm>
              <a:off x="2358" y="11797"/>
              <a:ext cx="2193" cy="526"/>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Single-Phase</a:t>
              </a:r>
              <a:endParaRPr/>
            </a:p>
          </p:txBody>
        </p:sp>
        <p:sp>
          <p:nvSpPr>
            <p:cNvPr id="327" name="Google Shape;327;p26"/>
            <p:cNvSpPr txBox="1"/>
            <p:nvPr/>
          </p:nvSpPr>
          <p:spPr>
            <a:xfrm>
              <a:off x="10794" y="10306"/>
              <a:ext cx="1906" cy="920"/>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Self Excited</a:t>
              </a:r>
              <a:endParaRPr/>
            </a:p>
          </p:txBody>
        </p:sp>
        <p:sp>
          <p:nvSpPr>
            <p:cNvPr id="328" name="Google Shape;328;p26"/>
            <p:cNvSpPr txBox="1"/>
            <p:nvPr/>
          </p:nvSpPr>
          <p:spPr>
            <a:xfrm>
              <a:off x="7620" y="10306"/>
              <a:ext cx="1906" cy="920"/>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Separately Excited</a:t>
              </a:r>
              <a:endParaRPr/>
            </a:p>
          </p:txBody>
        </p:sp>
        <p:sp>
          <p:nvSpPr>
            <p:cNvPr id="329" name="Google Shape;329;p26"/>
            <p:cNvSpPr txBox="1"/>
            <p:nvPr/>
          </p:nvSpPr>
          <p:spPr>
            <a:xfrm>
              <a:off x="7620" y="11797"/>
              <a:ext cx="1362" cy="526"/>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Series</a:t>
              </a:r>
              <a:endParaRPr/>
            </a:p>
          </p:txBody>
        </p:sp>
        <p:sp>
          <p:nvSpPr>
            <p:cNvPr id="330" name="Google Shape;330;p26"/>
            <p:cNvSpPr txBox="1"/>
            <p:nvPr/>
          </p:nvSpPr>
          <p:spPr>
            <a:xfrm>
              <a:off x="11338" y="11797"/>
              <a:ext cx="1362" cy="526"/>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Shunt</a:t>
              </a:r>
              <a:endParaRPr/>
            </a:p>
          </p:txBody>
        </p:sp>
        <p:cxnSp>
          <p:nvCxnSpPr>
            <p:cNvPr id="331" name="Google Shape;331;p26"/>
            <p:cNvCxnSpPr/>
            <p:nvPr/>
          </p:nvCxnSpPr>
          <p:spPr>
            <a:xfrm rot="5400000">
              <a:off x="5948" y="6823"/>
              <a:ext cx="621" cy="2994"/>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332" name="Google Shape;332;p26"/>
            <p:cNvCxnSpPr/>
            <p:nvPr/>
          </p:nvCxnSpPr>
          <p:spPr>
            <a:xfrm flipH="1" rot="-5400000">
              <a:off x="8806" y="6959"/>
              <a:ext cx="621" cy="2722"/>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333" name="Google Shape;333;p26"/>
            <p:cNvCxnSpPr/>
            <p:nvPr/>
          </p:nvCxnSpPr>
          <p:spPr>
            <a:xfrm rot="5400000">
              <a:off x="3805" y="9349"/>
              <a:ext cx="599" cy="1314"/>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334" name="Google Shape;334;p26"/>
            <p:cNvCxnSpPr/>
            <p:nvPr/>
          </p:nvCxnSpPr>
          <p:spPr>
            <a:xfrm flipH="1" rot="-5400000">
              <a:off x="5052" y="9416"/>
              <a:ext cx="599" cy="1180"/>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335" name="Google Shape;335;p26"/>
            <p:cNvCxnSpPr/>
            <p:nvPr/>
          </p:nvCxnSpPr>
          <p:spPr>
            <a:xfrm rot="5400000">
              <a:off x="5383" y="11238"/>
              <a:ext cx="964" cy="153"/>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336" name="Google Shape;336;p26"/>
            <p:cNvCxnSpPr/>
            <p:nvPr/>
          </p:nvCxnSpPr>
          <p:spPr>
            <a:xfrm rot="5400000">
              <a:off x="4216" y="10071"/>
              <a:ext cx="964" cy="2488"/>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337" name="Google Shape;337;p26"/>
            <p:cNvCxnSpPr/>
            <p:nvPr/>
          </p:nvCxnSpPr>
          <p:spPr>
            <a:xfrm rot="5400000">
              <a:off x="9226" y="9054"/>
              <a:ext cx="599" cy="1904"/>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338" name="Google Shape;338;p26"/>
            <p:cNvCxnSpPr/>
            <p:nvPr/>
          </p:nvCxnSpPr>
          <p:spPr>
            <a:xfrm flipH="1" rot="-5400000">
              <a:off x="10813" y="9371"/>
              <a:ext cx="599" cy="1270"/>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339" name="Google Shape;339;p26"/>
            <p:cNvCxnSpPr/>
            <p:nvPr/>
          </p:nvCxnSpPr>
          <p:spPr>
            <a:xfrm rot="5400000">
              <a:off x="9739" y="9788"/>
              <a:ext cx="571" cy="3446"/>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340" name="Google Shape;340;p26"/>
            <p:cNvCxnSpPr/>
            <p:nvPr/>
          </p:nvCxnSpPr>
          <p:spPr>
            <a:xfrm flipH="1" rot="-5400000">
              <a:off x="11598" y="11375"/>
              <a:ext cx="571" cy="272"/>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sp>
          <p:nvSpPr>
            <p:cNvPr id="341" name="Google Shape;341;p26"/>
            <p:cNvSpPr txBox="1"/>
            <p:nvPr/>
          </p:nvSpPr>
          <p:spPr>
            <a:xfrm>
              <a:off x="9254" y="11797"/>
              <a:ext cx="1875" cy="526"/>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Compound</a:t>
              </a:r>
              <a:endParaRPr/>
            </a:p>
          </p:txBody>
        </p:sp>
        <p:cxnSp>
          <p:nvCxnSpPr>
            <p:cNvPr id="342" name="Google Shape;342;p26"/>
            <p:cNvCxnSpPr/>
            <p:nvPr/>
          </p:nvCxnSpPr>
          <p:spPr>
            <a:xfrm rot="5400000">
              <a:off x="10683" y="10733"/>
              <a:ext cx="572" cy="1555"/>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grpSp>
      <p:sp>
        <p:nvSpPr>
          <p:cNvPr id="343" name="Google Shape;343;p26"/>
          <p:cNvSpPr/>
          <p:nvPr/>
        </p:nvSpPr>
        <p:spPr>
          <a:xfrm>
            <a:off x="2122487" y="3141662"/>
            <a:ext cx="2449512" cy="792162"/>
          </a:xfrm>
          <a:prstGeom prst="ellipse">
            <a:avLst/>
          </a:prstGeom>
          <a:noFill/>
          <a:ln cap="flat" cmpd="sng" w="28575">
            <a:solidFill>
              <a:srgbClr val="99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7"/>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50" name="Google Shape;350;p27"/>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351" name="Google Shape;351;p27"/>
          <p:cNvGrpSpPr/>
          <p:nvPr/>
        </p:nvGrpSpPr>
        <p:grpSpPr>
          <a:xfrm>
            <a:off x="0" y="0"/>
            <a:ext cx="9144000" cy="6858000"/>
            <a:chOff x="0" y="0"/>
            <a:chExt cx="5760" cy="4320"/>
          </a:xfrm>
        </p:grpSpPr>
        <p:cxnSp>
          <p:nvCxnSpPr>
            <p:cNvPr id="352" name="Google Shape;352;p27"/>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353" name="Google Shape;353;p27"/>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354" name="Google Shape;354;p27"/>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Type of Electric Motors</a:t>
            </a:r>
            <a:endParaRPr/>
          </a:p>
        </p:txBody>
      </p:sp>
      <p:sp>
        <p:nvSpPr>
          <p:cNvPr id="355" name="Google Shape;355;p27"/>
          <p:cNvSpPr txBox="1"/>
          <p:nvPr/>
        </p:nvSpPr>
        <p:spPr>
          <a:xfrm>
            <a:off x="1835150" y="2259012"/>
            <a:ext cx="6840537" cy="4049712"/>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Electrical current reverses direction</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Two parts: stator and rotor</a:t>
            </a:r>
            <a:endParaRPr/>
          </a:p>
          <a:p>
            <a:pPr indent="-271462" lvl="1" marL="787400"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Stator: stationary electrical component</a:t>
            </a:r>
            <a:endParaRPr/>
          </a:p>
          <a:p>
            <a:pPr indent="-271462" lvl="1" marL="787400"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Rotor: rotates the motor shaft</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Speed difficult to control</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Two types</a:t>
            </a:r>
            <a:endParaRPr/>
          </a:p>
          <a:p>
            <a:pPr indent="-271462" lvl="1" marL="787400"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Synchronous motor</a:t>
            </a:r>
            <a:endParaRPr/>
          </a:p>
          <a:p>
            <a:pPr indent="-271462" lvl="1" marL="787400"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Induction motor</a:t>
            </a:r>
            <a:endParaRPr/>
          </a:p>
        </p:txBody>
      </p:sp>
      <p:sp>
        <p:nvSpPr>
          <p:cNvPr id="356" name="Google Shape;356;p27"/>
          <p:cNvSpPr txBox="1"/>
          <p:nvPr/>
        </p:nvSpPr>
        <p:spPr>
          <a:xfrm>
            <a:off x="1903412" y="1484312"/>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AC Motors</a:t>
            </a:r>
            <a:endParaRPr/>
          </a:p>
        </p:txBody>
      </p:sp>
      <p:sp>
        <p:nvSpPr>
          <p:cNvPr id="357" name="Google Shape;357;p27"/>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pic>
        <p:nvPicPr>
          <p:cNvPr descr="http://www.tpub.com/content/neets/14177/img/14177_92_1.jpg" id="358" name="Google Shape;358;p27"/>
          <p:cNvPicPr preferRelativeResize="0"/>
          <p:nvPr/>
        </p:nvPicPr>
        <p:blipFill rotWithShape="1">
          <a:blip r:embed="rId3">
            <a:alphaModFix/>
          </a:blip>
          <a:srcRect b="0" l="0" r="0" t="0"/>
          <a:stretch/>
        </p:blipFill>
        <p:spPr>
          <a:xfrm>
            <a:off x="5580062" y="5057775"/>
            <a:ext cx="2857500" cy="1466850"/>
          </a:xfrm>
          <a:prstGeom prst="rect">
            <a:avLst/>
          </a:prstGeom>
          <a:noFill/>
          <a:ln cap="flat" cmpd="sng" w="28575">
            <a:solidFill>
              <a:srgbClr val="000000"/>
            </a:solidFill>
            <a:prstDash val="solid"/>
            <a:miter lim="800000"/>
            <a:headEnd len="sm" w="sm" type="none"/>
            <a:tailEnd len="sm" w="sm" type="none"/>
          </a:ln>
        </p:spPr>
      </p:pic>
      <p:sp>
        <p:nvSpPr>
          <p:cNvPr id="359" name="Google Shape;359;p27"/>
          <p:cNvSpPr txBox="1"/>
          <p:nvPr/>
        </p:nvSpPr>
        <p:spPr>
          <a:xfrm>
            <a:off x="5076825" y="6524625"/>
            <a:ext cx="27924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1600"/>
              <a:buFont typeface="Arial"/>
              <a:buNone/>
            </a:pPr>
            <a:r>
              <a:rPr b="0" i="0" lang="en-US" sz="1600" u="none">
                <a:solidFill>
                  <a:srgbClr val="000066"/>
                </a:solidFill>
                <a:latin typeface="Arial"/>
                <a:ea typeface="Arial"/>
                <a:cs typeface="Arial"/>
                <a:sym typeface="Arial"/>
              </a:rPr>
              <a:t>(Integrated Publishing, 2003)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8"/>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66" name="Google Shape;366;p28"/>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367" name="Google Shape;367;p28"/>
          <p:cNvGrpSpPr/>
          <p:nvPr/>
        </p:nvGrpSpPr>
        <p:grpSpPr>
          <a:xfrm>
            <a:off x="0" y="0"/>
            <a:ext cx="9144000" cy="6858000"/>
            <a:chOff x="0" y="0"/>
            <a:chExt cx="5760" cy="4320"/>
          </a:xfrm>
        </p:grpSpPr>
        <p:cxnSp>
          <p:nvCxnSpPr>
            <p:cNvPr id="368" name="Google Shape;368;p28"/>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369" name="Google Shape;369;p28"/>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370" name="Google Shape;370;p28"/>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Type of Electric Motors</a:t>
            </a:r>
            <a:endParaRPr/>
          </a:p>
        </p:txBody>
      </p:sp>
      <p:sp>
        <p:nvSpPr>
          <p:cNvPr id="371" name="Google Shape;371;p28"/>
          <p:cNvSpPr txBox="1"/>
          <p:nvPr/>
        </p:nvSpPr>
        <p:spPr>
          <a:xfrm>
            <a:off x="1619250" y="2198687"/>
            <a:ext cx="7451725" cy="359568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Constant speed fixed by system frequency</a:t>
            </a:r>
            <a:endParaRPr/>
          </a:p>
          <a:p>
            <a:pPr indent="-401637" lvl="0" marL="401637" marR="0" rtl="0" algn="l">
              <a:lnSpc>
                <a:spcPct val="100000"/>
              </a:lnSpc>
              <a:spcBef>
                <a:spcPts val="112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DC for excitation and low starting torque: suited for low load applications</a:t>
            </a:r>
            <a:endParaRPr/>
          </a:p>
          <a:p>
            <a:pPr indent="-401637" lvl="0" marL="401637" marR="0" rtl="0" algn="l">
              <a:lnSpc>
                <a:spcPct val="100000"/>
              </a:lnSpc>
              <a:spcBef>
                <a:spcPts val="112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Can improve power factor: suited for high electricity use systems</a:t>
            </a:r>
            <a:endParaRPr/>
          </a:p>
          <a:p>
            <a:pPr indent="-401637" lvl="0" marL="401637" marR="0" rtl="0" algn="l">
              <a:lnSpc>
                <a:spcPct val="100000"/>
              </a:lnSpc>
              <a:spcBef>
                <a:spcPts val="112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Synchronous speed (Ns):</a:t>
            </a:r>
            <a:endParaRPr/>
          </a:p>
        </p:txBody>
      </p:sp>
      <p:sp>
        <p:nvSpPr>
          <p:cNvPr id="372" name="Google Shape;372;p28"/>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373" name="Google Shape;373;p28"/>
          <p:cNvSpPr txBox="1"/>
          <p:nvPr/>
        </p:nvSpPr>
        <p:spPr>
          <a:xfrm>
            <a:off x="1903412" y="1484312"/>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AC Motors – Synchronous motor</a:t>
            </a:r>
            <a:endParaRPr/>
          </a:p>
        </p:txBody>
      </p:sp>
      <p:sp>
        <p:nvSpPr>
          <p:cNvPr id="374" name="Google Shape;374;p28"/>
          <p:cNvSpPr txBox="1"/>
          <p:nvPr/>
        </p:nvSpPr>
        <p:spPr>
          <a:xfrm>
            <a:off x="2484437" y="5949950"/>
            <a:ext cx="2519362" cy="647700"/>
          </a:xfrm>
          <a:prstGeom prst="rect">
            <a:avLst/>
          </a:prstGeom>
          <a:solidFill>
            <a:srgbClr val="99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66"/>
              </a:buClr>
              <a:buSzPts val="2400"/>
              <a:buFont typeface="Times New Roman"/>
              <a:buNone/>
            </a:pPr>
            <a:r>
              <a:rPr b="0" i="0" lang="en-US" sz="2400" u="none">
                <a:solidFill>
                  <a:srgbClr val="000066"/>
                </a:solidFill>
                <a:latin typeface="Times New Roman"/>
                <a:ea typeface="Times New Roman"/>
                <a:cs typeface="Times New Roman"/>
                <a:sym typeface="Times New Roman"/>
              </a:rPr>
              <a:t>Ns = 120 f / P</a:t>
            </a:r>
            <a:endParaRPr/>
          </a:p>
        </p:txBody>
      </p:sp>
      <p:sp>
        <p:nvSpPr>
          <p:cNvPr id="375" name="Google Shape;375;p28"/>
          <p:cNvSpPr txBox="1"/>
          <p:nvPr/>
        </p:nvSpPr>
        <p:spPr>
          <a:xfrm>
            <a:off x="5364162" y="5883275"/>
            <a:ext cx="2520950" cy="641350"/>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1800"/>
              <a:buFont typeface="Arial"/>
              <a:buNone/>
            </a:pPr>
            <a:r>
              <a:rPr b="0" i="0" lang="en-US" sz="1800" u="none">
                <a:solidFill>
                  <a:srgbClr val="000066"/>
                </a:solidFill>
                <a:latin typeface="Arial"/>
                <a:ea typeface="Arial"/>
                <a:cs typeface="Arial"/>
                <a:sym typeface="Arial"/>
              </a:rPr>
              <a:t>F = supply frequency</a:t>
            </a:r>
            <a:endParaRPr/>
          </a:p>
          <a:p>
            <a:pPr indent="-401637" lvl="0" marL="401637" marR="0" rtl="0" algn="l">
              <a:lnSpc>
                <a:spcPct val="100000"/>
              </a:lnSpc>
              <a:spcBef>
                <a:spcPts val="0"/>
              </a:spcBef>
              <a:spcAft>
                <a:spcPts val="0"/>
              </a:spcAft>
              <a:buClr>
                <a:srgbClr val="000066"/>
              </a:buClr>
              <a:buSzPts val="1800"/>
              <a:buFont typeface="Arial"/>
              <a:buNone/>
            </a:pPr>
            <a:r>
              <a:rPr b="0" i="0" lang="en-US" sz="1800" u="none">
                <a:solidFill>
                  <a:srgbClr val="000066"/>
                </a:solidFill>
                <a:latin typeface="Arial"/>
                <a:ea typeface="Arial"/>
                <a:cs typeface="Arial"/>
                <a:sym typeface="Arial"/>
              </a:rPr>
              <a:t>P = number of poles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82" name="Google Shape;382;p29"/>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383" name="Google Shape;383;p29"/>
          <p:cNvGrpSpPr/>
          <p:nvPr/>
        </p:nvGrpSpPr>
        <p:grpSpPr>
          <a:xfrm>
            <a:off x="0" y="0"/>
            <a:ext cx="9144000" cy="6858000"/>
            <a:chOff x="0" y="0"/>
            <a:chExt cx="5760" cy="4320"/>
          </a:xfrm>
        </p:grpSpPr>
        <p:cxnSp>
          <p:nvCxnSpPr>
            <p:cNvPr id="384" name="Google Shape;384;p29"/>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385" name="Google Shape;385;p29"/>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386" name="Google Shape;386;p29"/>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Type of Electric Motors</a:t>
            </a:r>
            <a:endParaRPr/>
          </a:p>
        </p:txBody>
      </p:sp>
      <p:sp>
        <p:nvSpPr>
          <p:cNvPr id="387" name="Google Shape;387;p29"/>
          <p:cNvSpPr txBox="1"/>
          <p:nvPr/>
        </p:nvSpPr>
        <p:spPr>
          <a:xfrm>
            <a:off x="1908175" y="2366962"/>
            <a:ext cx="6985000" cy="3676650"/>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Most common motors in industry</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Advantages: </a:t>
            </a:r>
            <a:endParaRPr/>
          </a:p>
          <a:p>
            <a:pPr indent="-357187" lvl="1" marL="87312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Simple design</a:t>
            </a:r>
            <a:endParaRPr/>
          </a:p>
          <a:p>
            <a:pPr indent="-357187" lvl="1" marL="87312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Inexpensive</a:t>
            </a:r>
            <a:endParaRPr/>
          </a:p>
          <a:p>
            <a:pPr indent="-357187" lvl="1" marL="87312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High power to weight ratio</a:t>
            </a:r>
            <a:endParaRPr/>
          </a:p>
          <a:p>
            <a:pPr indent="-357187" lvl="1" marL="87312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Easy to maintain</a:t>
            </a:r>
            <a:endParaRPr/>
          </a:p>
          <a:p>
            <a:pPr indent="-357187" lvl="1" marL="87312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Direct connection to AC power source</a:t>
            </a:r>
            <a:endParaRPr/>
          </a:p>
        </p:txBody>
      </p:sp>
      <p:sp>
        <p:nvSpPr>
          <p:cNvPr id="388" name="Google Shape;388;p29"/>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389" name="Google Shape;389;p29"/>
          <p:cNvSpPr txBox="1"/>
          <p:nvPr/>
        </p:nvSpPr>
        <p:spPr>
          <a:xfrm>
            <a:off x="1903412" y="1484312"/>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AC Motors – Induction motor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0"/>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96" name="Google Shape;396;p30"/>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397" name="Google Shape;397;p30"/>
          <p:cNvGrpSpPr/>
          <p:nvPr/>
        </p:nvGrpSpPr>
        <p:grpSpPr>
          <a:xfrm>
            <a:off x="0" y="0"/>
            <a:ext cx="9144000" cy="6858000"/>
            <a:chOff x="0" y="0"/>
            <a:chExt cx="5760" cy="4320"/>
          </a:xfrm>
        </p:grpSpPr>
        <p:cxnSp>
          <p:nvCxnSpPr>
            <p:cNvPr id="398" name="Google Shape;398;p30"/>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399" name="Google Shape;399;p30"/>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400" name="Google Shape;400;p30"/>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Type of Electric Motors</a:t>
            </a:r>
            <a:endParaRPr/>
          </a:p>
        </p:txBody>
      </p:sp>
      <p:sp>
        <p:nvSpPr>
          <p:cNvPr id="401" name="Google Shape;401;p30"/>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402" name="Google Shape;402;p30"/>
          <p:cNvSpPr txBox="1"/>
          <p:nvPr/>
        </p:nvSpPr>
        <p:spPr>
          <a:xfrm>
            <a:off x="1763712" y="2189162"/>
            <a:ext cx="5976937" cy="3171825"/>
          </a:xfrm>
          <a:prstGeom prst="rect">
            <a:avLst/>
          </a:prstGeom>
          <a:noFill/>
          <a:ln>
            <a:noFill/>
          </a:ln>
        </p:spPr>
        <p:txBody>
          <a:bodyPr anchorCtr="0" anchor="t" bIns="45700" lIns="91425" spcFirstLastPara="1" rIns="91425" wrap="square" tIns="45700">
            <a:spAutoFit/>
          </a:bodyPr>
          <a:lstStyle/>
          <a:p>
            <a:pPr indent="-276225" lvl="0" marL="276225"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Components</a:t>
            </a:r>
            <a:endParaRPr/>
          </a:p>
          <a:p>
            <a:pPr indent="-276225" lvl="0" marL="276225"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Rotor</a:t>
            </a:r>
            <a:endParaRPr/>
          </a:p>
          <a:p>
            <a:pPr indent="-160337" lvl="1" marL="615950"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Squirrel cage: </a:t>
            </a:r>
            <a:br>
              <a:rPr b="1" i="0" lang="en-US" sz="2200" u="none" cap="none" strike="noStrike">
                <a:solidFill>
                  <a:srgbClr val="000066"/>
                </a:solidFill>
                <a:latin typeface="Arial"/>
                <a:ea typeface="Arial"/>
                <a:cs typeface="Arial"/>
                <a:sym typeface="Arial"/>
              </a:rPr>
            </a:br>
            <a:r>
              <a:rPr b="1" i="0" lang="en-US" sz="2200" u="none" cap="none" strike="noStrike">
                <a:solidFill>
                  <a:srgbClr val="000066"/>
                </a:solidFill>
                <a:latin typeface="Arial"/>
                <a:ea typeface="Arial"/>
                <a:cs typeface="Arial"/>
                <a:sym typeface="Arial"/>
              </a:rPr>
              <a:t>conducting bars</a:t>
            </a:r>
            <a:br>
              <a:rPr b="1" i="0" lang="en-US" sz="2200" u="none" cap="none" strike="noStrike">
                <a:solidFill>
                  <a:srgbClr val="000066"/>
                </a:solidFill>
                <a:latin typeface="Arial"/>
                <a:ea typeface="Arial"/>
                <a:cs typeface="Arial"/>
                <a:sym typeface="Arial"/>
              </a:rPr>
            </a:br>
            <a:r>
              <a:rPr b="1" i="0" lang="en-US" sz="2200" u="none" cap="none" strike="noStrike">
                <a:solidFill>
                  <a:srgbClr val="000066"/>
                </a:solidFill>
                <a:latin typeface="Arial"/>
                <a:ea typeface="Arial"/>
                <a:cs typeface="Arial"/>
                <a:sym typeface="Arial"/>
              </a:rPr>
              <a:t>in parallel slots</a:t>
            </a:r>
            <a:endParaRPr/>
          </a:p>
          <a:p>
            <a:pPr indent="-160337" lvl="1" marL="615950"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Wound rotor: 3-phase, double-layer, distributed winding</a:t>
            </a:r>
            <a:endParaRPr/>
          </a:p>
        </p:txBody>
      </p:sp>
      <p:sp>
        <p:nvSpPr>
          <p:cNvPr id="403" name="Google Shape;403;p30"/>
          <p:cNvSpPr txBox="1"/>
          <p:nvPr/>
        </p:nvSpPr>
        <p:spPr>
          <a:xfrm>
            <a:off x="1903412" y="1484312"/>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AC Motors – Induction motor</a:t>
            </a:r>
            <a:endParaRPr/>
          </a:p>
        </p:txBody>
      </p:sp>
      <p:pic>
        <p:nvPicPr>
          <p:cNvPr descr="abbf2" id="404" name="Google Shape;404;p30"/>
          <p:cNvPicPr preferRelativeResize="0"/>
          <p:nvPr/>
        </p:nvPicPr>
        <p:blipFill rotWithShape="1">
          <a:blip r:embed="rId3">
            <a:alphaModFix/>
          </a:blip>
          <a:srcRect b="0" l="0" r="0" t="0"/>
          <a:stretch/>
        </p:blipFill>
        <p:spPr>
          <a:xfrm>
            <a:off x="5003800" y="2133600"/>
            <a:ext cx="4008437" cy="2224087"/>
          </a:xfrm>
          <a:prstGeom prst="rect">
            <a:avLst/>
          </a:prstGeom>
          <a:noFill/>
          <a:ln>
            <a:noFill/>
          </a:ln>
        </p:spPr>
      </p:pic>
      <p:sp>
        <p:nvSpPr>
          <p:cNvPr id="405" name="Google Shape;405;p30"/>
          <p:cNvSpPr txBox="1"/>
          <p:nvPr/>
        </p:nvSpPr>
        <p:spPr>
          <a:xfrm>
            <a:off x="1619250" y="5445125"/>
            <a:ext cx="7235825" cy="1389062"/>
          </a:xfrm>
          <a:prstGeom prst="rect">
            <a:avLst/>
          </a:prstGeom>
          <a:noFill/>
          <a:ln>
            <a:noFill/>
          </a:ln>
        </p:spPr>
        <p:txBody>
          <a:bodyPr anchorCtr="0" anchor="t" bIns="45700" lIns="91425" spcFirstLastPara="1" rIns="91425" wrap="square" tIns="45700">
            <a:spAutoFit/>
          </a:bodyPr>
          <a:lstStyle/>
          <a:p>
            <a:pPr indent="-276225" lvl="0" marL="276225"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Stator</a:t>
            </a:r>
            <a:endParaRPr/>
          </a:p>
          <a:p>
            <a:pPr indent="-160337" lvl="1" marL="615950" marR="0" rtl="0" algn="l">
              <a:lnSpc>
                <a:spcPct val="100000"/>
              </a:lnSpc>
              <a:spcBef>
                <a:spcPts val="66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Stampings with slots to carry 3-phase windings</a:t>
            </a:r>
            <a:endParaRPr/>
          </a:p>
          <a:p>
            <a:pPr indent="-160337" lvl="1" marL="615950" marR="0" rtl="0" algn="l">
              <a:lnSpc>
                <a:spcPct val="100000"/>
              </a:lnSpc>
              <a:spcBef>
                <a:spcPts val="66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Wound for definite number of poles</a:t>
            </a:r>
            <a:endParaRPr/>
          </a:p>
        </p:txBody>
      </p:sp>
      <p:sp>
        <p:nvSpPr>
          <p:cNvPr id="406" name="Google Shape;406;p30"/>
          <p:cNvSpPr txBox="1"/>
          <p:nvPr/>
        </p:nvSpPr>
        <p:spPr>
          <a:xfrm>
            <a:off x="5075237" y="4029075"/>
            <a:ext cx="3384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1600"/>
              <a:buFont typeface="Arial"/>
              <a:buNone/>
            </a:pPr>
            <a:r>
              <a:rPr b="0" i="0" lang="en-US" sz="1600" u="none">
                <a:solidFill>
                  <a:srgbClr val="000066"/>
                </a:solidFill>
                <a:latin typeface="Arial"/>
                <a:ea typeface="Arial"/>
                <a:cs typeface="Arial"/>
                <a:sym typeface="Arial"/>
              </a:rPr>
              <a:t>(Automated Buildings)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1"/>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13" name="Google Shape;413;p31"/>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414" name="Google Shape;414;p31"/>
          <p:cNvGrpSpPr/>
          <p:nvPr/>
        </p:nvGrpSpPr>
        <p:grpSpPr>
          <a:xfrm>
            <a:off x="0" y="0"/>
            <a:ext cx="9144000" cy="6858000"/>
            <a:chOff x="0" y="0"/>
            <a:chExt cx="5760" cy="4320"/>
          </a:xfrm>
        </p:grpSpPr>
        <p:cxnSp>
          <p:nvCxnSpPr>
            <p:cNvPr id="415" name="Google Shape;415;p31"/>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416" name="Google Shape;416;p31"/>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417" name="Google Shape;417;p31"/>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Type of Electric Motors</a:t>
            </a:r>
            <a:endParaRPr/>
          </a:p>
        </p:txBody>
      </p:sp>
      <p:sp>
        <p:nvSpPr>
          <p:cNvPr id="418" name="Google Shape;418;p31"/>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419" name="Google Shape;419;p31"/>
          <p:cNvSpPr txBox="1"/>
          <p:nvPr/>
        </p:nvSpPr>
        <p:spPr>
          <a:xfrm>
            <a:off x="1903412" y="1484312"/>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AC Motors – Induction motor</a:t>
            </a:r>
            <a:endParaRPr/>
          </a:p>
        </p:txBody>
      </p:sp>
      <p:sp>
        <p:nvSpPr>
          <p:cNvPr id="420" name="Google Shape;420;p31"/>
          <p:cNvSpPr txBox="1"/>
          <p:nvPr/>
        </p:nvSpPr>
        <p:spPr>
          <a:xfrm>
            <a:off x="1763712" y="2189162"/>
            <a:ext cx="7056437" cy="2259012"/>
          </a:xfrm>
          <a:prstGeom prst="rect">
            <a:avLst/>
          </a:prstGeom>
          <a:noFill/>
          <a:ln>
            <a:noFill/>
          </a:ln>
        </p:spPr>
        <p:txBody>
          <a:bodyPr anchorCtr="0" anchor="t" bIns="45700" lIns="91425" spcFirstLastPara="1" rIns="91425" wrap="square" tIns="45700">
            <a:spAutoFit/>
          </a:bodyPr>
          <a:lstStyle/>
          <a:p>
            <a:pPr indent="-357187" lvl="0" marL="357187"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How induction motors work</a:t>
            </a:r>
            <a:endParaRPr/>
          </a:p>
          <a:p>
            <a:pPr indent="-357187" lvl="0" marL="357187" marR="0" rtl="0" algn="l">
              <a:lnSpc>
                <a:spcPct val="100000"/>
              </a:lnSpc>
              <a:spcBef>
                <a:spcPts val="880"/>
              </a:spcBef>
              <a:spcAft>
                <a:spcPts val="0"/>
              </a:spcAft>
              <a:buClr>
                <a:srgbClr val="000066"/>
              </a:buClr>
              <a:buSzPts val="2200"/>
              <a:buFont typeface="Arial"/>
              <a:buChar char="•"/>
            </a:pPr>
            <a:r>
              <a:rPr b="1" i="0" lang="en-US" sz="2200" u="none">
                <a:solidFill>
                  <a:srgbClr val="000066"/>
                </a:solidFill>
                <a:latin typeface="Arial"/>
                <a:ea typeface="Arial"/>
                <a:cs typeface="Arial"/>
                <a:sym typeface="Arial"/>
              </a:rPr>
              <a:t>Electricity supplied to stator</a:t>
            </a:r>
            <a:endParaRPr/>
          </a:p>
          <a:p>
            <a:pPr indent="-357187" lvl="0" marL="357187" marR="0" rtl="0" algn="l">
              <a:lnSpc>
                <a:spcPct val="100000"/>
              </a:lnSpc>
              <a:spcBef>
                <a:spcPts val="880"/>
              </a:spcBef>
              <a:spcAft>
                <a:spcPts val="0"/>
              </a:spcAft>
              <a:buClr>
                <a:srgbClr val="000066"/>
              </a:buClr>
              <a:buSzPts val="2200"/>
              <a:buFont typeface="Arial"/>
              <a:buChar char="•"/>
            </a:pPr>
            <a:r>
              <a:rPr b="1" i="0" lang="en-US" sz="2200" u="none">
                <a:solidFill>
                  <a:srgbClr val="000066"/>
                </a:solidFill>
                <a:latin typeface="Arial"/>
                <a:ea typeface="Arial"/>
                <a:cs typeface="Arial"/>
                <a:sym typeface="Arial"/>
              </a:rPr>
              <a:t>Magnetic field generated that moves around rotor</a:t>
            </a:r>
            <a:endParaRPr/>
          </a:p>
          <a:p>
            <a:pPr indent="-357187" lvl="0" marL="357187" marR="0" rtl="0" algn="l">
              <a:lnSpc>
                <a:spcPct val="100000"/>
              </a:lnSpc>
              <a:spcBef>
                <a:spcPts val="880"/>
              </a:spcBef>
              <a:spcAft>
                <a:spcPts val="0"/>
              </a:spcAft>
              <a:buClr>
                <a:srgbClr val="000066"/>
              </a:buClr>
              <a:buSzPts val="2200"/>
              <a:buFont typeface="Arial"/>
              <a:buChar char="•"/>
            </a:pPr>
            <a:r>
              <a:rPr b="1" i="0" lang="en-US" sz="2200" u="none">
                <a:solidFill>
                  <a:srgbClr val="000066"/>
                </a:solidFill>
                <a:latin typeface="Arial"/>
                <a:ea typeface="Arial"/>
                <a:cs typeface="Arial"/>
                <a:sym typeface="Arial"/>
              </a:rPr>
              <a:t>Current induced in rotor</a:t>
            </a:r>
            <a:endParaRPr/>
          </a:p>
        </p:txBody>
      </p:sp>
      <p:grpSp>
        <p:nvGrpSpPr>
          <p:cNvPr id="421" name="Google Shape;421;p31"/>
          <p:cNvGrpSpPr/>
          <p:nvPr/>
        </p:nvGrpSpPr>
        <p:grpSpPr>
          <a:xfrm>
            <a:off x="5767387" y="3849687"/>
            <a:ext cx="3125787" cy="2171700"/>
            <a:chOff x="3587" y="1971"/>
            <a:chExt cx="1969" cy="1368"/>
          </a:xfrm>
        </p:grpSpPr>
        <p:pic>
          <p:nvPicPr>
            <p:cNvPr descr="D:\USER\GARNAIK\Reliance Electric - Basic Motor Theory_files\mtfig8.gif" id="422" name="Google Shape;422;p31"/>
            <p:cNvPicPr preferRelativeResize="0"/>
            <p:nvPr/>
          </p:nvPicPr>
          <p:blipFill rotWithShape="1">
            <a:blip r:embed="rId3">
              <a:alphaModFix/>
            </a:blip>
            <a:srcRect b="0" l="0" r="0" t="0"/>
            <a:stretch/>
          </p:blipFill>
          <p:spPr>
            <a:xfrm>
              <a:off x="3587" y="1971"/>
              <a:ext cx="1969" cy="1368"/>
            </a:xfrm>
            <a:prstGeom prst="rect">
              <a:avLst/>
            </a:prstGeom>
            <a:noFill/>
            <a:ln cap="flat" cmpd="sng" w="28575">
              <a:solidFill>
                <a:srgbClr val="000000"/>
              </a:solidFill>
              <a:prstDash val="solid"/>
              <a:miter lim="800000"/>
              <a:headEnd len="sm" w="sm" type="none"/>
              <a:tailEnd len="sm" w="sm" type="none"/>
            </a:ln>
          </p:spPr>
        </p:pic>
        <p:sp>
          <p:nvSpPr>
            <p:cNvPr id="423" name="Google Shape;423;p31"/>
            <p:cNvSpPr txBox="1"/>
            <p:nvPr/>
          </p:nvSpPr>
          <p:spPr>
            <a:xfrm>
              <a:off x="4287" y="1979"/>
              <a:ext cx="816" cy="15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Electromagnetics</a:t>
              </a:r>
              <a:endParaRPr/>
            </a:p>
          </p:txBody>
        </p:sp>
        <p:sp>
          <p:nvSpPr>
            <p:cNvPr id="424" name="Google Shape;424;p31"/>
            <p:cNvSpPr txBox="1"/>
            <p:nvPr/>
          </p:nvSpPr>
          <p:spPr>
            <a:xfrm>
              <a:off x="4284" y="3185"/>
              <a:ext cx="456" cy="15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Stator</a:t>
              </a:r>
              <a:endParaRPr/>
            </a:p>
          </p:txBody>
        </p:sp>
        <p:sp>
          <p:nvSpPr>
            <p:cNvPr id="425" name="Google Shape;425;p31"/>
            <p:cNvSpPr txBox="1"/>
            <p:nvPr/>
          </p:nvSpPr>
          <p:spPr>
            <a:xfrm>
              <a:off x="4830" y="3022"/>
              <a:ext cx="406" cy="15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1" i="0" lang="en-US" sz="1000" u="none">
                  <a:solidFill>
                    <a:schemeClr val="dk1"/>
                  </a:solidFill>
                  <a:latin typeface="Arial"/>
                  <a:ea typeface="Arial"/>
                  <a:cs typeface="Arial"/>
                  <a:sym typeface="Arial"/>
                </a:rPr>
                <a:t>Rotor</a:t>
              </a:r>
              <a:endParaRPr/>
            </a:p>
          </p:txBody>
        </p:sp>
      </p:grpSp>
      <p:sp>
        <p:nvSpPr>
          <p:cNvPr id="426" name="Google Shape;426;p31"/>
          <p:cNvSpPr txBox="1"/>
          <p:nvPr/>
        </p:nvSpPr>
        <p:spPr>
          <a:xfrm>
            <a:off x="1763712" y="4652962"/>
            <a:ext cx="3887787" cy="1900237"/>
          </a:xfrm>
          <a:prstGeom prst="rect">
            <a:avLst/>
          </a:prstGeom>
          <a:noFill/>
          <a:ln>
            <a:noFill/>
          </a:ln>
        </p:spPr>
        <p:txBody>
          <a:bodyPr anchorCtr="0" anchor="t" bIns="45700" lIns="91425" spcFirstLastPara="1" rIns="91425" wrap="square" tIns="45700">
            <a:spAutoFit/>
          </a:bodyPr>
          <a:lstStyle/>
          <a:p>
            <a:pPr indent="-357187" lvl="0" marL="357187" marR="0" rtl="0" algn="l">
              <a:lnSpc>
                <a:spcPct val="100000"/>
              </a:lnSpc>
              <a:spcBef>
                <a:spcPts val="0"/>
              </a:spcBef>
              <a:spcAft>
                <a:spcPts val="0"/>
              </a:spcAft>
              <a:buClr>
                <a:srgbClr val="000066"/>
              </a:buClr>
              <a:buSzPts val="2200"/>
              <a:buFont typeface="Arial"/>
              <a:buChar char="•"/>
            </a:pPr>
            <a:r>
              <a:rPr b="1" i="0" lang="en-US" sz="2200" u="none">
                <a:solidFill>
                  <a:srgbClr val="000066"/>
                </a:solidFill>
                <a:latin typeface="Arial"/>
                <a:ea typeface="Arial"/>
                <a:cs typeface="Arial"/>
                <a:sym typeface="Arial"/>
              </a:rPr>
              <a:t>Rotor produces second magnetic field that opposes stator magnetic field</a:t>
            </a:r>
            <a:endParaRPr/>
          </a:p>
          <a:p>
            <a:pPr indent="-357187" lvl="0" marL="357187" marR="0" rtl="0" algn="l">
              <a:lnSpc>
                <a:spcPct val="100000"/>
              </a:lnSpc>
              <a:spcBef>
                <a:spcPts val="880"/>
              </a:spcBef>
              <a:spcAft>
                <a:spcPts val="0"/>
              </a:spcAft>
              <a:buClr>
                <a:srgbClr val="000066"/>
              </a:buClr>
              <a:buSzPts val="2200"/>
              <a:buFont typeface="Arial"/>
              <a:buChar char="•"/>
            </a:pPr>
            <a:r>
              <a:rPr b="1" i="0" lang="en-US" sz="2200" u="none">
                <a:solidFill>
                  <a:srgbClr val="000066"/>
                </a:solidFill>
                <a:latin typeface="Arial"/>
                <a:ea typeface="Arial"/>
                <a:cs typeface="Arial"/>
                <a:sym typeface="Arial"/>
              </a:rPr>
              <a:t>Rotor begins to rotate</a:t>
            </a:r>
            <a:endParaRPr/>
          </a:p>
        </p:txBody>
      </p:sp>
      <p:sp>
        <p:nvSpPr>
          <p:cNvPr id="427" name="Google Shape;427;p31"/>
          <p:cNvSpPr txBox="1"/>
          <p:nvPr/>
        </p:nvSpPr>
        <p:spPr>
          <a:xfrm>
            <a:off x="5795962" y="6045200"/>
            <a:ext cx="23764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1600"/>
              <a:buFont typeface="Arial"/>
              <a:buNone/>
            </a:pPr>
            <a:r>
              <a:rPr b="0" i="0" lang="en-US" sz="1600" u="none">
                <a:solidFill>
                  <a:srgbClr val="000066"/>
                </a:solidFill>
                <a:latin typeface="Arial"/>
                <a:ea typeface="Arial"/>
                <a:cs typeface="Arial"/>
                <a:sym typeface="Arial"/>
              </a:rPr>
              <a:t>(Reliance)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01" name="Google Shape;101;p14"/>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02" name="Google Shape;102;p14"/>
          <p:cNvGrpSpPr/>
          <p:nvPr/>
        </p:nvGrpSpPr>
        <p:grpSpPr>
          <a:xfrm>
            <a:off x="0" y="0"/>
            <a:ext cx="9144000" cy="6858000"/>
            <a:chOff x="0" y="0"/>
            <a:chExt cx="5760" cy="4320"/>
          </a:xfrm>
        </p:grpSpPr>
        <p:cxnSp>
          <p:nvCxnSpPr>
            <p:cNvPr id="103" name="Google Shape;103;p14"/>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104" name="Google Shape;104;p14"/>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105" name="Google Shape;105;p14"/>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Electric Motors</a:t>
            </a:r>
            <a:endParaRPr/>
          </a:p>
        </p:txBody>
      </p:sp>
      <p:sp>
        <p:nvSpPr>
          <p:cNvPr id="106" name="Google Shape;106;p14"/>
          <p:cNvSpPr/>
          <p:nvPr/>
        </p:nvSpPr>
        <p:spPr>
          <a:xfrm>
            <a:off x="1476375" y="1700212"/>
            <a:ext cx="4464050" cy="936625"/>
          </a:xfrm>
          <a:prstGeom prst="ellipse">
            <a:avLst/>
          </a:prstGeom>
          <a:noFill/>
          <a:ln cap="flat" cmpd="sng" w="2857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7" name="Google Shape;107;p14"/>
          <p:cNvSpPr txBox="1"/>
          <p:nvPr/>
        </p:nvSpPr>
        <p:spPr>
          <a:xfrm>
            <a:off x="1908175" y="1916112"/>
            <a:ext cx="6985000" cy="2443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Introduction</a:t>
            </a:r>
            <a:endParaRPr/>
          </a:p>
          <a:p>
            <a:pPr indent="0" lvl="0" marL="0" marR="0" rtl="0" algn="l">
              <a:lnSpc>
                <a:spcPct val="100000"/>
              </a:lnSpc>
              <a:spcBef>
                <a:spcPts val="140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Types of electric motors</a:t>
            </a:r>
            <a:endParaRPr/>
          </a:p>
          <a:p>
            <a:pPr indent="0" lvl="0" marL="0" marR="0" rtl="0" algn="l">
              <a:lnSpc>
                <a:spcPct val="100000"/>
              </a:lnSpc>
              <a:spcBef>
                <a:spcPts val="140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Assessment of electric motors</a:t>
            </a:r>
            <a:endParaRPr/>
          </a:p>
          <a:p>
            <a:pPr indent="0" lvl="0" marL="0" marR="0" rtl="0" algn="l">
              <a:lnSpc>
                <a:spcPct val="100000"/>
              </a:lnSpc>
              <a:spcBef>
                <a:spcPts val="140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Energy efficiency opportunities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2"/>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34" name="Google Shape;434;p32"/>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435" name="Google Shape;435;p32"/>
          <p:cNvGrpSpPr/>
          <p:nvPr/>
        </p:nvGrpSpPr>
        <p:grpSpPr>
          <a:xfrm>
            <a:off x="0" y="0"/>
            <a:ext cx="9144000" cy="6858000"/>
            <a:chOff x="0" y="0"/>
            <a:chExt cx="5760" cy="4320"/>
          </a:xfrm>
        </p:grpSpPr>
        <p:cxnSp>
          <p:nvCxnSpPr>
            <p:cNvPr id="436" name="Google Shape;436;p32"/>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437" name="Google Shape;437;p32"/>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438" name="Google Shape;438;p32"/>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Type of Electric Motors</a:t>
            </a:r>
            <a:endParaRPr/>
          </a:p>
        </p:txBody>
      </p:sp>
      <p:sp>
        <p:nvSpPr>
          <p:cNvPr id="439" name="Google Shape;439;p32"/>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440" name="Google Shape;440;p32"/>
          <p:cNvSpPr txBox="1"/>
          <p:nvPr/>
        </p:nvSpPr>
        <p:spPr>
          <a:xfrm>
            <a:off x="1903412" y="1484312"/>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AC Motors – Induction motor</a:t>
            </a:r>
            <a:endParaRPr/>
          </a:p>
        </p:txBody>
      </p:sp>
      <p:sp>
        <p:nvSpPr>
          <p:cNvPr id="441" name="Google Shape;441;p32"/>
          <p:cNvSpPr txBox="1"/>
          <p:nvPr/>
        </p:nvSpPr>
        <p:spPr>
          <a:xfrm>
            <a:off x="1655762" y="2486025"/>
            <a:ext cx="7380287" cy="3663950"/>
          </a:xfrm>
          <a:prstGeom prst="rect">
            <a:avLst/>
          </a:prstGeom>
          <a:noFill/>
          <a:ln>
            <a:noFill/>
          </a:ln>
        </p:spPr>
        <p:txBody>
          <a:bodyPr anchorCtr="0" anchor="t" bIns="45700" lIns="91425" spcFirstLastPara="1" rIns="91425" wrap="square" tIns="45700">
            <a:spAutoFit/>
          </a:bodyPr>
          <a:lstStyle/>
          <a:p>
            <a:pPr indent="-357187" lvl="0" marL="357187"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Single-phase induction motor</a:t>
            </a:r>
            <a:endParaRPr/>
          </a:p>
          <a:p>
            <a:pPr indent="-260350" lvl="1" marL="796925" marR="0" rtl="0" algn="l">
              <a:lnSpc>
                <a:spcPct val="100000"/>
              </a:lnSpc>
              <a:spcBef>
                <a:spcPts val="88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One stator winding</a:t>
            </a:r>
            <a:endParaRPr/>
          </a:p>
          <a:p>
            <a:pPr indent="-260350" lvl="1" marL="796925" marR="0" rtl="0" algn="l">
              <a:lnSpc>
                <a:spcPct val="100000"/>
              </a:lnSpc>
              <a:spcBef>
                <a:spcPts val="88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Single-phase power supply</a:t>
            </a:r>
            <a:endParaRPr/>
          </a:p>
          <a:p>
            <a:pPr indent="-260350" lvl="1" marL="796925" marR="0" rtl="0" algn="l">
              <a:lnSpc>
                <a:spcPct val="100000"/>
              </a:lnSpc>
              <a:spcBef>
                <a:spcPts val="88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Squirrel cage rotor</a:t>
            </a:r>
            <a:endParaRPr/>
          </a:p>
          <a:p>
            <a:pPr indent="-260350" lvl="1" marL="796925" marR="0" rtl="0" algn="l">
              <a:lnSpc>
                <a:spcPct val="100000"/>
              </a:lnSpc>
              <a:spcBef>
                <a:spcPts val="88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Require device to start motor</a:t>
            </a:r>
            <a:endParaRPr/>
          </a:p>
          <a:p>
            <a:pPr indent="-260350" lvl="1" marL="796925" marR="0" rtl="0" algn="l">
              <a:lnSpc>
                <a:spcPct val="100000"/>
              </a:lnSpc>
              <a:spcBef>
                <a:spcPts val="88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3 to 4 HP applications</a:t>
            </a:r>
            <a:endParaRPr/>
          </a:p>
          <a:p>
            <a:pPr indent="-260350" lvl="1" marL="796925" marR="0" rtl="0" algn="l">
              <a:lnSpc>
                <a:spcPct val="100000"/>
              </a:lnSpc>
              <a:spcBef>
                <a:spcPts val="88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Household appliances: fans, washing machines, dryers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3"/>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48" name="Google Shape;448;p33"/>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449" name="Google Shape;449;p33"/>
          <p:cNvGrpSpPr/>
          <p:nvPr/>
        </p:nvGrpSpPr>
        <p:grpSpPr>
          <a:xfrm>
            <a:off x="0" y="0"/>
            <a:ext cx="9144000" cy="6858000"/>
            <a:chOff x="0" y="0"/>
            <a:chExt cx="5760" cy="4320"/>
          </a:xfrm>
        </p:grpSpPr>
        <p:cxnSp>
          <p:nvCxnSpPr>
            <p:cNvPr id="450" name="Google Shape;450;p33"/>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451" name="Google Shape;451;p33"/>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452" name="Google Shape;452;p33"/>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Type of Electric Motors</a:t>
            </a:r>
            <a:endParaRPr/>
          </a:p>
        </p:txBody>
      </p:sp>
      <p:sp>
        <p:nvSpPr>
          <p:cNvPr id="453" name="Google Shape;453;p33"/>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454" name="Google Shape;454;p33"/>
          <p:cNvSpPr txBox="1"/>
          <p:nvPr/>
        </p:nvSpPr>
        <p:spPr>
          <a:xfrm>
            <a:off x="1903412" y="1484312"/>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AC Motors – Induction motor</a:t>
            </a:r>
            <a:endParaRPr/>
          </a:p>
        </p:txBody>
      </p:sp>
      <p:sp>
        <p:nvSpPr>
          <p:cNvPr id="455" name="Google Shape;455;p33"/>
          <p:cNvSpPr txBox="1"/>
          <p:nvPr/>
        </p:nvSpPr>
        <p:spPr>
          <a:xfrm>
            <a:off x="1835150" y="2419350"/>
            <a:ext cx="6875462" cy="3998912"/>
          </a:xfrm>
          <a:prstGeom prst="rect">
            <a:avLst/>
          </a:prstGeom>
          <a:noFill/>
          <a:ln>
            <a:noFill/>
          </a:ln>
        </p:spPr>
        <p:txBody>
          <a:bodyPr anchorCtr="0" anchor="t" bIns="45700" lIns="91425" spcFirstLastPara="1" rIns="91425" wrap="square" tIns="45700">
            <a:spAutoFit/>
          </a:bodyPr>
          <a:lstStyle/>
          <a:p>
            <a:pPr indent="-357187" lvl="0" marL="357187"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Three-phase induction motor</a:t>
            </a:r>
            <a:endParaRPr/>
          </a:p>
          <a:p>
            <a:pPr indent="-260350" lvl="1" marL="796925" marR="0" rtl="0" algn="l">
              <a:lnSpc>
                <a:spcPct val="100000"/>
              </a:lnSpc>
              <a:spcBef>
                <a:spcPts val="88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Three-phase supply produces magnetic field</a:t>
            </a:r>
            <a:endParaRPr/>
          </a:p>
          <a:p>
            <a:pPr indent="-260350" lvl="1" marL="796925" marR="0" rtl="0" algn="l">
              <a:lnSpc>
                <a:spcPct val="100000"/>
              </a:lnSpc>
              <a:spcBef>
                <a:spcPts val="88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Squirrel cage or wound rotor</a:t>
            </a:r>
            <a:endParaRPr/>
          </a:p>
          <a:p>
            <a:pPr indent="-260350" lvl="1" marL="796925" marR="0" rtl="0" algn="l">
              <a:lnSpc>
                <a:spcPct val="100000"/>
              </a:lnSpc>
              <a:spcBef>
                <a:spcPts val="88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Self-starting</a:t>
            </a:r>
            <a:endParaRPr/>
          </a:p>
          <a:p>
            <a:pPr indent="-260350" lvl="1" marL="796925" marR="0" rtl="0" algn="l">
              <a:lnSpc>
                <a:spcPct val="100000"/>
              </a:lnSpc>
              <a:spcBef>
                <a:spcPts val="88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High power capabilities</a:t>
            </a:r>
            <a:endParaRPr/>
          </a:p>
          <a:p>
            <a:pPr indent="-260350" lvl="1" marL="796925" marR="0" rtl="0" algn="l">
              <a:lnSpc>
                <a:spcPct val="100000"/>
              </a:lnSpc>
              <a:spcBef>
                <a:spcPts val="88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1/3 to hundreds HP applications: pumps, compressors, conveyor belts, grinders</a:t>
            </a:r>
            <a:endParaRPr/>
          </a:p>
          <a:p>
            <a:pPr indent="-260350" lvl="1" marL="796925" marR="0" rtl="0" algn="l">
              <a:lnSpc>
                <a:spcPct val="100000"/>
              </a:lnSpc>
              <a:spcBef>
                <a:spcPts val="88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70% of motors in industry!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4"/>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62" name="Google Shape;462;p34"/>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463" name="Google Shape;463;p34"/>
          <p:cNvGrpSpPr/>
          <p:nvPr/>
        </p:nvGrpSpPr>
        <p:grpSpPr>
          <a:xfrm>
            <a:off x="0" y="0"/>
            <a:ext cx="9144000" cy="6858000"/>
            <a:chOff x="0" y="0"/>
            <a:chExt cx="5760" cy="4320"/>
          </a:xfrm>
        </p:grpSpPr>
        <p:cxnSp>
          <p:nvCxnSpPr>
            <p:cNvPr id="464" name="Google Shape;464;p34"/>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465" name="Google Shape;465;p34"/>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466" name="Google Shape;466;p34"/>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Type of Electric Motors</a:t>
            </a:r>
            <a:endParaRPr/>
          </a:p>
        </p:txBody>
      </p:sp>
      <p:sp>
        <p:nvSpPr>
          <p:cNvPr id="467" name="Google Shape;467;p34"/>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468" name="Google Shape;468;p34"/>
          <p:cNvSpPr txBox="1"/>
          <p:nvPr/>
        </p:nvSpPr>
        <p:spPr>
          <a:xfrm>
            <a:off x="1903412" y="1484312"/>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AC Motors – Induction motor</a:t>
            </a:r>
            <a:endParaRPr/>
          </a:p>
        </p:txBody>
      </p:sp>
      <p:sp>
        <p:nvSpPr>
          <p:cNvPr id="469" name="Google Shape;469;p34"/>
          <p:cNvSpPr txBox="1"/>
          <p:nvPr/>
        </p:nvSpPr>
        <p:spPr>
          <a:xfrm>
            <a:off x="1763712" y="2189162"/>
            <a:ext cx="7129462" cy="3168650"/>
          </a:xfrm>
          <a:prstGeom prst="rect">
            <a:avLst/>
          </a:prstGeom>
          <a:noFill/>
          <a:ln>
            <a:noFill/>
          </a:ln>
        </p:spPr>
        <p:txBody>
          <a:bodyPr anchorCtr="0" anchor="t" bIns="45700" lIns="91425" spcFirstLastPara="1" rIns="91425" wrap="square" tIns="45700">
            <a:spAutoFit/>
          </a:bodyPr>
          <a:lstStyle/>
          <a:p>
            <a:pPr indent="-357187" lvl="0" marL="357187"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Speed and slip</a:t>
            </a:r>
            <a:endParaRPr/>
          </a:p>
          <a:p>
            <a:pPr indent="-357187" lvl="0" marL="357187" marR="0" rtl="0" algn="l">
              <a:lnSpc>
                <a:spcPct val="100000"/>
              </a:lnSpc>
              <a:spcBef>
                <a:spcPts val="84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Motor never runs at synchronous speed but lower “base speed”</a:t>
            </a:r>
            <a:endParaRPr/>
          </a:p>
          <a:p>
            <a:pPr indent="-357187" lvl="0" marL="357187" marR="0" rtl="0" algn="l">
              <a:lnSpc>
                <a:spcPct val="100000"/>
              </a:lnSpc>
              <a:spcBef>
                <a:spcPts val="84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Difference is “slip”</a:t>
            </a:r>
            <a:endParaRPr/>
          </a:p>
          <a:p>
            <a:pPr indent="-357187" lvl="0" marL="357187" marR="0" rtl="0" algn="l">
              <a:lnSpc>
                <a:spcPct val="100000"/>
              </a:lnSpc>
              <a:spcBef>
                <a:spcPts val="84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Install slip ring to avoid this</a:t>
            </a:r>
            <a:endParaRPr/>
          </a:p>
          <a:p>
            <a:pPr indent="-357187" lvl="0" marL="357187" marR="0" rtl="0" algn="l">
              <a:lnSpc>
                <a:spcPct val="100000"/>
              </a:lnSpc>
              <a:spcBef>
                <a:spcPts val="84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Calculate % slip:</a:t>
            </a:r>
            <a:endParaRPr/>
          </a:p>
        </p:txBody>
      </p:sp>
      <p:sp>
        <p:nvSpPr>
          <p:cNvPr id="470" name="Google Shape;470;p34"/>
          <p:cNvSpPr txBox="1"/>
          <p:nvPr/>
        </p:nvSpPr>
        <p:spPr>
          <a:xfrm>
            <a:off x="2124075" y="5702300"/>
            <a:ext cx="3411537" cy="822325"/>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66"/>
              </a:buClr>
              <a:buSzPts val="2400"/>
              <a:buFont typeface="Arial"/>
              <a:buNone/>
            </a:pPr>
            <a:r>
              <a:rPr b="0" i="0" lang="en-US" sz="2400" u="none">
                <a:solidFill>
                  <a:srgbClr val="000066"/>
                </a:solidFill>
                <a:latin typeface="Arial"/>
                <a:ea typeface="Arial"/>
                <a:cs typeface="Arial"/>
                <a:sym typeface="Arial"/>
              </a:rPr>
              <a:t>% Slip = </a:t>
            </a:r>
            <a:r>
              <a:rPr b="0" i="0" lang="en-US" sz="2400" u="sng">
                <a:solidFill>
                  <a:srgbClr val="000066"/>
                </a:solidFill>
                <a:latin typeface="Arial"/>
                <a:ea typeface="Arial"/>
                <a:cs typeface="Arial"/>
                <a:sym typeface="Arial"/>
              </a:rPr>
              <a:t>Ns – Nb</a:t>
            </a:r>
            <a:r>
              <a:rPr b="0" i="0" lang="en-US" sz="2400" u="none">
                <a:solidFill>
                  <a:srgbClr val="000066"/>
                </a:solidFill>
                <a:latin typeface="Arial"/>
                <a:ea typeface="Arial"/>
                <a:cs typeface="Arial"/>
                <a:sym typeface="Arial"/>
              </a:rPr>
              <a:t>  </a:t>
            </a:r>
            <a:r>
              <a:rPr b="0" i="1" lang="en-US" sz="2400" u="none">
                <a:solidFill>
                  <a:srgbClr val="000066"/>
                </a:solidFill>
                <a:latin typeface="Arial"/>
                <a:ea typeface="Arial"/>
                <a:cs typeface="Arial"/>
                <a:sym typeface="Arial"/>
              </a:rPr>
              <a:t>x</a:t>
            </a:r>
            <a:r>
              <a:rPr b="0" i="0" lang="en-US" sz="2400" u="none">
                <a:solidFill>
                  <a:srgbClr val="000066"/>
                </a:solidFill>
                <a:latin typeface="Arial"/>
                <a:ea typeface="Arial"/>
                <a:cs typeface="Arial"/>
                <a:sym typeface="Arial"/>
              </a:rPr>
              <a:t> 100</a:t>
            </a:r>
            <a:endParaRPr/>
          </a:p>
          <a:p>
            <a:pPr indent="0" lvl="0" marL="0" marR="0" rtl="0" algn="ctr">
              <a:lnSpc>
                <a:spcPct val="100000"/>
              </a:lnSpc>
              <a:spcBef>
                <a:spcPts val="0"/>
              </a:spcBef>
              <a:spcAft>
                <a:spcPts val="0"/>
              </a:spcAft>
              <a:buClr>
                <a:srgbClr val="000066"/>
              </a:buClr>
              <a:buSzPts val="2400"/>
              <a:buFont typeface="Arial"/>
              <a:buNone/>
            </a:pPr>
            <a:r>
              <a:rPr b="0" i="0" lang="en-US" sz="2400" u="none">
                <a:solidFill>
                  <a:srgbClr val="000066"/>
                </a:solidFill>
                <a:latin typeface="Arial"/>
                <a:ea typeface="Arial"/>
                <a:cs typeface="Arial"/>
                <a:sym typeface="Arial"/>
              </a:rPr>
              <a:t>  Ns</a:t>
            </a:r>
            <a:endParaRPr/>
          </a:p>
        </p:txBody>
      </p:sp>
      <p:sp>
        <p:nvSpPr>
          <p:cNvPr id="471" name="Google Shape;471;p34"/>
          <p:cNvSpPr txBox="1"/>
          <p:nvPr/>
        </p:nvSpPr>
        <p:spPr>
          <a:xfrm>
            <a:off x="5775325" y="5872162"/>
            <a:ext cx="3148012"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Ns = synchronous speed in RPM</a:t>
            </a:r>
            <a:endParaRPr/>
          </a:p>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Nb = base speed in RPM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5"/>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78" name="Google Shape;478;p35"/>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479" name="Google Shape;479;p35"/>
          <p:cNvGrpSpPr/>
          <p:nvPr/>
        </p:nvGrpSpPr>
        <p:grpSpPr>
          <a:xfrm>
            <a:off x="0" y="0"/>
            <a:ext cx="9144000" cy="6858000"/>
            <a:chOff x="0" y="0"/>
            <a:chExt cx="5760" cy="4320"/>
          </a:xfrm>
        </p:grpSpPr>
        <p:cxnSp>
          <p:nvCxnSpPr>
            <p:cNvPr id="480" name="Google Shape;480;p35"/>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481" name="Google Shape;481;p35"/>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482" name="Google Shape;482;p35"/>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Type of Electric Motors</a:t>
            </a:r>
            <a:endParaRPr/>
          </a:p>
        </p:txBody>
      </p:sp>
      <p:sp>
        <p:nvSpPr>
          <p:cNvPr id="483" name="Google Shape;483;p35"/>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484" name="Google Shape;484;p35"/>
          <p:cNvSpPr txBox="1"/>
          <p:nvPr/>
        </p:nvSpPr>
        <p:spPr>
          <a:xfrm>
            <a:off x="1903412" y="1484312"/>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AC Motors – Induction motor</a:t>
            </a:r>
            <a:endParaRPr/>
          </a:p>
        </p:txBody>
      </p:sp>
      <p:sp>
        <p:nvSpPr>
          <p:cNvPr id="485" name="Google Shape;485;p35"/>
          <p:cNvSpPr txBox="1"/>
          <p:nvPr/>
        </p:nvSpPr>
        <p:spPr>
          <a:xfrm>
            <a:off x="1835150" y="2276475"/>
            <a:ext cx="6875462" cy="519112"/>
          </a:xfrm>
          <a:prstGeom prst="rect">
            <a:avLst/>
          </a:prstGeom>
          <a:noFill/>
          <a:ln>
            <a:noFill/>
          </a:ln>
        </p:spPr>
        <p:txBody>
          <a:bodyPr anchorCtr="0" anchor="t" bIns="45700" lIns="91425" spcFirstLastPara="1" rIns="91425" wrap="square" tIns="45700">
            <a:spAutoFit/>
          </a:bodyPr>
          <a:lstStyle/>
          <a:p>
            <a:pPr indent="-357187" lvl="0" marL="357187"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Relationship load, speed and torque</a:t>
            </a:r>
            <a:endParaRPr/>
          </a:p>
        </p:txBody>
      </p:sp>
      <p:pic>
        <p:nvPicPr>
          <p:cNvPr id="486" name="Google Shape;486;p35"/>
          <p:cNvPicPr preferRelativeResize="0"/>
          <p:nvPr/>
        </p:nvPicPr>
        <p:blipFill rotWithShape="1">
          <a:blip r:embed="rId3">
            <a:alphaModFix/>
          </a:blip>
          <a:srcRect b="0" l="0" r="0" t="0"/>
          <a:stretch/>
        </p:blipFill>
        <p:spPr>
          <a:xfrm>
            <a:off x="2627312" y="2959100"/>
            <a:ext cx="5213350" cy="3790950"/>
          </a:xfrm>
          <a:prstGeom prst="rect">
            <a:avLst/>
          </a:prstGeom>
          <a:noFill/>
          <a:ln cap="flat" cmpd="sng" w="28575">
            <a:solidFill>
              <a:srgbClr val="000000"/>
            </a:solidFill>
            <a:prstDash val="solid"/>
            <a:miter lim="800000"/>
            <a:headEnd len="sm" w="sm" type="none"/>
            <a:tailEnd len="sm" w="sm" type="none"/>
          </a:ln>
        </p:spPr>
      </p:pic>
      <p:sp>
        <p:nvSpPr>
          <p:cNvPr id="487" name="Google Shape;487;p35"/>
          <p:cNvSpPr/>
          <p:nvPr/>
        </p:nvSpPr>
        <p:spPr>
          <a:xfrm>
            <a:off x="250825" y="3067050"/>
            <a:ext cx="2017712" cy="1370012"/>
          </a:xfrm>
          <a:prstGeom prst="wedgeRoundRectCallout">
            <a:avLst>
              <a:gd fmla="val 37014" name="adj1"/>
              <a:gd fmla="val 28508" name="adj2"/>
              <a:gd fmla="val 0" name="adj3"/>
            </a:avLst>
          </a:prstGeom>
          <a:solidFill>
            <a:srgbClr val="99CCFF"/>
          </a:solidFill>
          <a:ln cap="flat" cmpd="sng" w="9525">
            <a:solidFill>
              <a:schemeClr val="dk1"/>
            </a:solidFill>
            <a:prstDash val="solid"/>
            <a:miter lim="800000"/>
            <a:headEnd len="sm" w="sm" type="none"/>
            <a:tailEnd len="sm" w="sm" type="none"/>
          </a:ln>
        </p:spPr>
        <p:txBody>
          <a:bodyPr anchorCtr="0" anchor="t" bIns="36000" lIns="0" spcFirstLastPara="1" rIns="0" wrap="square" tIns="36000">
            <a:noAutofit/>
          </a:bodyPr>
          <a:lstStyle/>
          <a:p>
            <a:pPr indent="0" lvl="0" marL="0" marR="0" rtl="0" algn="l">
              <a:lnSpc>
                <a:spcPct val="100000"/>
              </a:lnSpc>
              <a:spcBef>
                <a:spcPts val="0"/>
              </a:spcBef>
              <a:spcAft>
                <a:spcPts val="0"/>
              </a:spcAft>
              <a:buClr>
                <a:srgbClr val="000066"/>
              </a:buClr>
              <a:buSzPts val="2000"/>
              <a:buFont typeface="Arial"/>
              <a:buNone/>
            </a:pPr>
            <a:r>
              <a:rPr b="1" i="0" lang="en-US" sz="2000" u="none">
                <a:solidFill>
                  <a:srgbClr val="000066"/>
                </a:solidFill>
                <a:latin typeface="Arial"/>
                <a:ea typeface="Arial"/>
                <a:cs typeface="Arial"/>
                <a:sym typeface="Arial"/>
              </a:rPr>
              <a:t>At start: high current and low “pull-up” torque</a:t>
            </a:r>
            <a:endParaRPr/>
          </a:p>
        </p:txBody>
      </p:sp>
      <p:sp>
        <p:nvSpPr>
          <p:cNvPr id="488" name="Google Shape;488;p35"/>
          <p:cNvSpPr/>
          <p:nvPr/>
        </p:nvSpPr>
        <p:spPr>
          <a:xfrm>
            <a:off x="260350" y="3068637"/>
            <a:ext cx="2017712" cy="1370012"/>
          </a:xfrm>
          <a:prstGeom prst="wedgeRoundRectCallout">
            <a:avLst>
              <a:gd fmla="val 37014" name="adj1"/>
              <a:gd fmla="val 8760" name="adj2"/>
              <a:gd fmla="val 0" name="adj3"/>
            </a:avLst>
          </a:prstGeom>
          <a:solidFill>
            <a:srgbClr val="99CCFF"/>
          </a:solidFill>
          <a:ln cap="flat" cmpd="sng" w="9525">
            <a:solidFill>
              <a:schemeClr val="dk1"/>
            </a:solidFill>
            <a:prstDash val="solid"/>
            <a:miter lim="800000"/>
            <a:headEnd len="sm" w="sm" type="none"/>
            <a:tailEnd len="sm" w="sm" type="none"/>
          </a:ln>
        </p:spPr>
        <p:txBody>
          <a:bodyPr anchorCtr="0" anchor="t" bIns="36000" lIns="0" spcFirstLastPara="1" rIns="0" wrap="square" tIns="36000">
            <a:noAutofit/>
          </a:bodyPr>
          <a:lstStyle/>
          <a:p>
            <a:pPr indent="0" lvl="0" marL="0" marR="0" rtl="0" algn="l">
              <a:lnSpc>
                <a:spcPct val="100000"/>
              </a:lnSpc>
              <a:spcBef>
                <a:spcPts val="0"/>
              </a:spcBef>
              <a:spcAft>
                <a:spcPts val="0"/>
              </a:spcAft>
              <a:buClr>
                <a:srgbClr val="000066"/>
              </a:buClr>
              <a:buSzPts val="2000"/>
              <a:buFont typeface="Arial"/>
              <a:buNone/>
            </a:pPr>
            <a:r>
              <a:rPr b="1" i="0" lang="en-US" sz="2000" u="none">
                <a:solidFill>
                  <a:srgbClr val="000066"/>
                </a:solidFill>
                <a:latin typeface="Arial"/>
                <a:ea typeface="Arial"/>
                <a:cs typeface="Arial"/>
                <a:sym typeface="Arial"/>
              </a:rPr>
              <a:t>At start: high current and low “pull-up” torque</a:t>
            </a:r>
            <a:endParaRPr/>
          </a:p>
        </p:txBody>
      </p:sp>
      <p:sp>
        <p:nvSpPr>
          <p:cNvPr id="489" name="Google Shape;489;p35"/>
          <p:cNvSpPr/>
          <p:nvPr/>
        </p:nvSpPr>
        <p:spPr>
          <a:xfrm>
            <a:off x="7164387" y="2851150"/>
            <a:ext cx="1946275" cy="1730375"/>
          </a:xfrm>
          <a:prstGeom prst="wedgeRoundRectCallout">
            <a:avLst>
              <a:gd fmla="val -8985" name="adj1"/>
              <a:gd fmla="val 7193" name="adj2"/>
              <a:gd fmla="val 0" name="adj3"/>
            </a:avLst>
          </a:prstGeom>
          <a:solidFill>
            <a:srgbClr val="99CCFF"/>
          </a:solidFill>
          <a:ln cap="flat" cmpd="sng" w="9525">
            <a:solidFill>
              <a:schemeClr val="dk1"/>
            </a:solidFill>
            <a:prstDash val="solid"/>
            <a:miter lim="800000"/>
            <a:headEnd len="sm" w="sm" type="none"/>
            <a:tailEnd len="sm" w="sm" type="none"/>
          </a:ln>
        </p:spPr>
        <p:txBody>
          <a:bodyPr anchorCtr="0" anchor="t" bIns="36000" lIns="0" spcFirstLastPara="1" rIns="0" wrap="square" tIns="36000">
            <a:noAutofit/>
          </a:bodyPr>
          <a:lstStyle/>
          <a:p>
            <a:pPr indent="0" lvl="0" marL="0" marR="0" rtl="0" algn="l">
              <a:lnSpc>
                <a:spcPct val="100000"/>
              </a:lnSpc>
              <a:spcBef>
                <a:spcPts val="0"/>
              </a:spcBef>
              <a:spcAft>
                <a:spcPts val="0"/>
              </a:spcAft>
              <a:buClr>
                <a:srgbClr val="000066"/>
              </a:buClr>
              <a:buSzPts val="2000"/>
              <a:buFont typeface="Arial"/>
              <a:buNone/>
            </a:pPr>
            <a:r>
              <a:rPr b="1" i="0" lang="en-US" sz="2000" u="none">
                <a:solidFill>
                  <a:srgbClr val="000066"/>
                </a:solidFill>
                <a:latin typeface="Arial"/>
                <a:ea typeface="Arial"/>
                <a:cs typeface="Arial"/>
                <a:sym typeface="Arial"/>
              </a:rPr>
              <a:t>At 80% of full speed: highest “pull-out” torque and current drops</a:t>
            </a:r>
            <a:endParaRPr/>
          </a:p>
        </p:txBody>
      </p:sp>
      <p:sp>
        <p:nvSpPr>
          <p:cNvPr id="490" name="Google Shape;490;p35"/>
          <p:cNvSpPr/>
          <p:nvPr/>
        </p:nvSpPr>
        <p:spPr>
          <a:xfrm>
            <a:off x="323850" y="5154612"/>
            <a:ext cx="1944687" cy="1370012"/>
          </a:xfrm>
          <a:prstGeom prst="wedgeRoundRectCallout">
            <a:avLst>
              <a:gd fmla="val 72858" name="adj1"/>
              <a:gd fmla="val 15042" name="adj2"/>
              <a:gd fmla="val 0" name="adj3"/>
            </a:avLst>
          </a:prstGeom>
          <a:solidFill>
            <a:srgbClr val="99CCFF"/>
          </a:solidFill>
          <a:ln cap="flat" cmpd="sng" w="9525">
            <a:solidFill>
              <a:schemeClr val="dk1"/>
            </a:solidFill>
            <a:prstDash val="solid"/>
            <a:miter lim="800000"/>
            <a:headEnd len="sm" w="sm" type="none"/>
            <a:tailEnd len="sm" w="sm" type="none"/>
          </a:ln>
        </p:spPr>
        <p:txBody>
          <a:bodyPr anchorCtr="0" anchor="t" bIns="36000" lIns="0" spcFirstLastPara="1" rIns="0" wrap="square" tIns="36000">
            <a:noAutofit/>
          </a:bodyPr>
          <a:lstStyle/>
          <a:p>
            <a:pPr indent="0" lvl="0" marL="0" marR="0" rtl="0" algn="l">
              <a:lnSpc>
                <a:spcPct val="100000"/>
              </a:lnSpc>
              <a:spcBef>
                <a:spcPts val="0"/>
              </a:spcBef>
              <a:spcAft>
                <a:spcPts val="0"/>
              </a:spcAft>
              <a:buClr>
                <a:srgbClr val="000066"/>
              </a:buClr>
              <a:buSzPts val="2000"/>
              <a:buFont typeface="Arial"/>
              <a:buNone/>
            </a:pPr>
            <a:r>
              <a:rPr b="1" i="0" lang="en-US" sz="2000" u="none">
                <a:solidFill>
                  <a:srgbClr val="000066"/>
                </a:solidFill>
                <a:latin typeface="Arial"/>
                <a:ea typeface="Arial"/>
                <a:cs typeface="Arial"/>
                <a:sym typeface="Arial"/>
              </a:rPr>
              <a:t>At full speed: torque and stator current are zero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6"/>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97" name="Google Shape;497;p36"/>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498" name="Google Shape;498;p36"/>
          <p:cNvGrpSpPr/>
          <p:nvPr/>
        </p:nvGrpSpPr>
        <p:grpSpPr>
          <a:xfrm>
            <a:off x="0" y="0"/>
            <a:ext cx="9144000" cy="6858000"/>
            <a:chOff x="0" y="0"/>
            <a:chExt cx="5760" cy="4320"/>
          </a:xfrm>
        </p:grpSpPr>
        <p:cxnSp>
          <p:nvCxnSpPr>
            <p:cNvPr id="499" name="Google Shape;499;p36"/>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500" name="Google Shape;500;p36"/>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501" name="Google Shape;501;p36"/>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Electric Motors</a:t>
            </a:r>
            <a:endParaRPr/>
          </a:p>
        </p:txBody>
      </p:sp>
      <p:sp>
        <p:nvSpPr>
          <p:cNvPr id="502" name="Google Shape;502;p36"/>
          <p:cNvSpPr/>
          <p:nvPr/>
        </p:nvSpPr>
        <p:spPr>
          <a:xfrm>
            <a:off x="1693862" y="2997200"/>
            <a:ext cx="5757862" cy="936625"/>
          </a:xfrm>
          <a:prstGeom prst="ellipse">
            <a:avLst/>
          </a:prstGeom>
          <a:noFill/>
          <a:ln cap="flat" cmpd="sng" w="2857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03" name="Google Shape;503;p36"/>
          <p:cNvSpPr txBox="1"/>
          <p:nvPr/>
        </p:nvSpPr>
        <p:spPr>
          <a:xfrm>
            <a:off x="1908175" y="1916112"/>
            <a:ext cx="6985000" cy="2443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Introduction</a:t>
            </a:r>
            <a:endParaRPr/>
          </a:p>
          <a:p>
            <a:pPr indent="0" lvl="0" marL="0" marR="0" rtl="0" algn="l">
              <a:lnSpc>
                <a:spcPct val="100000"/>
              </a:lnSpc>
              <a:spcBef>
                <a:spcPts val="140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Types of electric motors</a:t>
            </a:r>
            <a:endParaRPr/>
          </a:p>
          <a:p>
            <a:pPr indent="0" lvl="0" marL="0" marR="0" rtl="0" algn="l">
              <a:lnSpc>
                <a:spcPct val="100000"/>
              </a:lnSpc>
              <a:spcBef>
                <a:spcPts val="140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Assessment of electric motors</a:t>
            </a:r>
            <a:endParaRPr/>
          </a:p>
          <a:p>
            <a:pPr indent="0" lvl="0" marL="0" marR="0" rtl="0" algn="l">
              <a:lnSpc>
                <a:spcPct val="100000"/>
              </a:lnSpc>
              <a:spcBef>
                <a:spcPts val="140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Energy efficiency opportunities</a:t>
            </a:r>
            <a:endParaRPr/>
          </a:p>
        </p:txBody>
      </p:sp>
      <p:sp>
        <p:nvSpPr>
          <p:cNvPr id="504" name="Google Shape;504;p36"/>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
                                  </p:stCondLst>
                                  <p:childTnLst>
                                    <p:set>
                                      <p:cBhvr>
                                        <p:cTn dur="1" fill="hold">
                                          <p:stCondLst>
                                            <p:cond delay="0"/>
                                          </p:stCondLst>
                                        </p:cTn>
                                        <p:tgtEl>
                                          <p:spTgt spid="502"/>
                                        </p:tgtEl>
                                        <p:attrNameLst>
                                          <p:attrName>style.visibility</p:attrName>
                                        </p:attrNameLst>
                                      </p:cBhvr>
                                      <p:to>
                                        <p:strVal val="visible"/>
                                      </p:to>
                                    </p:set>
                                    <p:animEffect filter="fade" transition="in">
                                      <p:cBhvr>
                                        <p:cTn dur="5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7"/>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511" name="Google Shape;511;p37"/>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512" name="Google Shape;512;p37"/>
          <p:cNvGrpSpPr/>
          <p:nvPr/>
        </p:nvGrpSpPr>
        <p:grpSpPr>
          <a:xfrm>
            <a:off x="0" y="0"/>
            <a:ext cx="9144000" cy="6858000"/>
            <a:chOff x="0" y="0"/>
            <a:chExt cx="5760" cy="4320"/>
          </a:xfrm>
        </p:grpSpPr>
        <p:cxnSp>
          <p:nvCxnSpPr>
            <p:cNvPr id="513" name="Google Shape;513;p37"/>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514" name="Google Shape;514;p37"/>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515" name="Google Shape;515;p37"/>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Assessment of Electric Motors</a:t>
            </a:r>
            <a:endParaRPr/>
          </a:p>
        </p:txBody>
      </p:sp>
      <p:sp>
        <p:nvSpPr>
          <p:cNvPr id="516" name="Google Shape;516;p37"/>
          <p:cNvSpPr txBox="1"/>
          <p:nvPr/>
        </p:nvSpPr>
        <p:spPr>
          <a:xfrm>
            <a:off x="1619250" y="2478087"/>
            <a:ext cx="7235825" cy="3725862"/>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Motors loose energy when serving a load</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Fixed loss</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Rotor loss</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Stator loss</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Friction and rewinding</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Stray load loss</a:t>
            </a:r>
            <a:endParaRPr/>
          </a:p>
        </p:txBody>
      </p:sp>
      <p:sp>
        <p:nvSpPr>
          <p:cNvPr id="517" name="Google Shape;517;p37"/>
          <p:cNvSpPr txBox="1"/>
          <p:nvPr/>
        </p:nvSpPr>
        <p:spPr>
          <a:xfrm>
            <a:off x="1903412" y="1752600"/>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Efficiency of Electric Motors</a:t>
            </a:r>
            <a:endParaRPr/>
          </a:p>
        </p:txBody>
      </p:sp>
      <p:sp>
        <p:nvSpPr>
          <p:cNvPr id="518" name="Google Shape;518;p37"/>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pic>
        <p:nvPicPr>
          <p:cNvPr id="519" name="Google Shape;519;p37"/>
          <p:cNvPicPr preferRelativeResize="0"/>
          <p:nvPr/>
        </p:nvPicPr>
        <p:blipFill rotWithShape="1">
          <a:blip r:embed="rId3">
            <a:alphaModFix/>
          </a:blip>
          <a:srcRect b="0" l="0" r="0" t="0"/>
          <a:stretch/>
        </p:blipFill>
        <p:spPr>
          <a:xfrm>
            <a:off x="4356100" y="3136900"/>
            <a:ext cx="4608512" cy="1801812"/>
          </a:xfrm>
          <a:prstGeom prst="rect">
            <a:avLst/>
          </a:prstGeom>
          <a:noFill/>
          <a:ln cap="flat" cmpd="sng" w="19050">
            <a:solidFill>
              <a:srgbClr val="000000"/>
            </a:solidFill>
            <a:prstDash val="solid"/>
            <a:miter lim="800000"/>
            <a:headEnd len="sm" w="sm" type="none"/>
            <a:tailEnd len="sm" w="sm" type="none"/>
          </a:ln>
        </p:spPr>
      </p:pic>
      <p:sp>
        <p:nvSpPr>
          <p:cNvPr id="520" name="Google Shape;520;p37"/>
          <p:cNvSpPr txBox="1"/>
          <p:nvPr/>
        </p:nvSpPr>
        <p:spPr>
          <a:xfrm>
            <a:off x="7812087" y="5013325"/>
            <a:ext cx="1098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1600"/>
              <a:buFont typeface="Arial"/>
              <a:buNone/>
            </a:pPr>
            <a:r>
              <a:rPr b="0" i="0" lang="en-US" sz="1600" u="none">
                <a:solidFill>
                  <a:srgbClr val="000066"/>
                </a:solidFill>
                <a:latin typeface="Arial"/>
                <a:ea typeface="Arial"/>
                <a:cs typeface="Arial"/>
                <a:sym typeface="Arial"/>
              </a:rPr>
              <a:t>(US DOE)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8"/>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527" name="Google Shape;527;p38"/>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528" name="Google Shape;528;p38"/>
          <p:cNvGrpSpPr/>
          <p:nvPr/>
        </p:nvGrpSpPr>
        <p:grpSpPr>
          <a:xfrm>
            <a:off x="0" y="0"/>
            <a:ext cx="9144000" cy="6858000"/>
            <a:chOff x="0" y="0"/>
            <a:chExt cx="5760" cy="4320"/>
          </a:xfrm>
        </p:grpSpPr>
        <p:cxnSp>
          <p:nvCxnSpPr>
            <p:cNvPr id="529" name="Google Shape;529;p38"/>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530" name="Google Shape;530;p38"/>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531" name="Google Shape;531;p38"/>
          <p:cNvSpPr txBox="1"/>
          <p:nvPr/>
        </p:nvSpPr>
        <p:spPr>
          <a:xfrm>
            <a:off x="1979612" y="2478087"/>
            <a:ext cx="6875462" cy="4108450"/>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Factors that influence efficiency</a:t>
            </a:r>
            <a:endParaRPr/>
          </a:p>
          <a:p>
            <a:pPr indent="-401637" lvl="0" marL="401637" marR="0" rtl="0" algn="l">
              <a:lnSpc>
                <a:spcPct val="100000"/>
              </a:lnSpc>
              <a:spcBef>
                <a:spcPts val="56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Age</a:t>
            </a:r>
            <a:endParaRPr/>
          </a:p>
          <a:p>
            <a:pPr indent="-401637" lvl="0" marL="401637" marR="0" rtl="0" algn="l">
              <a:lnSpc>
                <a:spcPct val="100000"/>
              </a:lnSpc>
              <a:spcBef>
                <a:spcPts val="56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Capacity</a:t>
            </a:r>
            <a:endParaRPr/>
          </a:p>
          <a:p>
            <a:pPr indent="-401637" lvl="0" marL="401637" marR="0" rtl="0" algn="l">
              <a:lnSpc>
                <a:spcPct val="100000"/>
              </a:lnSpc>
              <a:spcBef>
                <a:spcPts val="56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Speed</a:t>
            </a:r>
            <a:endParaRPr/>
          </a:p>
          <a:p>
            <a:pPr indent="-401637" lvl="0" marL="401637" marR="0" rtl="0" algn="l">
              <a:lnSpc>
                <a:spcPct val="100000"/>
              </a:lnSpc>
              <a:spcBef>
                <a:spcPts val="56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Type</a:t>
            </a:r>
            <a:endParaRPr/>
          </a:p>
          <a:p>
            <a:pPr indent="-401637" lvl="0" marL="401637" marR="0" rtl="0" algn="l">
              <a:lnSpc>
                <a:spcPct val="100000"/>
              </a:lnSpc>
              <a:spcBef>
                <a:spcPts val="56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Temperature</a:t>
            </a:r>
            <a:endParaRPr/>
          </a:p>
          <a:p>
            <a:pPr indent="-401637" lvl="0" marL="401637" marR="0" rtl="0" algn="l">
              <a:lnSpc>
                <a:spcPct val="100000"/>
              </a:lnSpc>
              <a:spcBef>
                <a:spcPts val="56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Rewinding</a:t>
            </a:r>
            <a:endParaRPr/>
          </a:p>
          <a:p>
            <a:pPr indent="-401637" lvl="0" marL="401637" marR="0" rtl="0" algn="l">
              <a:lnSpc>
                <a:spcPct val="100000"/>
              </a:lnSpc>
              <a:spcBef>
                <a:spcPts val="56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Load</a:t>
            </a:r>
            <a:endParaRPr/>
          </a:p>
        </p:txBody>
      </p:sp>
      <p:sp>
        <p:nvSpPr>
          <p:cNvPr id="532" name="Google Shape;532;p38"/>
          <p:cNvSpPr txBox="1"/>
          <p:nvPr/>
        </p:nvSpPr>
        <p:spPr>
          <a:xfrm>
            <a:off x="1903412" y="1752600"/>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Efficiency of Electric Motors</a:t>
            </a:r>
            <a:endParaRPr/>
          </a:p>
        </p:txBody>
      </p:sp>
      <p:sp>
        <p:nvSpPr>
          <p:cNvPr id="533" name="Google Shape;533;p38"/>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534" name="Google Shape;534;p38"/>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Assessment of Electric Motors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9"/>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541" name="Google Shape;541;p39"/>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542" name="Google Shape;542;p39"/>
          <p:cNvGrpSpPr/>
          <p:nvPr/>
        </p:nvGrpSpPr>
        <p:grpSpPr>
          <a:xfrm>
            <a:off x="0" y="0"/>
            <a:ext cx="9144000" cy="6858000"/>
            <a:chOff x="0" y="0"/>
            <a:chExt cx="5760" cy="4320"/>
          </a:xfrm>
        </p:grpSpPr>
        <p:cxnSp>
          <p:nvCxnSpPr>
            <p:cNvPr id="543" name="Google Shape;543;p39"/>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544" name="Google Shape;544;p39"/>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545" name="Google Shape;545;p39"/>
          <p:cNvSpPr txBox="1"/>
          <p:nvPr/>
        </p:nvSpPr>
        <p:spPr>
          <a:xfrm>
            <a:off x="1906587" y="2276475"/>
            <a:ext cx="6121400" cy="1924050"/>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Motor part load efficiency</a:t>
            </a:r>
            <a:endParaRPr/>
          </a:p>
          <a:p>
            <a:pPr indent="-401637" lvl="0" marL="401637" marR="0" rtl="0" algn="l">
              <a:lnSpc>
                <a:spcPct val="100000"/>
              </a:lnSpc>
              <a:spcBef>
                <a:spcPts val="880"/>
              </a:spcBef>
              <a:spcAft>
                <a:spcPts val="0"/>
              </a:spcAft>
              <a:buClr>
                <a:srgbClr val="000066"/>
              </a:buClr>
              <a:buSzPts val="2200"/>
              <a:buFont typeface="Arial"/>
              <a:buChar char="•"/>
            </a:pPr>
            <a:r>
              <a:rPr b="1" i="0" lang="en-US" sz="2200" u="none">
                <a:solidFill>
                  <a:srgbClr val="000066"/>
                </a:solidFill>
                <a:latin typeface="Arial"/>
                <a:ea typeface="Arial"/>
                <a:cs typeface="Arial"/>
                <a:sym typeface="Arial"/>
              </a:rPr>
              <a:t>Designed for 50-100% load</a:t>
            </a:r>
            <a:endParaRPr/>
          </a:p>
          <a:p>
            <a:pPr indent="-401637" lvl="0" marL="401637" marR="0" rtl="0" algn="l">
              <a:lnSpc>
                <a:spcPct val="100000"/>
              </a:lnSpc>
              <a:spcBef>
                <a:spcPts val="880"/>
              </a:spcBef>
              <a:spcAft>
                <a:spcPts val="0"/>
              </a:spcAft>
              <a:buClr>
                <a:srgbClr val="000066"/>
              </a:buClr>
              <a:buSzPts val="2200"/>
              <a:buFont typeface="Arial"/>
              <a:buChar char="•"/>
            </a:pPr>
            <a:r>
              <a:rPr b="1" i="0" lang="en-US" sz="2200" u="none">
                <a:solidFill>
                  <a:srgbClr val="000066"/>
                </a:solidFill>
                <a:latin typeface="Arial"/>
                <a:ea typeface="Arial"/>
                <a:cs typeface="Arial"/>
                <a:sym typeface="Arial"/>
              </a:rPr>
              <a:t>Most efficient at 75% load</a:t>
            </a:r>
            <a:endParaRPr/>
          </a:p>
          <a:p>
            <a:pPr indent="-401637" lvl="0" marL="401637" marR="0" rtl="0" algn="l">
              <a:lnSpc>
                <a:spcPct val="100000"/>
              </a:lnSpc>
              <a:spcBef>
                <a:spcPts val="880"/>
              </a:spcBef>
              <a:spcAft>
                <a:spcPts val="0"/>
              </a:spcAft>
              <a:buClr>
                <a:srgbClr val="000066"/>
              </a:buClr>
              <a:buSzPts val="2200"/>
              <a:buFont typeface="Arial"/>
              <a:buChar char="•"/>
            </a:pPr>
            <a:r>
              <a:rPr b="1" i="0" lang="en-US" sz="2200" u="none">
                <a:solidFill>
                  <a:srgbClr val="000066"/>
                </a:solidFill>
                <a:latin typeface="Arial"/>
                <a:ea typeface="Arial"/>
                <a:cs typeface="Arial"/>
                <a:sym typeface="Arial"/>
              </a:rPr>
              <a:t>Rapid drop below 50% load</a:t>
            </a:r>
            <a:endParaRPr/>
          </a:p>
        </p:txBody>
      </p:sp>
      <p:sp>
        <p:nvSpPr>
          <p:cNvPr id="546" name="Google Shape;546;p39"/>
          <p:cNvSpPr txBox="1"/>
          <p:nvPr/>
        </p:nvSpPr>
        <p:spPr>
          <a:xfrm>
            <a:off x="1903412" y="1625600"/>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Efficiency of Electric Motors</a:t>
            </a:r>
            <a:endParaRPr/>
          </a:p>
        </p:txBody>
      </p:sp>
      <p:sp>
        <p:nvSpPr>
          <p:cNvPr id="547" name="Google Shape;547;p39"/>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548" name="Google Shape;548;p39"/>
          <p:cNvSpPr txBox="1"/>
          <p:nvPr/>
        </p:nvSpPr>
        <p:spPr>
          <a:xfrm>
            <a:off x="1744662" y="6261100"/>
            <a:ext cx="1098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1600"/>
              <a:buFont typeface="Arial"/>
              <a:buNone/>
            </a:pPr>
            <a:r>
              <a:rPr b="0" i="0" lang="en-US" sz="1600" u="none">
                <a:solidFill>
                  <a:srgbClr val="000066"/>
                </a:solidFill>
                <a:latin typeface="Arial"/>
                <a:ea typeface="Arial"/>
                <a:cs typeface="Arial"/>
                <a:sym typeface="Arial"/>
              </a:rPr>
              <a:t>(US DOE)</a:t>
            </a:r>
            <a:endParaRPr/>
          </a:p>
        </p:txBody>
      </p:sp>
      <p:pic>
        <p:nvPicPr>
          <p:cNvPr id="549" name="Google Shape;549;p39"/>
          <p:cNvPicPr preferRelativeResize="0"/>
          <p:nvPr/>
        </p:nvPicPr>
        <p:blipFill rotWithShape="1">
          <a:blip r:embed="rId3">
            <a:alphaModFix/>
          </a:blip>
          <a:srcRect b="27909" l="0" r="0" t="0"/>
          <a:stretch/>
        </p:blipFill>
        <p:spPr>
          <a:xfrm>
            <a:off x="2844800" y="4281487"/>
            <a:ext cx="4895850" cy="2460625"/>
          </a:xfrm>
          <a:prstGeom prst="rect">
            <a:avLst/>
          </a:prstGeom>
          <a:noFill/>
          <a:ln>
            <a:noFill/>
          </a:ln>
        </p:spPr>
      </p:pic>
      <p:sp>
        <p:nvSpPr>
          <p:cNvPr id="550" name="Google Shape;550;p39"/>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Assessment of Electric Motors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0"/>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557" name="Google Shape;557;p40"/>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558" name="Google Shape;558;p40"/>
          <p:cNvGrpSpPr/>
          <p:nvPr/>
        </p:nvGrpSpPr>
        <p:grpSpPr>
          <a:xfrm>
            <a:off x="0" y="0"/>
            <a:ext cx="9144000" cy="6858000"/>
            <a:chOff x="0" y="0"/>
            <a:chExt cx="5760" cy="4320"/>
          </a:xfrm>
        </p:grpSpPr>
        <p:cxnSp>
          <p:nvCxnSpPr>
            <p:cNvPr id="559" name="Google Shape;559;p40"/>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560" name="Google Shape;560;p40"/>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561" name="Google Shape;561;p40"/>
          <p:cNvSpPr txBox="1"/>
          <p:nvPr/>
        </p:nvSpPr>
        <p:spPr>
          <a:xfrm>
            <a:off x="1908175" y="2360612"/>
            <a:ext cx="6985000" cy="1160462"/>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Motor load is indicator of efficiency</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Equation to determine load:</a:t>
            </a:r>
            <a:endParaRPr/>
          </a:p>
        </p:txBody>
      </p:sp>
      <p:sp>
        <p:nvSpPr>
          <p:cNvPr id="562" name="Google Shape;562;p40"/>
          <p:cNvSpPr txBox="1"/>
          <p:nvPr/>
        </p:nvSpPr>
        <p:spPr>
          <a:xfrm>
            <a:off x="1903412" y="1752600"/>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Motor Load</a:t>
            </a:r>
            <a:endParaRPr/>
          </a:p>
        </p:txBody>
      </p:sp>
      <p:sp>
        <p:nvSpPr>
          <p:cNvPr id="563" name="Google Shape;563;p40"/>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564" name="Google Shape;564;p40"/>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Assessment of Electric Motors</a:t>
            </a:r>
            <a:endParaRPr/>
          </a:p>
        </p:txBody>
      </p:sp>
      <p:pic>
        <p:nvPicPr>
          <p:cNvPr id="565" name="Google Shape;565;p40"/>
          <p:cNvPicPr preferRelativeResize="0"/>
          <p:nvPr/>
        </p:nvPicPr>
        <p:blipFill rotWithShape="1">
          <a:blip r:embed="rId3">
            <a:alphaModFix/>
          </a:blip>
          <a:srcRect b="0" l="0" r="0" t="0"/>
          <a:stretch/>
        </p:blipFill>
        <p:spPr>
          <a:xfrm>
            <a:off x="2268537" y="3573462"/>
            <a:ext cx="6105525" cy="2695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1"/>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572" name="Google Shape;572;p41"/>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573" name="Google Shape;573;p41"/>
          <p:cNvGrpSpPr/>
          <p:nvPr/>
        </p:nvGrpSpPr>
        <p:grpSpPr>
          <a:xfrm>
            <a:off x="0" y="0"/>
            <a:ext cx="9144000" cy="6858000"/>
            <a:chOff x="0" y="0"/>
            <a:chExt cx="5760" cy="4320"/>
          </a:xfrm>
        </p:grpSpPr>
        <p:cxnSp>
          <p:nvCxnSpPr>
            <p:cNvPr id="574" name="Google Shape;574;p41"/>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575" name="Google Shape;575;p41"/>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576" name="Google Shape;576;p41"/>
          <p:cNvSpPr txBox="1"/>
          <p:nvPr/>
        </p:nvSpPr>
        <p:spPr>
          <a:xfrm>
            <a:off x="1835150" y="2220912"/>
            <a:ext cx="6985000" cy="4495800"/>
          </a:xfrm>
          <a:prstGeom prst="rect">
            <a:avLst/>
          </a:prstGeom>
          <a:noFill/>
          <a:ln>
            <a:noFill/>
          </a:ln>
        </p:spPr>
        <p:txBody>
          <a:bodyPr anchorCtr="0" anchor="t" bIns="45700" lIns="91425" spcFirstLastPara="1" rIns="91425" wrap="square" tIns="45700">
            <a:spAutoFit/>
          </a:bodyPr>
          <a:lstStyle/>
          <a:p>
            <a:pPr indent="-357187" lvl="0" marL="357187"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Three methods for individual motors</a:t>
            </a:r>
            <a:endParaRPr/>
          </a:p>
          <a:p>
            <a:pPr indent="-357187" lvl="0" marL="357187" marR="0" rtl="0" algn="l">
              <a:lnSpc>
                <a:spcPct val="100000"/>
              </a:lnSpc>
              <a:spcBef>
                <a:spcPts val="84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Input power measurement</a:t>
            </a:r>
            <a:endParaRPr/>
          </a:p>
          <a:p>
            <a:pPr indent="-198437" lvl="1" marL="735012" marR="0" rtl="0" algn="l">
              <a:lnSpc>
                <a:spcPct val="100000"/>
              </a:lnSpc>
              <a:spcBef>
                <a:spcPts val="66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Ratio input power and rate power at 100% loading</a:t>
            </a:r>
            <a:endParaRPr/>
          </a:p>
          <a:p>
            <a:pPr indent="-357187" lvl="0" marL="357187" marR="0" rtl="0" algn="l">
              <a:lnSpc>
                <a:spcPct val="100000"/>
              </a:lnSpc>
              <a:spcBef>
                <a:spcPts val="84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Line current measurement</a:t>
            </a:r>
            <a:endParaRPr/>
          </a:p>
          <a:p>
            <a:pPr indent="-198437" lvl="1" marL="735012" marR="0" rtl="0" algn="l">
              <a:lnSpc>
                <a:spcPct val="100000"/>
              </a:lnSpc>
              <a:spcBef>
                <a:spcPts val="66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Compare measured amperage with rated amperage</a:t>
            </a:r>
            <a:endParaRPr/>
          </a:p>
          <a:p>
            <a:pPr indent="-357187" lvl="0" marL="357187" marR="0" rtl="0" algn="l">
              <a:lnSpc>
                <a:spcPct val="100000"/>
              </a:lnSpc>
              <a:spcBef>
                <a:spcPts val="84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Slip method</a:t>
            </a:r>
            <a:endParaRPr/>
          </a:p>
          <a:p>
            <a:pPr indent="-198437" lvl="1" marL="735012" marR="0" rtl="0" algn="l">
              <a:lnSpc>
                <a:spcPct val="100000"/>
              </a:lnSpc>
              <a:spcBef>
                <a:spcPts val="66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Compare slip at operation with slip at full load</a:t>
            </a:r>
            <a:endParaRPr/>
          </a:p>
        </p:txBody>
      </p:sp>
      <p:sp>
        <p:nvSpPr>
          <p:cNvPr id="577" name="Google Shape;577;p41"/>
          <p:cNvSpPr txBox="1"/>
          <p:nvPr/>
        </p:nvSpPr>
        <p:spPr>
          <a:xfrm>
            <a:off x="1903412" y="1557337"/>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Motor Load</a:t>
            </a:r>
            <a:endParaRPr/>
          </a:p>
        </p:txBody>
      </p:sp>
      <p:sp>
        <p:nvSpPr>
          <p:cNvPr id="578" name="Google Shape;578;p41"/>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579" name="Google Shape;579;p41"/>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Assessment of Electric Motors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5"/>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14" name="Google Shape;114;p15"/>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15" name="Google Shape;115;p15"/>
          <p:cNvGrpSpPr/>
          <p:nvPr/>
        </p:nvGrpSpPr>
        <p:grpSpPr>
          <a:xfrm>
            <a:off x="0" y="0"/>
            <a:ext cx="9144000" cy="6858000"/>
            <a:chOff x="0" y="0"/>
            <a:chExt cx="5760" cy="4320"/>
          </a:xfrm>
        </p:grpSpPr>
        <p:cxnSp>
          <p:nvCxnSpPr>
            <p:cNvPr id="116" name="Google Shape;116;p15"/>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117" name="Google Shape;117;p15"/>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118" name="Google Shape;118;p15"/>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Introduction</a:t>
            </a:r>
            <a:endParaRPr/>
          </a:p>
        </p:txBody>
      </p:sp>
      <p:sp>
        <p:nvSpPr>
          <p:cNvPr id="119" name="Google Shape;119;p15"/>
          <p:cNvSpPr txBox="1"/>
          <p:nvPr/>
        </p:nvSpPr>
        <p:spPr>
          <a:xfrm>
            <a:off x="1619250" y="2592387"/>
            <a:ext cx="7451725" cy="3860800"/>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Electromechanical device that converts electrical energy to mechanical energy</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Mechanical energy used to e.g.</a:t>
            </a:r>
            <a:endParaRPr/>
          </a:p>
          <a:p>
            <a:pPr indent="-165099" lvl="1" marL="681037"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Rotate pump impeller, fan, blower</a:t>
            </a:r>
            <a:endParaRPr/>
          </a:p>
          <a:p>
            <a:pPr indent="-165099" lvl="1" marL="681037"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Drive compressors</a:t>
            </a:r>
            <a:endParaRPr/>
          </a:p>
          <a:p>
            <a:pPr indent="-165099" lvl="1" marL="681037"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Lift materials</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Motors in industry: 70% of electrical load</a:t>
            </a:r>
            <a:endParaRPr/>
          </a:p>
        </p:txBody>
      </p:sp>
      <p:sp>
        <p:nvSpPr>
          <p:cNvPr id="120" name="Google Shape;120;p15"/>
          <p:cNvSpPr txBox="1"/>
          <p:nvPr/>
        </p:nvSpPr>
        <p:spPr>
          <a:xfrm>
            <a:off x="1903412" y="1752600"/>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What is an Electric Motor?</a:t>
            </a:r>
            <a:endParaRPr/>
          </a:p>
        </p:txBody>
      </p:sp>
      <p:sp>
        <p:nvSpPr>
          <p:cNvPr id="121" name="Google Shape;121;p15"/>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2"/>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586" name="Google Shape;586;p42"/>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587" name="Google Shape;587;p42"/>
          <p:cNvGrpSpPr/>
          <p:nvPr/>
        </p:nvGrpSpPr>
        <p:grpSpPr>
          <a:xfrm>
            <a:off x="0" y="0"/>
            <a:ext cx="9144000" cy="6858000"/>
            <a:chOff x="0" y="0"/>
            <a:chExt cx="5760" cy="4320"/>
          </a:xfrm>
        </p:grpSpPr>
        <p:cxnSp>
          <p:nvCxnSpPr>
            <p:cNvPr id="588" name="Google Shape;588;p42"/>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589" name="Google Shape;589;p42"/>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590" name="Google Shape;590;p42"/>
          <p:cNvSpPr txBox="1"/>
          <p:nvPr/>
        </p:nvSpPr>
        <p:spPr>
          <a:xfrm>
            <a:off x="1908175" y="2360612"/>
            <a:ext cx="6985000" cy="2074862"/>
          </a:xfrm>
          <a:prstGeom prst="rect">
            <a:avLst/>
          </a:prstGeom>
          <a:noFill/>
          <a:ln>
            <a:noFill/>
          </a:ln>
        </p:spPr>
        <p:txBody>
          <a:bodyPr anchorCtr="0" anchor="t" bIns="45700" lIns="91425" spcFirstLastPara="1" rIns="91425" wrap="square" tIns="45700">
            <a:spAutoFit/>
          </a:bodyPr>
          <a:lstStyle/>
          <a:p>
            <a:pPr indent="-258761" lvl="0" marL="258761"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Input power measurement</a:t>
            </a:r>
            <a:endParaRPr/>
          </a:p>
          <a:p>
            <a:pPr indent="-258761" lvl="0" marL="258761"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Three steps for three-phase motors</a:t>
            </a:r>
            <a:endParaRPr/>
          </a:p>
          <a:p>
            <a:pPr indent="-258761" lvl="0" marL="258761" marR="0" rtl="0" algn="l">
              <a:lnSpc>
                <a:spcPct val="100000"/>
              </a:lnSpc>
              <a:spcBef>
                <a:spcPts val="1000"/>
              </a:spcBef>
              <a:spcAft>
                <a:spcPts val="0"/>
              </a:spcAft>
              <a:buClr>
                <a:schemeClr val="dk1"/>
              </a:buClr>
              <a:buSzPts val="2000"/>
              <a:buFont typeface="Times New Roman"/>
              <a:buNone/>
            </a:pPr>
            <a:r>
              <a:t/>
            </a:r>
            <a:endParaRPr b="1" i="0" sz="2000" u="none">
              <a:solidFill>
                <a:srgbClr val="000066"/>
              </a:solidFill>
              <a:latin typeface="Arial"/>
              <a:ea typeface="Arial"/>
              <a:cs typeface="Arial"/>
              <a:sym typeface="Arial"/>
            </a:endParaRPr>
          </a:p>
          <a:p>
            <a:pPr indent="-258761" lvl="0" marL="258761" marR="0" rtl="0" algn="l">
              <a:lnSpc>
                <a:spcPct val="100000"/>
              </a:lnSpc>
              <a:spcBef>
                <a:spcPts val="1000"/>
              </a:spcBef>
              <a:spcAft>
                <a:spcPts val="0"/>
              </a:spcAft>
              <a:buClr>
                <a:srgbClr val="000066"/>
              </a:buClr>
              <a:buSzPts val="2000"/>
              <a:buFont typeface="Arial"/>
              <a:buNone/>
            </a:pPr>
            <a:r>
              <a:rPr b="1" i="0" lang="en-US" sz="2000" u="none">
                <a:solidFill>
                  <a:srgbClr val="000066"/>
                </a:solidFill>
                <a:latin typeface="Arial"/>
                <a:ea typeface="Arial"/>
                <a:cs typeface="Arial"/>
                <a:sym typeface="Arial"/>
              </a:rPr>
              <a:t>Step 1. Determine the input power:</a:t>
            </a:r>
            <a:endParaRPr/>
          </a:p>
        </p:txBody>
      </p:sp>
      <p:sp>
        <p:nvSpPr>
          <p:cNvPr id="591" name="Google Shape;591;p42"/>
          <p:cNvSpPr txBox="1"/>
          <p:nvPr/>
        </p:nvSpPr>
        <p:spPr>
          <a:xfrm>
            <a:off x="1903412" y="1628775"/>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Motor Load</a:t>
            </a:r>
            <a:endParaRPr/>
          </a:p>
        </p:txBody>
      </p:sp>
      <p:sp>
        <p:nvSpPr>
          <p:cNvPr id="592" name="Google Shape;592;p42"/>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593" name="Google Shape;593;p42"/>
          <p:cNvSpPr txBox="1"/>
          <p:nvPr/>
        </p:nvSpPr>
        <p:spPr>
          <a:xfrm>
            <a:off x="4859337" y="4906962"/>
            <a:ext cx="4032250" cy="1155700"/>
          </a:xfrm>
          <a:prstGeom prst="rect">
            <a:avLst/>
          </a:prstGeom>
          <a:noFill/>
          <a:ln>
            <a:noFill/>
          </a:ln>
        </p:spPr>
        <p:txBody>
          <a:bodyPr anchorCtr="0" anchor="t" bIns="45700" lIns="91425" spcFirstLastPara="1" rIns="91425" wrap="square" tIns="45700">
            <a:spAutoFit/>
          </a:bodyPr>
          <a:lstStyle/>
          <a:p>
            <a:pPr indent="0" lvl="3" marL="342900" marR="0" rtl="0" algn="l">
              <a:lnSpc>
                <a:spcPct val="100000"/>
              </a:lnSpc>
              <a:spcBef>
                <a:spcPts val="0"/>
              </a:spcBef>
              <a:spcAft>
                <a:spcPts val="0"/>
              </a:spcAft>
              <a:buClr>
                <a:srgbClr val="000066"/>
              </a:buClr>
              <a:buSzPts val="1400"/>
              <a:buFont typeface="Arial"/>
              <a:buNone/>
            </a:pPr>
            <a:r>
              <a:rPr b="1" i="0" lang="en-US" sz="1400" u="none" cap="none" strike="noStrike">
                <a:solidFill>
                  <a:srgbClr val="000066"/>
                </a:solidFill>
                <a:latin typeface="Arial"/>
                <a:ea typeface="Arial"/>
                <a:cs typeface="Arial"/>
                <a:sym typeface="Arial"/>
              </a:rPr>
              <a:t>Pi 	= Three Phase power in kW</a:t>
            </a:r>
            <a:endParaRPr/>
          </a:p>
          <a:p>
            <a:pPr indent="0" lvl="3" marL="342900" marR="0" rtl="0" algn="l">
              <a:lnSpc>
                <a:spcPct val="100000"/>
              </a:lnSpc>
              <a:spcBef>
                <a:spcPts val="0"/>
              </a:spcBef>
              <a:spcAft>
                <a:spcPts val="0"/>
              </a:spcAft>
              <a:buClr>
                <a:srgbClr val="000066"/>
              </a:buClr>
              <a:buSzPts val="1400"/>
              <a:buFont typeface="Arial"/>
              <a:buNone/>
            </a:pPr>
            <a:r>
              <a:rPr b="1" i="0" lang="en-US" sz="1400" u="none" cap="none" strike="noStrike">
                <a:solidFill>
                  <a:srgbClr val="000066"/>
                </a:solidFill>
                <a:latin typeface="Arial"/>
                <a:ea typeface="Arial"/>
                <a:cs typeface="Arial"/>
                <a:sym typeface="Arial"/>
              </a:rPr>
              <a:t>V 	= RMS Voltage, mean line to </a:t>
            </a:r>
            <a:endParaRPr/>
          </a:p>
          <a:p>
            <a:pPr indent="0" lvl="3" marL="342900" marR="0" rtl="0" algn="l">
              <a:lnSpc>
                <a:spcPct val="100000"/>
              </a:lnSpc>
              <a:spcBef>
                <a:spcPts val="0"/>
              </a:spcBef>
              <a:spcAft>
                <a:spcPts val="0"/>
              </a:spcAft>
              <a:buClr>
                <a:srgbClr val="000066"/>
              </a:buClr>
              <a:buSzPts val="1400"/>
              <a:buFont typeface="Arial"/>
              <a:buNone/>
            </a:pPr>
            <a:r>
              <a:rPr b="1" i="0" lang="en-US" sz="1400" u="none" cap="none" strike="noStrike">
                <a:solidFill>
                  <a:srgbClr val="000066"/>
                </a:solidFill>
                <a:latin typeface="Arial"/>
                <a:ea typeface="Arial"/>
                <a:cs typeface="Arial"/>
                <a:sym typeface="Arial"/>
              </a:rPr>
              <a:t>	line of 3 Phases</a:t>
            </a:r>
            <a:endParaRPr/>
          </a:p>
          <a:p>
            <a:pPr indent="0" lvl="3" marL="342900" marR="0" rtl="0" algn="l">
              <a:lnSpc>
                <a:spcPct val="100000"/>
              </a:lnSpc>
              <a:spcBef>
                <a:spcPts val="0"/>
              </a:spcBef>
              <a:spcAft>
                <a:spcPts val="0"/>
              </a:spcAft>
              <a:buClr>
                <a:srgbClr val="000066"/>
              </a:buClr>
              <a:buSzPts val="1400"/>
              <a:buFont typeface="Arial"/>
              <a:buNone/>
            </a:pPr>
            <a:r>
              <a:rPr b="1" i="0" lang="en-US" sz="1400" u="none" cap="none" strike="noStrike">
                <a:solidFill>
                  <a:srgbClr val="000066"/>
                </a:solidFill>
                <a:latin typeface="Arial"/>
                <a:ea typeface="Arial"/>
                <a:cs typeface="Arial"/>
                <a:sym typeface="Arial"/>
              </a:rPr>
              <a:t>I 	= RMS Current, mean of 3 phases</a:t>
            </a:r>
            <a:endParaRPr/>
          </a:p>
          <a:p>
            <a:pPr indent="0" lvl="3" marL="342900" marR="0" rtl="0" algn="l">
              <a:lnSpc>
                <a:spcPct val="100000"/>
              </a:lnSpc>
              <a:spcBef>
                <a:spcPts val="0"/>
              </a:spcBef>
              <a:spcAft>
                <a:spcPts val="0"/>
              </a:spcAft>
              <a:buClr>
                <a:srgbClr val="000066"/>
              </a:buClr>
              <a:buSzPts val="1400"/>
              <a:buFont typeface="Arial"/>
              <a:buNone/>
            </a:pPr>
            <a:r>
              <a:rPr b="1" i="0" lang="en-US" sz="1400" u="none" cap="none" strike="noStrike">
                <a:solidFill>
                  <a:srgbClr val="000066"/>
                </a:solidFill>
                <a:latin typeface="Arial"/>
                <a:ea typeface="Arial"/>
                <a:cs typeface="Arial"/>
                <a:sym typeface="Arial"/>
              </a:rPr>
              <a:t>PF	= Power factor as Decimal</a:t>
            </a:r>
            <a:endParaRPr/>
          </a:p>
        </p:txBody>
      </p:sp>
      <p:sp>
        <p:nvSpPr>
          <p:cNvPr id="594" name="Google Shape;594;p42"/>
          <p:cNvSpPr txBox="1"/>
          <p:nvPr/>
        </p:nvSpPr>
        <p:spPr>
          <a:xfrm>
            <a:off x="0" y="321468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595" name="Google Shape;595;p42"/>
          <p:cNvPicPr preferRelativeResize="0"/>
          <p:nvPr/>
        </p:nvPicPr>
        <p:blipFill rotWithShape="1">
          <a:blip r:embed="rId3">
            <a:alphaModFix/>
          </a:blip>
          <a:srcRect b="0" l="0" r="0" t="0"/>
          <a:stretch/>
        </p:blipFill>
        <p:spPr>
          <a:xfrm>
            <a:off x="2052637" y="5051425"/>
            <a:ext cx="2519362" cy="788987"/>
          </a:xfrm>
          <a:prstGeom prst="rect">
            <a:avLst/>
          </a:prstGeom>
          <a:noFill/>
          <a:ln>
            <a:noFill/>
          </a:ln>
        </p:spPr>
      </p:pic>
      <p:sp>
        <p:nvSpPr>
          <p:cNvPr id="596" name="Google Shape;596;p42"/>
          <p:cNvSpPr txBox="1"/>
          <p:nvPr/>
        </p:nvSpPr>
        <p:spPr>
          <a:xfrm>
            <a:off x="1979612" y="4762500"/>
            <a:ext cx="6769100" cy="1439862"/>
          </a:xfrm>
          <a:prstGeom prst="rect">
            <a:avLst/>
          </a:prstGeom>
          <a:noFill/>
          <a:ln cap="flat" cmpd="sng" w="19050">
            <a:solidFill>
              <a:srgbClr val="99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597" name="Google Shape;597;p42"/>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Assessment of Electric Motors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500"/>
                                        <p:tgtEl>
                                          <p:spTgt spid="5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3"/>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604" name="Google Shape;604;p43"/>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605" name="Google Shape;605;p43"/>
          <p:cNvGrpSpPr/>
          <p:nvPr/>
        </p:nvGrpSpPr>
        <p:grpSpPr>
          <a:xfrm>
            <a:off x="0" y="0"/>
            <a:ext cx="9144000" cy="6858000"/>
            <a:chOff x="0" y="0"/>
            <a:chExt cx="5760" cy="4320"/>
          </a:xfrm>
        </p:grpSpPr>
        <p:cxnSp>
          <p:nvCxnSpPr>
            <p:cNvPr id="606" name="Google Shape;606;p43"/>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607" name="Google Shape;607;p43"/>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608" name="Google Shape;608;p43"/>
          <p:cNvSpPr txBox="1"/>
          <p:nvPr/>
        </p:nvSpPr>
        <p:spPr>
          <a:xfrm>
            <a:off x="1908175" y="2360612"/>
            <a:ext cx="6985000" cy="2989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Input power measurement</a:t>
            </a:r>
            <a:endParaRPr/>
          </a:p>
          <a:p>
            <a:pPr indent="0" lvl="0" marL="0" marR="0" rtl="0" algn="l">
              <a:lnSpc>
                <a:spcPct val="100000"/>
              </a:lnSpc>
              <a:spcBef>
                <a:spcPts val="1000"/>
              </a:spcBef>
              <a:spcAft>
                <a:spcPts val="0"/>
              </a:spcAft>
              <a:buClr>
                <a:srgbClr val="000066"/>
              </a:buClr>
              <a:buSzPts val="2000"/>
              <a:buFont typeface="Arial"/>
              <a:buNone/>
            </a:pPr>
            <a:r>
              <a:rPr b="1" i="0" lang="en-US" sz="2000" u="none">
                <a:solidFill>
                  <a:srgbClr val="000066"/>
                </a:solidFill>
                <a:latin typeface="Arial"/>
                <a:ea typeface="Arial"/>
                <a:cs typeface="Arial"/>
                <a:sym typeface="Arial"/>
              </a:rPr>
              <a:t>Step 2. Determine the rated power:</a:t>
            </a:r>
            <a:endParaRPr/>
          </a:p>
          <a:p>
            <a:pPr indent="0" lvl="0" marL="0" marR="0" rtl="0" algn="l">
              <a:lnSpc>
                <a:spcPct val="100000"/>
              </a:lnSpc>
              <a:spcBef>
                <a:spcPts val="1000"/>
              </a:spcBef>
              <a:spcAft>
                <a:spcPts val="0"/>
              </a:spcAft>
              <a:buClr>
                <a:schemeClr val="dk1"/>
              </a:buClr>
              <a:buSzPts val="2000"/>
              <a:buFont typeface="Times New Roman"/>
              <a:buNone/>
            </a:pPr>
            <a:r>
              <a:t/>
            </a:r>
            <a:endParaRPr b="1" i="0" sz="2000" u="none">
              <a:solidFill>
                <a:srgbClr val="000066"/>
              </a:solidFill>
              <a:latin typeface="Arial"/>
              <a:ea typeface="Arial"/>
              <a:cs typeface="Arial"/>
              <a:sym typeface="Arial"/>
            </a:endParaRPr>
          </a:p>
          <a:p>
            <a:pPr indent="0" lvl="0" marL="0" marR="0" rtl="0" algn="l">
              <a:lnSpc>
                <a:spcPct val="100000"/>
              </a:lnSpc>
              <a:spcBef>
                <a:spcPts val="1000"/>
              </a:spcBef>
              <a:spcAft>
                <a:spcPts val="0"/>
              </a:spcAft>
              <a:buClr>
                <a:schemeClr val="dk1"/>
              </a:buClr>
              <a:buSzPts val="2000"/>
              <a:buFont typeface="Times New Roman"/>
              <a:buNone/>
            </a:pPr>
            <a:r>
              <a:t/>
            </a:r>
            <a:endParaRPr b="1" i="0" sz="2000" u="none">
              <a:solidFill>
                <a:srgbClr val="000066"/>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800"/>
              <a:buFont typeface="Times New Roman"/>
              <a:buNone/>
            </a:pPr>
            <a:r>
              <a:t/>
            </a:r>
            <a:endParaRPr b="1" i="0" sz="800" u="none">
              <a:solidFill>
                <a:srgbClr val="000066"/>
              </a:solidFill>
              <a:latin typeface="Arial"/>
              <a:ea typeface="Arial"/>
              <a:cs typeface="Arial"/>
              <a:sym typeface="Arial"/>
            </a:endParaRPr>
          </a:p>
          <a:p>
            <a:pPr indent="0" lvl="0" marL="0" marR="0" rtl="0" algn="l">
              <a:lnSpc>
                <a:spcPct val="100000"/>
              </a:lnSpc>
              <a:spcBef>
                <a:spcPts val="1000"/>
              </a:spcBef>
              <a:spcAft>
                <a:spcPts val="0"/>
              </a:spcAft>
              <a:buClr>
                <a:schemeClr val="dk1"/>
              </a:buClr>
              <a:buSzPts val="2000"/>
              <a:buFont typeface="Times New Roman"/>
              <a:buNone/>
            </a:pPr>
            <a:r>
              <a:t/>
            </a:r>
            <a:endParaRPr b="1" i="0" sz="2000" u="none">
              <a:solidFill>
                <a:srgbClr val="000066"/>
              </a:solidFill>
              <a:latin typeface="Arial"/>
              <a:ea typeface="Arial"/>
              <a:cs typeface="Arial"/>
              <a:sym typeface="Arial"/>
            </a:endParaRPr>
          </a:p>
          <a:p>
            <a:pPr indent="0" lvl="0" marL="0" marR="0" rtl="0" algn="l">
              <a:lnSpc>
                <a:spcPct val="100000"/>
              </a:lnSpc>
              <a:spcBef>
                <a:spcPts val="1000"/>
              </a:spcBef>
              <a:spcAft>
                <a:spcPts val="0"/>
              </a:spcAft>
              <a:buClr>
                <a:srgbClr val="000066"/>
              </a:buClr>
              <a:buSzPts val="2000"/>
              <a:buFont typeface="Arial"/>
              <a:buNone/>
            </a:pPr>
            <a:r>
              <a:rPr b="1" i="0" lang="en-US" sz="2000" u="none">
                <a:solidFill>
                  <a:srgbClr val="000066"/>
                </a:solidFill>
                <a:latin typeface="Arial"/>
                <a:ea typeface="Arial"/>
                <a:cs typeface="Arial"/>
                <a:sym typeface="Arial"/>
              </a:rPr>
              <a:t>Step 3. Determine the percentage load:</a:t>
            </a:r>
            <a:endParaRPr/>
          </a:p>
        </p:txBody>
      </p:sp>
      <p:sp>
        <p:nvSpPr>
          <p:cNvPr id="609" name="Google Shape;609;p43"/>
          <p:cNvSpPr txBox="1"/>
          <p:nvPr/>
        </p:nvSpPr>
        <p:spPr>
          <a:xfrm>
            <a:off x="1903412" y="1752600"/>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Motor Load</a:t>
            </a:r>
            <a:endParaRPr/>
          </a:p>
        </p:txBody>
      </p:sp>
      <p:sp>
        <p:nvSpPr>
          <p:cNvPr id="610" name="Google Shape;610;p43"/>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611" name="Google Shape;611;p43"/>
          <p:cNvSpPr txBox="1"/>
          <p:nvPr/>
        </p:nvSpPr>
        <p:spPr>
          <a:xfrm>
            <a:off x="0" y="321468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2" name="Google Shape;612;p43"/>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613" name="Google Shape;613;p43"/>
          <p:cNvPicPr preferRelativeResize="0"/>
          <p:nvPr/>
        </p:nvPicPr>
        <p:blipFill rotWithShape="1">
          <a:blip r:embed="rId3">
            <a:alphaModFix/>
          </a:blip>
          <a:srcRect b="0" l="0" r="0" t="0"/>
          <a:stretch/>
        </p:blipFill>
        <p:spPr>
          <a:xfrm>
            <a:off x="2124075" y="3651250"/>
            <a:ext cx="1871662" cy="742950"/>
          </a:xfrm>
          <a:prstGeom prst="rect">
            <a:avLst/>
          </a:prstGeom>
          <a:noFill/>
          <a:ln>
            <a:noFill/>
          </a:ln>
        </p:spPr>
      </p:pic>
      <p:sp>
        <p:nvSpPr>
          <p:cNvPr id="614" name="Google Shape;614;p43"/>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615" name="Google Shape;615;p43"/>
          <p:cNvPicPr preferRelativeResize="0"/>
          <p:nvPr/>
        </p:nvPicPr>
        <p:blipFill rotWithShape="1">
          <a:blip r:embed="rId4">
            <a:alphaModFix/>
          </a:blip>
          <a:srcRect b="0" l="0" r="0" t="0"/>
          <a:stretch/>
        </p:blipFill>
        <p:spPr>
          <a:xfrm>
            <a:off x="2124075" y="5516562"/>
            <a:ext cx="2154237" cy="784225"/>
          </a:xfrm>
          <a:prstGeom prst="rect">
            <a:avLst/>
          </a:prstGeom>
          <a:noFill/>
          <a:ln>
            <a:noFill/>
          </a:ln>
        </p:spPr>
      </p:pic>
      <p:grpSp>
        <p:nvGrpSpPr>
          <p:cNvPr id="616" name="Google Shape;616;p43"/>
          <p:cNvGrpSpPr/>
          <p:nvPr/>
        </p:nvGrpSpPr>
        <p:grpSpPr>
          <a:xfrm>
            <a:off x="1979612" y="5373687"/>
            <a:ext cx="7058025" cy="1255712"/>
            <a:chOff x="1247" y="3385"/>
            <a:chExt cx="4446" cy="940"/>
          </a:xfrm>
        </p:grpSpPr>
        <p:sp>
          <p:nvSpPr>
            <p:cNvPr id="617" name="Google Shape;617;p43"/>
            <p:cNvSpPr txBox="1"/>
            <p:nvPr/>
          </p:nvSpPr>
          <p:spPr>
            <a:xfrm>
              <a:off x="2835" y="3540"/>
              <a:ext cx="2858" cy="785"/>
            </a:xfrm>
            <a:prstGeom prst="rect">
              <a:avLst/>
            </a:prstGeom>
            <a:noFill/>
            <a:ln>
              <a:noFill/>
            </a:ln>
          </p:spPr>
          <p:txBody>
            <a:bodyPr anchorCtr="0" anchor="t" bIns="45700" lIns="91425" spcFirstLastPara="1" rIns="91425" wrap="square" tIns="45700">
              <a:spAutoFit/>
            </a:bodyPr>
            <a:lstStyle/>
            <a:p>
              <a:pPr indent="0" lvl="3" marL="342900" marR="0" rtl="0" algn="l">
                <a:lnSpc>
                  <a:spcPct val="100000"/>
                </a:lnSpc>
                <a:spcBef>
                  <a:spcPts val="0"/>
                </a:spcBef>
                <a:spcAft>
                  <a:spcPts val="0"/>
                </a:spcAft>
                <a:buClr>
                  <a:srgbClr val="000066"/>
                </a:buClr>
                <a:buSzPts val="1400"/>
                <a:buFont typeface="Arial"/>
                <a:buNone/>
              </a:pPr>
              <a:r>
                <a:rPr b="1" i="0" lang="en-US" sz="1400" u="none" cap="none" strike="noStrike">
                  <a:solidFill>
                    <a:srgbClr val="000066"/>
                  </a:solidFill>
                  <a:latin typeface="Arial"/>
                  <a:ea typeface="Arial"/>
                  <a:cs typeface="Arial"/>
                  <a:sym typeface="Arial"/>
                </a:rPr>
                <a:t>Load	= Output Power as a % of Rated Power</a:t>
              </a:r>
              <a:endParaRPr/>
            </a:p>
            <a:p>
              <a:pPr indent="0" lvl="3" marL="342900" marR="0" rtl="0" algn="l">
                <a:lnSpc>
                  <a:spcPct val="100000"/>
                </a:lnSpc>
                <a:spcBef>
                  <a:spcPts val="0"/>
                </a:spcBef>
                <a:spcAft>
                  <a:spcPts val="0"/>
                </a:spcAft>
                <a:buClr>
                  <a:srgbClr val="000066"/>
                </a:buClr>
                <a:buSzPts val="1400"/>
                <a:buFont typeface="Arial"/>
                <a:buNone/>
              </a:pPr>
              <a:r>
                <a:rPr b="1" i="0" lang="en-US" sz="1400" u="none" cap="none" strike="noStrike">
                  <a:solidFill>
                    <a:srgbClr val="000066"/>
                  </a:solidFill>
                  <a:latin typeface="Arial"/>
                  <a:ea typeface="Arial"/>
                  <a:cs typeface="Arial"/>
                  <a:sym typeface="Arial"/>
                </a:rPr>
                <a:t>Pi	= Measured Three Phase power in kW</a:t>
              </a:r>
              <a:endParaRPr/>
            </a:p>
            <a:p>
              <a:pPr indent="0" lvl="3" marL="342900" marR="0" rtl="0" algn="l">
                <a:lnSpc>
                  <a:spcPct val="100000"/>
                </a:lnSpc>
                <a:spcBef>
                  <a:spcPts val="0"/>
                </a:spcBef>
                <a:spcAft>
                  <a:spcPts val="0"/>
                </a:spcAft>
                <a:buClr>
                  <a:srgbClr val="000066"/>
                </a:buClr>
                <a:buSzPts val="1400"/>
                <a:buFont typeface="Arial"/>
                <a:buNone/>
              </a:pPr>
              <a:r>
                <a:rPr b="1" i="0" lang="en-US" sz="1400" u="none" cap="none" strike="noStrike">
                  <a:solidFill>
                    <a:srgbClr val="000066"/>
                  </a:solidFill>
                  <a:latin typeface="Arial"/>
                  <a:ea typeface="Arial"/>
                  <a:cs typeface="Arial"/>
                  <a:sym typeface="Arial"/>
                </a:rPr>
                <a:t>Pr	= Input Power at Full Rated load in kW</a:t>
              </a:r>
              <a:endParaRPr/>
            </a:p>
            <a:p>
              <a:pPr indent="0" lvl="0" marL="0" marR="0" rtl="0" algn="l">
                <a:lnSpc>
                  <a:spcPct val="100000"/>
                </a:lnSpc>
                <a:spcBef>
                  <a:spcPts val="0"/>
                </a:spcBef>
                <a:spcAft>
                  <a:spcPts val="0"/>
                </a:spcAft>
                <a:buNone/>
              </a:pPr>
              <a:r>
                <a:t/>
              </a:r>
              <a:endParaRPr b="1" i="0" sz="1400" u="none" cap="none" strike="noStrike">
                <a:solidFill>
                  <a:srgbClr val="000066"/>
                </a:solidFill>
                <a:latin typeface="Arial"/>
                <a:ea typeface="Arial"/>
                <a:cs typeface="Arial"/>
                <a:sym typeface="Arial"/>
              </a:endParaRPr>
            </a:p>
          </p:txBody>
        </p:sp>
        <p:sp>
          <p:nvSpPr>
            <p:cNvPr id="618" name="Google Shape;618;p43"/>
            <p:cNvSpPr txBox="1"/>
            <p:nvPr/>
          </p:nvSpPr>
          <p:spPr>
            <a:xfrm>
              <a:off x="1247" y="3385"/>
              <a:ext cx="4309" cy="862"/>
            </a:xfrm>
            <a:prstGeom prst="rect">
              <a:avLst/>
            </a:prstGeom>
            <a:noFill/>
            <a:ln cap="flat" cmpd="sng" w="19050">
              <a:solidFill>
                <a:srgbClr val="99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619" name="Google Shape;619;p43"/>
          <p:cNvGrpSpPr/>
          <p:nvPr/>
        </p:nvGrpSpPr>
        <p:grpSpPr>
          <a:xfrm>
            <a:off x="1979612" y="3357562"/>
            <a:ext cx="7058025" cy="1366837"/>
            <a:chOff x="1247" y="2115"/>
            <a:chExt cx="4446" cy="861"/>
          </a:xfrm>
        </p:grpSpPr>
        <p:sp>
          <p:nvSpPr>
            <p:cNvPr id="620" name="Google Shape;620;p43"/>
            <p:cNvSpPr txBox="1"/>
            <p:nvPr/>
          </p:nvSpPr>
          <p:spPr>
            <a:xfrm>
              <a:off x="2835" y="2270"/>
              <a:ext cx="2858" cy="661"/>
            </a:xfrm>
            <a:prstGeom prst="rect">
              <a:avLst/>
            </a:prstGeom>
            <a:noFill/>
            <a:ln>
              <a:noFill/>
            </a:ln>
          </p:spPr>
          <p:txBody>
            <a:bodyPr anchorCtr="0" anchor="t" bIns="45700" lIns="91425" spcFirstLastPara="1" rIns="91425" wrap="square" tIns="45700">
              <a:spAutoFit/>
            </a:bodyPr>
            <a:lstStyle/>
            <a:p>
              <a:pPr indent="0" lvl="3" marL="342900" marR="0" rtl="0" algn="l">
                <a:lnSpc>
                  <a:spcPct val="100000"/>
                </a:lnSpc>
                <a:spcBef>
                  <a:spcPts val="0"/>
                </a:spcBef>
                <a:spcAft>
                  <a:spcPts val="0"/>
                </a:spcAft>
                <a:buClr>
                  <a:srgbClr val="000066"/>
                </a:buClr>
                <a:buSzPts val="1400"/>
                <a:buFont typeface="Arial"/>
                <a:buNone/>
              </a:pPr>
              <a:r>
                <a:rPr b="1" i="0" lang="en-US" sz="1400" u="none" cap="none" strike="noStrike">
                  <a:solidFill>
                    <a:srgbClr val="000066"/>
                  </a:solidFill>
                  <a:latin typeface="Arial"/>
                  <a:ea typeface="Arial"/>
                  <a:cs typeface="Arial"/>
                  <a:sym typeface="Arial"/>
                </a:rPr>
                <a:t>Pr	= Input Power at Full Rated load in kW</a:t>
              </a:r>
              <a:endParaRPr/>
            </a:p>
            <a:p>
              <a:pPr indent="0" lvl="3" marL="342900" marR="0" rtl="0" algn="l">
                <a:lnSpc>
                  <a:spcPct val="100000"/>
                </a:lnSpc>
                <a:spcBef>
                  <a:spcPts val="0"/>
                </a:spcBef>
                <a:spcAft>
                  <a:spcPts val="0"/>
                </a:spcAft>
                <a:buClr>
                  <a:srgbClr val="000066"/>
                </a:buClr>
                <a:buSzPts val="1400"/>
                <a:buFont typeface="Arial"/>
                <a:buNone/>
              </a:pPr>
              <a:r>
                <a:rPr b="1" i="0" lang="en-US" sz="1400" u="none" cap="none" strike="noStrike">
                  <a:solidFill>
                    <a:srgbClr val="000066"/>
                  </a:solidFill>
                  <a:latin typeface="Arial"/>
                  <a:ea typeface="Arial"/>
                  <a:cs typeface="Arial"/>
                  <a:sym typeface="Arial"/>
                </a:rPr>
                <a:t>hp	= Name plate Rated Horse Power</a:t>
              </a:r>
              <a:endParaRPr/>
            </a:p>
            <a:p>
              <a:pPr indent="0" lvl="3" marL="342900" marR="0" rtl="0" algn="l">
                <a:lnSpc>
                  <a:spcPct val="100000"/>
                </a:lnSpc>
                <a:spcBef>
                  <a:spcPts val="0"/>
                </a:spcBef>
                <a:spcAft>
                  <a:spcPts val="0"/>
                </a:spcAft>
                <a:buClr>
                  <a:srgbClr val="000066"/>
                </a:buClr>
                <a:buSzPts val="1400"/>
                <a:buFont typeface="Arial"/>
                <a:buNone/>
              </a:pPr>
              <a:r>
                <a:rPr b="1" i="0" lang="en-US" sz="1400" u="none" cap="none" strike="noStrike">
                  <a:solidFill>
                    <a:srgbClr val="000066"/>
                  </a:solidFill>
                  <a:latin typeface="Arial"/>
                  <a:ea typeface="Arial"/>
                  <a:cs typeface="Arial"/>
                  <a:sym typeface="Arial"/>
                </a:rPr>
                <a:t>ηr	= Efficiency at Full Rated Load</a:t>
              </a:r>
              <a:endParaRPr/>
            </a:p>
            <a:p>
              <a:pPr indent="0" lvl="0" marL="0" marR="0" rtl="0" algn="l">
                <a:lnSpc>
                  <a:spcPct val="100000"/>
                </a:lnSpc>
                <a:spcBef>
                  <a:spcPts val="0"/>
                </a:spcBef>
                <a:spcAft>
                  <a:spcPts val="0"/>
                </a:spcAft>
                <a:buNone/>
              </a:pPr>
              <a:r>
                <a:t/>
              </a:r>
              <a:endParaRPr b="1" i="0" sz="1400" u="none" cap="none" strike="noStrike">
                <a:solidFill>
                  <a:srgbClr val="000066"/>
                </a:solidFill>
                <a:latin typeface="Arial"/>
                <a:ea typeface="Arial"/>
                <a:cs typeface="Arial"/>
                <a:sym typeface="Arial"/>
              </a:endParaRPr>
            </a:p>
          </p:txBody>
        </p:sp>
        <p:sp>
          <p:nvSpPr>
            <p:cNvPr id="621" name="Google Shape;621;p43"/>
            <p:cNvSpPr txBox="1"/>
            <p:nvPr/>
          </p:nvSpPr>
          <p:spPr>
            <a:xfrm>
              <a:off x="1247" y="2115"/>
              <a:ext cx="4309" cy="861"/>
            </a:xfrm>
            <a:prstGeom prst="rect">
              <a:avLst/>
            </a:prstGeom>
            <a:noFill/>
            <a:ln cap="flat" cmpd="sng" w="19050">
              <a:solidFill>
                <a:srgbClr val="99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622" name="Google Shape;622;p43"/>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Assessment of Electric Motors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44"/>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629" name="Google Shape;629;p44"/>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630" name="Google Shape;630;p44"/>
          <p:cNvGrpSpPr/>
          <p:nvPr/>
        </p:nvGrpSpPr>
        <p:grpSpPr>
          <a:xfrm>
            <a:off x="0" y="0"/>
            <a:ext cx="9144000" cy="6858000"/>
            <a:chOff x="0" y="0"/>
            <a:chExt cx="5760" cy="4320"/>
          </a:xfrm>
        </p:grpSpPr>
        <p:cxnSp>
          <p:nvCxnSpPr>
            <p:cNvPr id="631" name="Google Shape;631;p44"/>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632" name="Google Shape;632;p44"/>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633" name="Google Shape;633;p44"/>
          <p:cNvSpPr txBox="1"/>
          <p:nvPr/>
        </p:nvSpPr>
        <p:spPr>
          <a:xfrm>
            <a:off x="1908175" y="2492375"/>
            <a:ext cx="2808287" cy="3719512"/>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Result	</a:t>
            </a:r>
            <a:endParaRPr/>
          </a:p>
          <a:p>
            <a:pPr indent="-457200" lvl="0" marL="457200" marR="0" rtl="0" algn="l">
              <a:lnSpc>
                <a:spcPct val="100000"/>
              </a:lnSpc>
              <a:spcBef>
                <a:spcPts val="1000"/>
              </a:spcBef>
              <a:spcAft>
                <a:spcPts val="0"/>
              </a:spcAft>
              <a:buClr>
                <a:srgbClr val="000066"/>
              </a:buClr>
              <a:buSzPts val="2000"/>
              <a:buFont typeface="Arial"/>
              <a:buAutoNum type="arabicPeriod"/>
            </a:pPr>
            <a:r>
              <a:rPr b="1" i="0" lang="en-US" sz="2000" u="none">
                <a:solidFill>
                  <a:srgbClr val="000066"/>
                </a:solidFill>
                <a:latin typeface="Arial"/>
                <a:ea typeface="Arial"/>
                <a:cs typeface="Arial"/>
                <a:sym typeface="Arial"/>
              </a:rPr>
              <a:t>Significantly oversized and underloaded</a:t>
            </a:r>
            <a:endParaRPr/>
          </a:p>
          <a:p>
            <a:pPr indent="-457200" lvl="0" marL="457200" marR="0" rtl="0" algn="l">
              <a:lnSpc>
                <a:spcPct val="100000"/>
              </a:lnSpc>
              <a:spcBef>
                <a:spcPts val="1000"/>
              </a:spcBef>
              <a:spcAft>
                <a:spcPts val="0"/>
              </a:spcAft>
              <a:buClr>
                <a:srgbClr val="000066"/>
              </a:buClr>
              <a:buSzPts val="2000"/>
              <a:buFont typeface="Arial"/>
              <a:buAutoNum type="arabicPeriod"/>
            </a:pPr>
            <a:r>
              <a:rPr b="1" i="0" lang="en-US" sz="2000" u="none">
                <a:solidFill>
                  <a:srgbClr val="000066"/>
                </a:solidFill>
                <a:latin typeface="Arial"/>
                <a:ea typeface="Arial"/>
                <a:cs typeface="Arial"/>
                <a:sym typeface="Arial"/>
              </a:rPr>
              <a:t>Moderately oversized and underloaded</a:t>
            </a:r>
            <a:endParaRPr/>
          </a:p>
          <a:p>
            <a:pPr indent="-457200" lvl="0" marL="457200" marR="0" rtl="0" algn="l">
              <a:lnSpc>
                <a:spcPct val="100000"/>
              </a:lnSpc>
              <a:spcBef>
                <a:spcPts val="1000"/>
              </a:spcBef>
              <a:spcAft>
                <a:spcPts val="0"/>
              </a:spcAft>
              <a:buClr>
                <a:srgbClr val="000066"/>
              </a:buClr>
              <a:buSzPts val="2000"/>
              <a:buFont typeface="Arial"/>
              <a:buAutoNum type="arabicPeriod"/>
            </a:pPr>
            <a:r>
              <a:rPr b="1" i="0" lang="en-US" sz="2000" u="none">
                <a:solidFill>
                  <a:srgbClr val="000066"/>
                </a:solidFill>
                <a:latin typeface="Arial"/>
                <a:ea typeface="Arial"/>
                <a:cs typeface="Arial"/>
                <a:sym typeface="Arial"/>
              </a:rPr>
              <a:t>Properly sized but standard efficiency</a:t>
            </a:r>
            <a:endParaRPr/>
          </a:p>
        </p:txBody>
      </p:sp>
      <p:sp>
        <p:nvSpPr>
          <p:cNvPr id="634" name="Google Shape;634;p44"/>
          <p:cNvSpPr txBox="1"/>
          <p:nvPr/>
        </p:nvSpPr>
        <p:spPr>
          <a:xfrm>
            <a:off x="1763712" y="1628775"/>
            <a:ext cx="72009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Motor Load</a:t>
            </a:r>
            <a:endParaRPr/>
          </a:p>
        </p:txBody>
      </p:sp>
      <p:sp>
        <p:nvSpPr>
          <p:cNvPr id="635" name="Google Shape;635;p44"/>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636" name="Google Shape;636;p44"/>
          <p:cNvSpPr txBox="1"/>
          <p:nvPr/>
        </p:nvSpPr>
        <p:spPr>
          <a:xfrm>
            <a:off x="4572000" y="2530475"/>
            <a:ext cx="4321175" cy="3719512"/>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Action</a:t>
            </a:r>
            <a:endParaRPr/>
          </a:p>
          <a:p>
            <a:pPr indent="-457200" lvl="0" marL="457200" marR="0" rtl="0" algn="l">
              <a:lnSpc>
                <a:spcPct val="100000"/>
              </a:lnSpc>
              <a:spcBef>
                <a:spcPts val="1000"/>
              </a:spcBef>
              <a:spcAft>
                <a:spcPts val="0"/>
              </a:spcAft>
              <a:buClr>
                <a:srgbClr val="000066"/>
              </a:buClr>
              <a:buSzPts val="2000"/>
              <a:buFont typeface="Arial"/>
              <a:buChar char="→"/>
            </a:pPr>
            <a:r>
              <a:rPr b="1" i="0" lang="en-US" sz="2000" u="none">
                <a:solidFill>
                  <a:srgbClr val="000066"/>
                </a:solidFill>
                <a:latin typeface="Arial"/>
                <a:ea typeface="Arial"/>
                <a:cs typeface="Arial"/>
                <a:sym typeface="Arial"/>
              </a:rPr>
              <a:t>Replace with more efficient, properly sized models</a:t>
            </a:r>
            <a:br>
              <a:rPr b="1" i="0" lang="en-US" sz="2000" u="none">
                <a:solidFill>
                  <a:srgbClr val="000066"/>
                </a:solidFill>
                <a:latin typeface="Arial"/>
                <a:ea typeface="Arial"/>
                <a:cs typeface="Arial"/>
                <a:sym typeface="Arial"/>
              </a:rPr>
            </a:br>
            <a:endParaRPr/>
          </a:p>
          <a:p>
            <a:pPr indent="-457200" lvl="0" marL="457200" marR="0" rtl="0" algn="l">
              <a:lnSpc>
                <a:spcPct val="100000"/>
              </a:lnSpc>
              <a:spcBef>
                <a:spcPts val="1000"/>
              </a:spcBef>
              <a:spcAft>
                <a:spcPts val="0"/>
              </a:spcAft>
              <a:buClr>
                <a:srgbClr val="000066"/>
              </a:buClr>
              <a:buSzPts val="2000"/>
              <a:buFont typeface="Arial"/>
              <a:buChar char="→"/>
            </a:pPr>
            <a:r>
              <a:rPr b="1" i="0" lang="en-US" sz="2000" u="none">
                <a:solidFill>
                  <a:srgbClr val="000066"/>
                </a:solidFill>
                <a:latin typeface="Arial"/>
                <a:ea typeface="Arial"/>
                <a:cs typeface="Arial"/>
                <a:sym typeface="Arial"/>
              </a:rPr>
              <a:t>Replace with more efficient, properly sized models when they fail</a:t>
            </a:r>
            <a:endParaRPr/>
          </a:p>
          <a:p>
            <a:pPr indent="-457200" lvl="0" marL="457200" marR="0" rtl="0" algn="l">
              <a:lnSpc>
                <a:spcPct val="100000"/>
              </a:lnSpc>
              <a:spcBef>
                <a:spcPts val="1000"/>
              </a:spcBef>
              <a:spcAft>
                <a:spcPts val="0"/>
              </a:spcAft>
              <a:buClr>
                <a:srgbClr val="000066"/>
              </a:buClr>
              <a:buSzPts val="2000"/>
              <a:buFont typeface="Arial"/>
              <a:buChar char="→"/>
            </a:pPr>
            <a:r>
              <a:rPr b="1" i="0" lang="en-US" sz="2000" u="none">
                <a:solidFill>
                  <a:srgbClr val="000066"/>
                </a:solidFill>
                <a:latin typeface="Arial"/>
                <a:ea typeface="Arial"/>
                <a:cs typeface="Arial"/>
                <a:sym typeface="Arial"/>
              </a:rPr>
              <a:t>Replace most of these with energy-efficient models when they fail</a:t>
            </a:r>
            <a:endParaRPr/>
          </a:p>
        </p:txBody>
      </p:sp>
      <p:sp>
        <p:nvSpPr>
          <p:cNvPr id="637" name="Google Shape;637;p44"/>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Assessment of Electric Motors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5"/>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644" name="Google Shape;644;p45"/>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645" name="Google Shape;645;p45"/>
          <p:cNvGrpSpPr/>
          <p:nvPr/>
        </p:nvGrpSpPr>
        <p:grpSpPr>
          <a:xfrm>
            <a:off x="0" y="0"/>
            <a:ext cx="9144000" cy="6858000"/>
            <a:chOff x="0" y="0"/>
            <a:chExt cx="5760" cy="4320"/>
          </a:xfrm>
        </p:grpSpPr>
        <p:cxnSp>
          <p:nvCxnSpPr>
            <p:cNvPr id="646" name="Google Shape;646;p45"/>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647" name="Google Shape;647;p45"/>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648" name="Google Shape;648;p45"/>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Electric Motors</a:t>
            </a:r>
            <a:endParaRPr/>
          </a:p>
        </p:txBody>
      </p:sp>
      <p:sp>
        <p:nvSpPr>
          <p:cNvPr id="649" name="Google Shape;649;p45"/>
          <p:cNvSpPr/>
          <p:nvPr/>
        </p:nvSpPr>
        <p:spPr>
          <a:xfrm>
            <a:off x="1476375" y="3644900"/>
            <a:ext cx="6191250" cy="936625"/>
          </a:xfrm>
          <a:prstGeom prst="ellipse">
            <a:avLst/>
          </a:prstGeom>
          <a:noFill/>
          <a:ln cap="flat" cmpd="sng" w="2857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50" name="Google Shape;650;p45"/>
          <p:cNvSpPr txBox="1"/>
          <p:nvPr/>
        </p:nvSpPr>
        <p:spPr>
          <a:xfrm>
            <a:off x="1908175" y="1916112"/>
            <a:ext cx="6985000" cy="2443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Introduction</a:t>
            </a:r>
            <a:endParaRPr/>
          </a:p>
          <a:p>
            <a:pPr indent="0" lvl="0" marL="0" marR="0" rtl="0" algn="l">
              <a:lnSpc>
                <a:spcPct val="100000"/>
              </a:lnSpc>
              <a:spcBef>
                <a:spcPts val="140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Types of electric motors</a:t>
            </a:r>
            <a:endParaRPr/>
          </a:p>
          <a:p>
            <a:pPr indent="0" lvl="0" marL="0" marR="0" rtl="0" algn="l">
              <a:lnSpc>
                <a:spcPct val="100000"/>
              </a:lnSpc>
              <a:spcBef>
                <a:spcPts val="140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Assessment of electric motors</a:t>
            </a:r>
            <a:endParaRPr/>
          </a:p>
          <a:p>
            <a:pPr indent="0" lvl="0" marL="0" marR="0" rtl="0" algn="l">
              <a:lnSpc>
                <a:spcPct val="100000"/>
              </a:lnSpc>
              <a:spcBef>
                <a:spcPts val="140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Energy efficiency opportunities</a:t>
            </a:r>
            <a:endParaRPr/>
          </a:p>
        </p:txBody>
      </p:sp>
      <p:sp>
        <p:nvSpPr>
          <p:cNvPr id="651" name="Google Shape;651;p45"/>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
                                  </p:stCondLst>
                                  <p:childTnLst>
                                    <p:set>
                                      <p:cBhvr>
                                        <p:cTn dur="1" fill="hold">
                                          <p:stCondLst>
                                            <p:cond delay="0"/>
                                          </p:stCondLst>
                                        </p:cTn>
                                        <p:tgtEl>
                                          <p:spTgt spid="649"/>
                                        </p:tgtEl>
                                        <p:attrNameLst>
                                          <p:attrName>style.visibility</p:attrName>
                                        </p:attrNameLst>
                                      </p:cBhvr>
                                      <p:to>
                                        <p:strVal val="visible"/>
                                      </p:to>
                                    </p:set>
                                    <p:animEffect filter="fade" transition="in">
                                      <p:cBhvr>
                                        <p:cTn dur="500"/>
                                        <p:tgtEl>
                                          <p:spTgt spid="6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46"/>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658" name="Google Shape;658;p46"/>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659" name="Google Shape;659;p46"/>
          <p:cNvGrpSpPr/>
          <p:nvPr/>
        </p:nvGrpSpPr>
        <p:grpSpPr>
          <a:xfrm>
            <a:off x="0" y="0"/>
            <a:ext cx="9144000" cy="6858000"/>
            <a:chOff x="0" y="0"/>
            <a:chExt cx="5760" cy="4320"/>
          </a:xfrm>
        </p:grpSpPr>
        <p:cxnSp>
          <p:nvCxnSpPr>
            <p:cNvPr id="660" name="Google Shape;660;p46"/>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661" name="Google Shape;661;p46"/>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662" name="Google Shape;662;p46"/>
          <p:cNvSpPr txBox="1"/>
          <p:nvPr/>
        </p:nvSpPr>
        <p:spPr>
          <a:xfrm>
            <a:off x="1727200" y="1846262"/>
            <a:ext cx="7237412" cy="4535487"/>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66"/>
              </a:buClr>
              <a:buSzPts val="2800"/>
              <a:buFont typeface="Arial"/>
              <a:buAutoNum type="arabicPeriod"/>
            </a:pPr>
            <a:r>
              <a:rPr b="1" i="0" lang="en-US" sz="2800" u="none">
                <a:solidFill>
                  <a:srgbClr val="000066"/>
                </a:solidFill>
                <a:latin typeface="Arial"/>
                <a:ea typeface="Arial"/>
                <a:cs typeface="Arial"/>
                <a:sym typeface="Arial"/>
              </a:rPr>
              <a:t>Use energy efficient motors</a:t>
            </a:r>
            <a:endParaRPr/>
          </a:p>
          <a:p>
            <a:pPr indent="-457200" lvl="0" marL="457200" marR="0" rtl="0" algn="l">
              <a:lnSpc>
                <a:spcPct val="100000"/>
              </a:lnSpc>
              <a:spcBef>
                <a:spcPts val="560"/>
              </a:spcBef>
              <a:spcAft>
                <a:spcPts val="0"/>
              </a:spcAft>
              <a:buClr>
                <a:srgbClr val="000066"/>
              </a:buClr>
              <a:buSzPts val="2800"/>
              <a:buFont typeface="Arial"/>
              <a:buAutoNum type="arabicPeriod"/>
            </a:pPr>
            <a:r>
              <a:rPr b="1" i="0" lang="en-US" sz="2800" u="none">
                <a:solidFill>
                  <a:srgbClr val="000066"/>
                </a:solidFill>
                <a:latin typeface="Arial"/>
                <a:ea typeface="Arial"/>
                <a:cs typeface="Arial"/>
                <a:sym typeface="Arial"/>
              </a:rPr>
              <a:t>Reduce under-loading (and avoid over-sized motors)</a:t>
            </a:r>
            <a:endParaRPr/>
          </a:p>
          <a:p>
            <a:pPr indent="-457200" lvl="0" marL="457200" marR="0" rtl="0" algn="l">
              <a:lnSpc>
                <a:spcPct val="100000"/>
              </a:lnSpc>
              <a:spcBef>
                <a:spcPts val="560"/>
              </a:spcBef>
              <a:spcAft>
                <a:spcPts val="0"/>
              </a:spcAft>
              <a:buClr>
                <a:srgbClr val="000066"/>
              </a:buClr>
              <a:buSzPts val="2800"/>
              <a:buFont typeface="Arial"/>
              <a:buAutoNum type="arabicPeriod"/>
            </a:pPr>
            <a:r>
              <a:rPr b="1" i="0" lang="en-US" sz="2800" u="none">
                <a:solidFill>
                  <a:srgbClr val="000066"/>
                </a:solidFill>
                <a:latin typeface="Arial"/>
                <a:ea typeface="Arial"/>
                <a:cs typeface="Arial"/>
                <a:sym typeface="Arial"/>
              </a:rPr>
              <a:t>Size to variable load</a:t>
            </a:r>
            <a:endParaRPr/>
          </a:p>
          <a:p>
            <a:pPr indent="-457200" lvl="0" marL="457200" marR="0" rtl="0" algn="l">
              <a:lnSpc>
                <a:spcPct val="100000"/>
              </a:lnSpc>
              <a:spcBef>
                <a:spcPts val="560"/>
              </a:spcBef>
              <a:spcAft>
                <a:spcPts val="0"/>
              </a:spcAft>
              <a:buClr>
                <a:srgbClr val="000066"/>
              </a:buClr>
              <a:buSzPts val="2800"/>
              <a:buFont typeface="Arial"/>
              <a:buAutoNum type="arabicPeriod"/>
            </a:pPr>
            <a:r>
              <a:rPr b="1" i="0" lang="en-US" sz="2800" u="none">
                <a:solidFill>
                  <a:srgbClr val="000066"/>
                </a:solidFill>
                <a:latin typeface="Arial"/>
                <a:ea typeface="Arial"/>
                <a:cs typeface="Arial"/>
                <a:sym typeface="Arial"/>
              </a:rPr>
              <a:t>Improve power quality</a:t>
            </a:r>
            <a:endParaRPr/>
          </a:p>
          <a:p>
            <a:pPr indent="-457200" lvl="0" marL="457200" marR="0" rtl="0" algn="l">
              <a:lnSpc>
                <a:spcPct val="100000"/>
              </a:lnSpc>
              <a:spcBef>
                <a:spcPts val="560"/>
              </a:spcBef>
              <a:spcAft>
                <a:spcPts val="0"/>
              </a:spcAft>
              <a:buClr>
                <a:srgbClr val="000066"/>
              </a:buClr>
              <a:buSzPts val="2800"/>
              <a:buFont typeface="Arial"/>
              <a:buAutoNum type="arabicPeriod"/>
            </a:pPr>
            <a:r>
              <a:rPr b="1" i="0" lang="en-US" sz="2800" u="none">
                <a:solidFill>
                  <a:srgbClr val="000066"/>
                </a:solidFill>
                <a:latin typeface="Arial"/>
                <a:ea typeface="Arial"/>
                <a:cs typeface="Arial"/>
                <a:sym typeface="Arial"/>
              </a:rPr>
              <a:t>Rewinding</a:t>
            </a:r>
            <a:endParaRPr/>
          </a:p>
          <a:p>
            <a:pPr indent="-457200" lvl="0" marL="457200" marR="0" rtl="0" algn="l">
              <a:lnSpc>
                <a:spcPct val="100000"/>
              </a:lnSpc>
              <a:spcBef>
                <a:spcPts val="560"/>
              </a:spcBef>
              <a:spcAft>
                <a:spcPts val="0"/>
              </a:spcAft>
              <a:buClr>
                <a:srgbClr val="000066"/>
              </a:buClr>
              <a:buSzPts val="2800"/>
              <a:buFont typeface="Arial"/>
              <a:buAutoNum type="arabicPeriod"/>
            </a:pPr>
            <a:r>
              <a:rPr b="1" i="0" lang="en-US" sz="2800" u="none">
                <a:solidFill>
                  <a:srgbClr val="000066"/>
                </a:solidFill>
                <a:latin typeface="Arial"/>
                <a:ea typeface="Arial"/>
                <a:cs typeface="Arial"/>
                <a:sym typeface="Arial"/>
              </a:rPr>
              <a:t>Power factor correction by capacitors</a:t>
            </a:r>
            <a:endParaRPr/>
          </a:p>
          <a:p>
            <a:pPr indent="-457200" lvl="0" marL="457200" marR="0" rtl="0" algn="l">
              <a:lnSpc>
                <a:spcPct val="100000"/>
              </a:lnSpc>
              <a:spcBef>
                <a:spcPts val="560"/>
              </a:spcBef>
              <a:spcAft>
                <a:spcPts val="0"/>
              </a:spcAft>
              <a:buClr>
                <a:srgbClr val="000066"/>
              </a:buClr>
              <a:buSzPts val="2800"/>
              <a:buFont typeface="Arial"/>
              <a:buAutoNum type="arabicPeriod"/>
            </a:pPr>
            <a:r>
              <a:rPr b="1" i="0" lang="en-US" sz="2800" u="none">
                <a:solidFill>
                  <a:srgbClr val="000066"/>
                </a:solidFill>
                <a:latin typeface="Arial"/>
                <a:ea typeface="Arial"/>
                <a:cs typeface="Arial"/>
                <a:sym typeface="Arial"/>
              </a:rPr>
              <a:t>Improve maintenance</a:t>
            </a:r>
            <a:endParaRPr/>
          </a:p>
          <a:p>
            <a:pPr indent="-457200" lvl="0" marL="457200" marR="0" rtl="0" algn="l">
              <a:lnSpc>
                <a:spcPct val="100000"/>
              </a:lnSpc>
              <a:spcBef>
                <a:spcPts val="560"/>
              </a:spcBef>
              <a:spcAft>
                <a:spcPts val="0"/>
              </a:spcAft>
              <a:buClr>
                <a:srgbClr val="000066"/>
              </a:buClr>
              <a:buSzPts val="2800"/>
              <a:buFont typeface="Arial"/>
              <a:buAutoNum type="arabicPeriod"/>
            </a:pPr>
            <a:r>
              <a:rPr b="1" i="0" lang="en-US" sz="2800" u="none">
                <a:solidFill>
                  <a:srgbClr val="000066"/>
                </a:solidFill>
                <a:latin typeface="Arial"/>
                <a:ea typeface="Arial"/>
                <a:cs typeface="Arial"/>
                <a:sym typeface="Arial"/>
              </a:rPr>
              <a:t>Speed control of induction motor</a:t>
            </a:r>
            <a:endParaRPr/>
          </a:p>
        </p:txBody>
      </p:sp>
      <p:sp>
        <p:nvSpPr>
          <p:cNvPr id="663" name="Google Shape;663;p46"/>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664" name="Google Shape;664;p46"/>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Energy Efficiency Opportunities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47"/>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671" name="Google Shape;671;p47"/>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672" name="Google Shape;672;p47"/>
          <p:cNvGrpSpPr/>
          <p:nvPr/>
        </p:nvGrpSpPr>
        <p:grpSpPr>
          <a:xfrm>
            <a:off x="0" y="0"/>
            <a:ext cx="9144000" cy="6858000"/>
            <a:chOff x="0" y="0"/>
            <a:chExt cx="5760" cy="4320"/>
          </a:xfrm>
        </p:grpSpPr>
        <p:cxnSp>
          <p:nvCxnSpPr>
            <p:cNvPr id="673" name="Google Shape;673;p47"/>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674" name="Google Shape;674;p47"/>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675" name="Google Shape;675;p47"/>
          <p:cNvSpPr txBox="1"/>
          <p:nvPr/>
        </p:nvSpPr>
        <p:spPr>
          <a:xfrm>
            <a:off x="1619250" y="2360612"/>
            <a:ext cx="6985000" cy="393858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Reduce intrinsic motor losses</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Efficiency 3-7% higher</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Wide range of ratings</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More expensive but </a:t>
            </a:r>
            <a:br>
              <a:rPr b="1" i="0" lang="en-US" sz="2800" u="none">
                <a:solidFill>
                  <a:srgbClr val="000066"/>
                </a:solidFill>
                <a:latin typeface="Arial"/>
                <a:ea typeface="Arial"/>
                <a:cs typeface="Arial"/>
                <a:sym typeface="Arial"/>
              </a:rPr>
            </a:br>
            <a:r>
              <a:rPr b="1" i="0" lang="en-US" sz="2800" u="none">
                <a:solidFill>
                  <a:srgbClr val="000066"/>
                </a:solidFill>
                <a:latin typeface="Arial"/>
                <a:ea typeface="Arial"/>
                <a:cs typeface="Arial"/>
                <a:sym typeface="Arial"/>
              </a:rPr>
              <a:t>rapid payback</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Best to replace when</a:t>
            </a:r>
            <a:br>
              <a:rPr b="1" i="0" lang="en-US" sz="2800" u="none">
                <a:solidFill>
                  <a:srgbClr val="000066"/>
                </a:solidFill>
                <a:latin typeface="Arial"/>
                <a:ea typeface="Arial"/>
                <a:cs typeface="Arial"/>
                <a:sym typeface="Arial"/>
              </a:rPr>
            </a:br>
            <a:r>
              <a:rPr b="1" i="0" lang="en-US" sz="2800" u="none">
                <a:solidFill>
                  <a:srgbClr val="000066"/>
                </a:solidFill>
                <a:latin typeface="Arial"/>
                <a:ea typeface="Arial"/>
                <a:cs typeface="Arial"/>
                <a:sym typeface="Arial"/>
              </a:rPr>
              <a:t>existing motors fail</a:t>
            </a:r>
            <a:endParaRPr/>
          </a:p>
        </p:txBody>
      </p:sp>
      <p:sp>
        <p:nvSpPr>
          <p:cNvPr id="676" name="Google Shape;676;p47"/>
          <p:cNvSpPr txBox="1"/>
          <p:nvPr/>
        </p:nvSpPr>
        <p:spPr>
          <a:xfrm>
            <a:off x="1903412" y="1752600"/>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Use Energy Efficient Motors</a:t>
            </a:r>
            <a:endParaRPr/>
          </a:p>
        </p:txBody>
      </p:sp>
      <p:sp>
        <p:nvSpPr>
          <p:cNvPr id="677" name="Google Shape;677;p47"/>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pic>
        <p:nvPicPr>
          <p:cNvPr id="678" name="Google Shape;678;p47"/>
          <p:cNvPicPr preferRelativeResize="0"/>
          <p:nvPr/>
        </p:nvPicPr>
        <p:blipFill rotWithShape="1">
          <a:blip r:embed="rId3">
            <a:alphaModFix/>
          </a:blip>
          <a:srcRect b="0" l="0" r="0" t="0"/>
          <a:stretch/>
        </p:blipFill>
        <p:spPr>
          <a:xfrm>
            <a:off x="6084887" y="3141662"/>
            <a:ext cx="2962275" cy="2652712"/>
          </a:xfrm>
          <a:prstGeom prst="rect">
            <a:avLst/>
          </a:prstGeom>
          <a:noFill/>
          <a:ln cap="flat" cmpd="sng" w="28575">
            <a:solidFill>
              <a:srgbClr val="000000"/>
            </a:solidFill>
            <a:prstDash val="solid"/>
            <a:miter lim="800000"/>
            <a:headEnd len="sm" w="sm" type="none"/>
            <a:tailEnd len="sm" w="sm" type="none"/>
          </a:ln>
        </p:spPr>
      </p:pic>
      <p:sp>
        <p:nvSpPr>
          <p:cNvPr id="679" name="Google Shape;679;p47"/>
          <p:cNvSpPr txBox="1"/>
          <p:nvPr/>
        </p:nvSpPr>
        <p:spPr>
          <a:xfrm>
            <a:off x="6137275" y="5876925"/>
            <a:ext cx="27940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1600"/>
              <a:buFont typeface="Arial"/>
              <a:buNone/>
            </a:pPr>
            <a:r>
              <a:rPr b="0" i="0" lang="en-US" sz="1600" u="none">
                <a:solidFill>
                  <a:srgbClr val="000066"/>
                </a:solidFill>
                <a:latin typeface="Arial"/>
                <a:ea typeface="Arial"/>
                <a:cs typeface="Arial"/>
                <a:sym typeface="Arial"/>
              </a:rPr>
              <a:t>(Bureau of Indian Standards)</a:t>
            </a:r>
            <a:endParaRPr/>
          </a:p>
        </p:txBody>
      </p:sp>
      <p:sp>
        <p:nvSpPr>
          <p:cNvPr id="680" name="Google Shape;680;p47"/>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Energy Efficiency Opportunities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48"/>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687" name="Google Shape;687;p48"/>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688" name="Google Shape;688;p48"/>
          <p:cNvGrpSpPr/>
          <p:nvPr/>
        </p:nvGrpSpPr>
        <p:grpSpPr>
          <a:xfrm>
            <a:off x="0" y="0"/>
            <a:ext cx="9144000" cy="6858000"/>
            <a:chOff x="0" y="0"/>
            <a:chExt cx="5760" cy="4320"/>
          </a:xfrm>
        </p:grpSpPr>
        <p:cxnSp>
          <p:nvCxnSpPr>
            <p:cNvPr id="689" name="Google Shape;689;p48"/>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690" name="Google Shape;690;p48"/>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691" name="Google Shape;691;p48"/>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graphicFrame>
        <p:nvGraphicFramePr>
          <p:cNvPr id="692" name="Google Shape;692;p48"/>
          <p:cNvGraphicFramePr/>
          <p:nvPr/>
        </p:nvGraphicFramePr>
        <p:xfrm>
          <a:off x="2051050" y="2492375"/>
          <a:ext cx="3000000" cy="3000000"/>
        </p:xfrm>
        <a:graphic>
          <a:graphicData uri="http://schemas.openxmlformats.org/drawingml/2006/table">
            <a:tbl>
              <a:tblPr>
                <a:noFill/>
                <a:tableStyleId>{D8E3E821-6D19-43AB-B817-E859EC3A36ED}</a:tableStyleId>
              </a:tblPr>
              <a:tblGrid>
                <a:gridCol w="1889125"/>
                <a:gridCol w="4232275"/>
              </a:tblGrid>
              <a:tr h="384175">
                <a:tc>
                  <a:txBody>
                    <a:bodyPr/>
                    <a:lstStyle/>
                    <a:p>
                      <a:pPr indent="0" lvl="0" marL="0" marR="0" rtl="0" algn="ctr">
                        <a:lnSpc>
                          <a:spcPct val="100000"/>
                        </a:lnSpc>
                        <a:spcBef>
                          <a:spcPts val="0"/>
                        </a:spcBef>
                        <a:spcAft>
                          <a:spcPts val="0"/>
                        </a:spcAft>
                        <a:buClr>
                          <a:srgbClr val="000066"/>
                        </a:buClr>
                        <a:buSzPts val="1600"/>
                        <a:buFont typeface="Arial"/>
                        <a:buNone/>
                      </a:pPr>
                      <a:r>
                        <a:rPr b="1" i="1" lang="en-US" sz="1600" u="none" cap="none" strike="noStrike">
                          <a:solidFill>
                            <a:srgbClr val="000066"/>
                          </a:solidFill>
                          <a:latin typeface="Arial"/>
                          <a:ea typeface="Arial"/>
                          <a:cs typeface="Arial"/>
                          <a:sym typeface="Arial"/>
                        </a:rPr>
                        <a:t>Power Loss Area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66"/>
                        </a:buClr>
                        <a:buSzPts val="1600"/>
                        <a:buFont typeface="Arial"/>
                        <a:buNone/>
                      </a:pPr>
                      <a:r>
                        <a:rPr b="1" i="1" lang="en-US" sz="1600" u="none" cap="none" strike="noStrike">
                          <a:solidFill>
                            <a:srgbClr val="000066"/>
                          </a:solidFill>
                          <a:latin typeface="Arial"/>
                          <a:ea typeface="Arial"/>
                          <a:cs typeface="Arial"/>
                          <a:sym typeface="Arial"/>
                        </a:rPr>
                        <a:t>Efficiency Improvement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22325">
                <a:tc>
                  <a:txBody>
                    <a:bodyPr/>
                    <a:lstStyle/>
                    <a:p>
                      <a:pPr indent="0" lvl="0" marL="0" marR="0" rtl="0" algn="l">
                        <a:lnSpc>
                          <a:spcPct val="100000"/>
                        </a:lnSpc>
                        <a:spcBef>
                          <a:spcPts val="0"/>
                        </a:spcBef>
                        <a:spcAft>
                          <a:spcPts val="0"/>
                        </a:spcAft>
                        <a:buClr>
                          <a:srgbClr val="000066"/>
                        </a:buClr>
                        <a:buSzPts val="1400"/>
                        <a:buFont typeface="Arial"/>
                        <a:buNone/>
                      </a:pPr>
                      <a:r>
                        <a:rPr b="1" i="0" lang="en-US" sz="1400" u="none" cap="none" strike="noStrike">
                          <a:solidFill>
                            <a:srgbClr val="000066"/>
                          </a:solidFill>
                          <a:latin typeface="Arial"/>
                          <a:ea typeface="Arial"/>
                          <a:cs typeface="Arial"/>
                          <a:sym typeface="Arial"/>
                        </a:rPr>
                        <a:t>1. Fixed loss (iron)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66"/>
                        </a:buClr>
                        <a:buSzPts val="1200"/>
                        <a:buFont typeface="Arial"/>
                        <a:buNone/>
                      </a:pPr>
                      <a:r>
                        <a:rPr b="1" i="0" lang="en-US" sz="1200" u="none" cap="none" strike="noStrike">
                          <a:solidFill>
                            <a:srgbClr val="000066"/>
                          </a:solidFill>
                          <a:latin typeface="Arial"/>
                          <a:ea typeface="Arial"/>
                          <a:cs typeface="Arial"/>
                          <a:sym typeface="Arial"/>
                        </a:rPr>
                        <a:t>Use of thinner gauge, lower loss core steel reduces eddy current losses. Longer core adds more steel to the design, which reduces losses due to lower operating flux densities.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23900">
                <a:tc>
                  <a:txBody>
                    <a:bodyPr/>
                    <a:lstStyle/>
                    <a:p>
                      <a:pPr indent="0" lvl="0" marL="0" marR="0" rtl="0" algn="l">
                        <a:lnSpc>
                          <a:spcPct val="100000"/>
                        </a:lnSpc>
                        <a:spcBef>
                          <a:spcPts val="0"/>
                        </a:spcBef>
                        <a:spcAft>
                          <a:spcPts val="0"/>
                        </a:spcAft>
                        <a:buClr>
                          <a:srgbClr val="000066"/>
                        </a:buClr>
                        <a:buSzPts val="1400"/>
                        <a:buFont typeface="Arial"/>
                        <a:buNone/>
                      </a:pPr>
                      <a:r>
                        <a:rPr b="1" i="0" lang="en-US" sz="1400" u="none" cap="none" strike="noStrike">
                          <a:solidFill>
                            <a:srgbClr val="000066"/>
                          </a:solidFill>
                          <a:latin typeface="Arial"/>
                          <a:ea typeface="Arial"/>
                          <a:cs typeface="Arial"/>
                          <a:sym typeface="Arial"/>
                        </a:rPr>
                        <a:t>2. Stator copper loss (I2R)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66"/>
                        </a:buClr>
                        <a:buSzPts val="1200"/>
                        <a:buFont typeface="Arial"/>
                        <a:buNone/>
                      </a:pPr>
                      <a:r>
                        <a:rPr b="1" i="0" lang="en-US" sz="1200" u="none" cap="none" strike="noStrike">
                          <a:solidFill>
                            <a:srgbClr val="000066"/>
                          </a:solidFill>
                          <a:latin typeface="Arial"/>
                          <a:ea typeface="Arial"/>
                          <a:cs typeface="Arial"/>
                          <a:sym typeface="Arial"/>
                        </a:rPr>
                        <a:t>Use of more copper &amp; larger conductors increases cross sectional area of stator windings. This lower resistance (R) of the windings &amp; reduces losses due to current flow (I)</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92150">
                <a:tc>
                  <a:txBody>
                    <a:bodyPr/>
                    <a:lstStyle/>
                    <a:p>
                      <a:pPr indent="0" lvl="0" marL="0" marR="0" rtl="0" algn="l">
                        <a:lnSpc>
                          <a:spcPct val="100000"/>
                        </a:lnSpc>
                        <a:spcBef>
                          <a:spcPts val="0"/>
                        </a:spcBef>
                        <a:spcAft>
                          <a:spcPts val="0"/>
                        </a:spcAft>
                        <a:buClr>
                          <a:srgbClr val="000066"/>
                        </a:buClr>
                        <a:buSzPts val="1400"/>
                        <a:buFont typeface="Arial"/>
                        <a:buNone/>
                      </a:pPr>
                      <a:r>
                        <a:rPr b="1" i="0" lang="en-US" sz="1400" u="none" cap="none" strike="noStrike">
                          <a:solidFill>
                            <a:srgbClr val="000066"/>
                          </a:solidFill>
                          <a:latin typeface="Arial"/>
                          <a:ea typeface="Arial"/>
                          <a:cs typeface="Arial"/>
                          <a:sym typeface="Arial"/>
                        </a:rPr>
                        <a:t>3 Rotor copper loss (I2R)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66"/>
                        </a:buClr>
                        <a:buSzPts val="1200"/>
                        <a:buFont typeface="Arial"/>
                        <a:buNone/>
                      </a:pPr>
                      <a:r>
                        <a:rPr b="1" i="0" lang="en-US" sz="1200" u="none" cap="none" strike="noStrike">
                          <a:solidFill>
                            <a:srgbClr val="000066"/>
                          </a:solidFill>
                          <a:latin typeface="Arial"/>
                          <a:ea typeface="Arial"/>
                          <a:cs typeface="Arial"/>
                          <a:sym typeface="Arial"/>
                        </a:rPr>
                        <a:t>Use of larger rotor conductor bars increases size of cross section, lowering conductor resistance (R) &amp; losses due to current flow (I)</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17525">
                <a:tc>
                  <a:txBody>
                    <a:bodyPr/>
                    <a:lstStyle/>
                    <a:p>
                      <a:pPr indent="0" lvl="0" marL="0" marR="0" rtl="0" algn="l">
                        <a:lnSpc>
                          <a:spcPct val="100000"/>
                        </a:lnSpc>
                        <a:spcBef>
                          <a:spcPts val="0"/>
                        </a:spcBef>
                        <a:spcAft>
                          <a:spcPts val="0"/>
                        </a:spcAft>
                        <a:buClr>
                          <a:srgbClr val="000066"/>
                        </a:buClr>
                        <a:buSzPts val="1400"/>
                        <a:buFont typeface="Arial"/>
                        <a:buNone/>
                      </a:pPr>
                      <a:r>
                        <a:rPr b="1" i="0" lang="en-US" sz="1400" u="none" cap="none" strike="noStrike">
                          <a:solidFill>
                            <a:srgbClr val="000066"/>
                          </a:solidFill>
                          <a:latin typeface="Arial"/>
                          <a:ea typeface="Arial"/>
                          <a:cs typeface="Arial"/>
                          <a:sym typeface="Arial"/>
                        </a:rPr>
                        <a:t>4 Friction &amp; Winding</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66"/>
                        </a:buClr>
                        <a:buSzPts val="1200"/>
                        <a:buFont typeface="Arial"/>
                        <a:buNone/>
                      </a:pPr>
                      <a:r>
                        <a:rPr b="1" i="0" lang="en-US" sz="1200" u="none" cap="none" strike="noStrike">
                          <a:solidFill>
                            <a:srgbClr val="000066"/>
                          </a:solidFill>
                          <a:latin typeface="Arial"/>
                          <a:ea typeface="Arial"/>
                          <a:cs typeface="Arial"/>
                          <a:sym typeface="Arial"/>
                        </a:rPr>
                        <a:t>Use of low loss fan design reduces losses due to air movement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0050">
                <a:tc>
                  <a:txBody>
                    <a:bodyPr/>
                    <a:lstStyle/>
                    <a:p>
                      <a:pPr indent="0" lvl="0" marL="0" marR="0" rtl="0" algn="l">
                        <a:lnSpc>
                          <a:spcPct val="100000"/>
                        </a:lnSpc>
                        <a:spcBef>
                          <a:spcPts val="0"/>
                        </a:spcBef>
                        <a:spcAft>
                          <a:spcPts val="0"/>
                        </a:spcAft>
                        <a:buClr>
                          <a:srgbClr val="000066"/>
                        </a:buClr>
                        <a:buSzPts val="1400"/>
                        <a:buFont typeface="Arial"/>
                        <a:buNone/>
                      </a:pPr>
                      <a:r>
                        <a:rPr b="1" i="0" lang="en-US" sz="1400" u="none" cap="none" strike="noStrike">
                          <a:solidFill>
                            <a:srgbClr val="000066"/>
                          </a:solidFill>
                          <a:latin typeface="Arial"/>
                          <a:ea typeface="Arial"/>
                          <a:cs typeface="Arial"/>
                          <a:sym typeface="Arial"/>
                        </a:rPr>
                        <a:t>5. Stray Load Loss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66"/>
                        </a:buClr>
                        <a:buSzPts val="1200"/>
                        <a:buFont typeface="Arial"/>
                        <a:buNone/>
                      </a:pPr>
                      <a:r>
                        <a:rPr b="1" i="0" lang="en-US" sz="1200" u="none" cap="none" strike="noStrike">
                          <a:solidFill>
                            <a:srgbClr val="000066"/>
                          </a:solidFill>
                          <a:latin typeface="Arial"/>
                          <a:ea typeface="Arial"/>
                          <a:cs typeface="Arial"/>
                          <a:sym typeface="Arial"/>
                        </a:rPr>
                        <a:t>Use of optimized design &amp; strict quality control procedures minimizes stray load losses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93" name="Google Shape;693;p48"/>
          <p:cNvSpPr txBox="1"/>
          <p:nvPr/>
        </p:nvSpPr>
        <p:spPr>
          <a:xfrm>
            <a:off x="2051050" y="6405562"/>
            <a:ext cx="180022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1600"/>
              <a:buFont typeface="Times New Roman"/>
              <a:buNone/>
            </a:pPr>
            <a:r>
              <a:rPr b="0" i="0" lang="en-US" sz="1600" u="none">
                <a:solidFill>
                  <a:srgbClr val="000066"/>
                </a:solidFill>
                <a:latin typeface="Times New Roman"/>
                <a:ea typeface="Times New Roman"/>
                <a:cs typeface="Times New Roman"/>
                <a:sym typeface="Times New Roman"/>
              </a:rPr>
              <a:t>(BEE India, 2004)</a:t>
            </a:r>
            <a:endParaRPr/>
          </a:p>
        </p:txBody>
      </p:sp>
      <p:sp>
        <p:nvSpPr>
          <p:cNvPr id="694" name="Google Shape;694;p48"/>
          <p:cNvSpPr txBox="1"/>
          <p:nvPr/>
        </p:nvSpPr>
        <p:spPr>
          <a:xfrm>
            <a:off x="1903412" y="1625600"/>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Use Energy Efficient Motors</a:t>
            </a:r>
            <a:endParaRPr/>
          </a:p>
        </p:txBody>
      </p:sp>
      <p:sp>
        <p:nvSpPr>
          <p:cNvPr id="695" name="Google Shape;695;p48"/>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Energy Efficiency Opportunities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49"/>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702" name="Google Shape;702;p49"/>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703" name="Google Shape;703;p49"/>
          <p:cNvGrpSpPr/>
          <p:nvPr/>
        </p:nvGrpSpPr>
        <p:grpSpPr>
          <a:xfrm>
            <a:off x="0" y="0"/>
            <a:ext cx="9144000" cy="6858000"/>
            <a:chOff x="0" y="0"/>
            <a:chExt cx="5760" cy="4320"/>
          </a:xfrm>
        </p:grpSpPr>
        <p:cxnSp>
          <p:nvCxnSpPr>
            <p:cNvPr id="704" name="Google Shape;704;p49"/>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705" name="Google Shape;705;p49"/>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706" name="Google Shape;706;p49"/>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Energy Efficiency Opportunities</a:t>
            </a:r>
            <a:endParaRPr/>
          </a:p>
        </p:txBody>
      </p:sp>
      <p:sp>
        <p:nvSpPr>
          <p:cNvPr id="707" name="Google Shape;707;p49"/>
          <p:cNvSpPr txBox="1"/>
          <p:nvPr/>
        </p:nvSpPr>
        <p:spPr>
          <a:xfrm>
            <a:off x="1908175" y="2360612"/>
            <a:ext cx="7235825" cy="430688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Reasons for under-loading</a:t>
            </a:r>
            <a:endParaRPr/>
          </a:p>
          <a:p>
            <a:pPr indent="-185737" lvl="1" marL="701675"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Large safety factor when selecting motor</a:t>
            </a:r>
            <a:endParaRPr/>
          </a:p>
          <a:p>
            <a:pPr indent="-185737" lvl="1" marL="701675"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Under-utilization of equipment</a:t>
            </a:r>
            <a:endParaRPr/>
          </a:p>
          <a:p>
            <a:pPr indent="-185737" lvl="1" marL="701675"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Maintain outputs at desired level even at low input voltages</a:t>
            </a:r>
            <a:endParaRPr/>
          </a:p>
          <a:p>
            <a:pPr indent="-185737" lvl="1" marL="701675"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High starting torque is required</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Consequences of under-loading</a:t>
            </a:r>
            <a:endParaRPr/>
          </a:p>
          <a:p>
            <a:pPr indent="-185737" lvl="1" marL="701675"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Increased motor losses</a:t>
            </a:r>
            <a:endParaRPr/>
          </a:p>
          <a:p>
            <a:pPr indent="-185737" lvl="1" marL="701675"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Reduced motor efficiency</a:t>
            </a:r>
            <a:endParaRPr/>
          </a:p>
          <a:p>
            <a:pPr indent="-185737" lvl="1" marL="701675"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Reduced power factor</a:t>
            </a:r>
            <a:endParaRPr/>
          </a:p>
        </p:txBody>
      </p:sp>
      <p:sp>
        <p:nvSpPr>
          <p:cNvPr id="708" name="Google Shape;708;p49"/>
          <p:cNvSpPr txBox="1"/>
          <p:nvPr/>
        </p:nvSpPr>
        <p:spPr>
          <a:xfrm>
            <a:off x="1903412" y="1628775"/>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2. Reduce Under-loading</a:t>
            </a:r>
            <a:endParaRPr/>
          </a:p>
        </p:txBody>
      </p:sp>
      <p:sp>
        <p:nvSpPr>
          <p:cNvPr id="709" name="Google Shape;709;p49"/>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50"/>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716" name="Google Shape;716;p50"/>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717" name="Google Shape;717;p50"/>
          <p:cNvGrpSpPr/>
          <p:nvPr/>
        </p:nvGrpSpPr>
        <p:grpSpPr>
          <a:xfrm>
            <a:off x="0" y="0"/>
            <a:ext cx="9144000" cy="6858000"/>
            <a:chOff x="0" y="0"/>
            <a:chExt cx="5760" cy="4320"/>
          </a:xfrm>
        </p:grpSpPr>
        <p:cxnSp>
          <p:nvCxnSpPr>
            <p:cNvPr id="718" name="Google Shape;718;p50"/>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719" name="Google Shape;719;p50"/>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720" name="Google Shape;720;p50"/>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Energy Efficiency Opportunities</a:t>
            </a:r>
            <a:endParaRPr/>
          </a:p>
        </p:txBody>
      </p:sp>
      <p:sp>
        <p:nvSpPr>
          <p:cNvPr id="721" name="Google Shape;721;p50"/>
          <p:cNvSpPr txBox="1"/>
          <p:nvPr/>
        </p:nvSpPr>
        <p:spPr>
          <a:xfrm>
            <a:off x="1908175" y="2360612"/>
            <a:ext cx="7235825" cy="4240212"/>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Replace with smaller motor</a:t>
            </a:r>
            <a:endParaRPr/>
          </a:p>
          <a:p>
            <a:pPr indent="-185737" lvl="1" marL="701675"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If motor operates at &lt;50%</a:t>
            </a:r>
            <a:endParaRPr/>
          </a:p>
          <a:p>
            <a:pPr indent="-185737" lvl="1" marL="701675"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Not if motor operates at 60-70%</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Operate in star mode</a:t>
            </a:r>
            <a:endParaRPr/>
          </a:p>
          <a:p>
            <a:pPr indent="-185737" lvl="1" marL="701675"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If motors consistently operate at &lt;40%</a:t>
            </a:r>
            <a:endParaRPr/>
          </a:p>
          <a:p>
            <a:pPr indent="-185737" lvl="1" marL="701675"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Inexpensive and effective</a:t>
            </a:r>
            <a:endParaRPr/>
          </a:p>
          <a:p>
            <a:pPr indent="-185737" lvl="1" marL="701675"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Motor electrically downsized by wire reconfiguration</a:t>
            </a:r>
            <a:endParaRPr/>
          </a:p>
          <a:p>
            <a:pPr indent="-185737" lvl="1" marL="701675"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Motor speed and voltage reduction but unchanged performance</a:t>
            </a:r>
            <a:endParaRPr/>
          </a:p>
        </p:txBody>
      </p:sp>
      <p:sp>
        <p:nvSpPr>
          <p:cNvPr id="722" name="Google Shape;722;p50"/>
          <p:cNvSpPr txBox="1"/>
          <p:nvPr/>
        </p:nvSpPr>
        <p:spPr>
          <a:xfrm>
            <a:off x="1903412" y="1628775"/>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2. Reduce Under-loading</a:t>
            </a:r>
            <a:endParaRPr/>
          </a:p>
        </p:txBody>
      </p:sp>
      <p:sp>
        <p:nvSpPr>
          <p:cNvPr id="723" name="Google Shape;723;p50"/>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51"/>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730" name="Google Shape;730;p51"/>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731" name="Google Shape;731;p51"/>
          <p:cNvGrpSpPr/>
          <p:nvPr/>
        </p:nvGrpSpPr>
        <p:grpSpPr>
          <a:xfrm>
            <a:off x="0" y="0"/>
            <a:ext cx="9144000" cy="6858000"/>
            <a:chOff x="0" y="0"/>
            <a:chExt cx="5760" cy="4320"/>
          </a:xfrm>
        </p:grpSpPr>
        <p:cxnSp>
          <p:nvCxnSpPr>
            <p:cNvPr id="732" name="Google Shape;732;p51"/>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733" name="Google Shape;733;p51"/>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734" name="Google Shape;734;p51"/>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Energy Efficiency Opportunities</a:t>
            </a:r>
            <a:endParaRPr/>
          </a:p>
        </p:txBody>
      </p:sp>
      <p:sp>
        <p:nvSpPr>
          <p:cNvPr id="735" name="Google Shape;735;p51"/>
          <p:cNvSpPr txBox="1"/>
          <p:nvPr/>
        </p:nvSpPr>
        <p:spPr>
          <a:xfrm>
            <a:off x="1908175" y="2276475"/>
            <a:ext cx="6985000" cy="4391025"/>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Motor selection based on</a:t>
            </a:r>
            <a:endParaRPr/>
          </a:p>
          <a:p>
            <a:pPr indent="-185737" lvl="1" marL="70167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Highest anticipated load: expensive and risk of under-loading</a:t>
            </a:r>
            <a:endParaRPr/>
          </a:p>
          <a:p>
            <a:pPr indent="-185737" lvl="1" marL="70167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Slightly lower than highest load: occasional overloading for short periods</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But avoid risk of overheating due to</a:t>
            </a:r>
            <a:endParaRPr/>
          </a:p>
          <a:p>
            <a:pPr indent="-185737" lvl="1" marL="70167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Extreme load changes</a:t>
            </a:r>
            <a:endParaRPr/>
          </a:p>
          <a:p>
            <a:pPr indent="-185737" lvl="1" marL="70167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Frequent / long periods of overloading</a:t>
            </a:r>
            <a:endParaRPr/>
          </a:p>
          <a:p>
            <a:pPr indent="-185737" lvl="1" marL="701675" marR="0" rtl="0" algn="l">
              <a:lnSpc>
                <a:spcPct val="100000"/>
              </a:lnSpc>
              <a:spcBef>
                <a:spcPts val="12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Inability of motor to cool down</a:t>
            </a:r>
            <a:r>
              <a:rPr b="1" i="0" lang="en-US" sz="2400" u="none" cap="none" strike="noStrike">
                <a:solidFill>
                  <a:srgbClr val="000066"/>
                </a:solidFill>
                <a:latin typeface="Arial"/>
                <a:ea typeface="Arial"/>
                <a:cs typeface="Arial"/>
                <a:sym typeface="Arial"/>
              </a:rPr>
              <a:t> </a:t>
            </a:r>
            <a:endParaRPr/>
          </a:p>
        </p:txBody>
      </p:sp>
      <p:sp>
        <p:nvSpPr>
          <p:cNvPr id="736" name="Google Shape;736;p51"/>
          <p:cNvSpPr txBox="1"/>
          <p:nvPr/>
        </p:nvSpPr>
        <p:spPr>
          <a:xfrm>
            <a:off x="1903412" y="1484312"/>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3. Sizing to Variable Load</a:t>
            </a:r>
            <a:endParaRPr/>
          </a:p>
        </p:txBody>
      </p:sp>
      <p:sp>
        <p:nvSpPr>
          <p:cNvPr id="737" name="Google Shape;737;p51"/>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738" name="Google Shape;738;p51"/>
          <p:cNvSpPr txBox="1"/>
          <p:nvPr/>
        </p:nvSpPr>
        <p:spPr>
          <a:xfrm>
            <a:off x="1979612" y="2781300"/>
            <a:ext cx="550862"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4000"/>
              <a:buFont typeface="Times New Roman"/>
              <a:buNone/>
            </a:pPr>
            <a:r>
              <a:rPr b="1" i="0" lang="en-US" sz="4000" u="none">
                <a:solidFill>
                  <a:srgbClr val="FF0000"/>
                </a:solidFill>
                <a:latin typeface="Times New Roman"/>
                <a:ea typeface="Times New Roman"/>
                <a:cs typeface="Times New Roman"/>
                <a:sym typeface="Times New Roman"/>
              </a:rPr>
              <a:t>X</a:t>
            </a:r>
            <a:endParaRPr/>
          </a:p>
        </p:txBody>
      </p:sp>
      <p:sp>
        <p:nvSpPr>
          <p:cNvPr id="739" name="Google Shape;739;p51"/>
          <p:cNvSpPr txBox="1"/>
          <p:nvPr/>
        </p:nvSpPr>
        <p:spPr>
          <a:xfrm>
            <a:off x="1979612" y="3663950"/>
            <a:ext cx="58420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66FF66"/>
              </a:buClr>
              <a:buSzPts val="4000"/>
              <a:buFont typeface="Times New Roman"/>
              <a:buNone/>
            </a:pPr>
            <a:r>
              <a:rPr b="1" i="0" lang="en-US" sz="4000" u="none">
                <a:solidFill>
                  <a:srgbClr val="66FF66"/>
                </a:solidFill>
                <a:latin typeface="Times New Roman"/>
                <a:ea typeface="Times New Roman"/>
                <a:cs typeface="Times New Roman"/>
                <a:sym typeface="Times New Roman"/>
              </a:rPr>
              <a:t>✔</a:t>
            </a:r>
            <a:endParaRPr/>
          </a:p>
        </p:txBody>
      </p:sp>
      <p:sp>
        <p:nvSpPr>
          <p:cNvPr id="740" name="Google Shape;740;p51"/>
          <p:cNvSpPr/>
          <p:nvPr/>
        </p:nvSpPr>
        <p:spPr>
          <a:xfrm>
            <a:off x="34925" y="2492375"/>
            <a:ext cx="1871662" cy="1368425"/>
          </a:xfrm>
          <a:prstGeom prst="wedgeRoundRectCallout">
            <a:avLst>
              <a:gd fmla="val 30852" name="adj1"/>
              <a:gd fmla="val 20272" name="adj2"/>
              <a:gd fmla="val 0" name="adj3"/>
            </a:avLst>
          </a:prstGeom>
          <a:solidFill>
            <a:srgbClr val="CCECFF"/>
          </a:solidFill>
          <a:ln cap="flat" cmpd="sng" w="9525">
            <a:solidFill>
              <a:schemeClr val="dk1"/>
            </a:solidFill>
            <a:prstDash val="solid"/>
            <a:miter lim="800000"/>
            <a:headEnd len="sm" w="sm" type="none"/>
            <a:tailEnd len="sm" w="sm" type="none"/>
          </a:ln>
        </p:spPr>
        <p:txBody>
          <a:bodyPr anchorCtr="0" anchor="t" bIns="45700" lIns="0" spcFirstLastPara="1" rIns="0"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Motors have ‘service factor’ of 15% above rated load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28" name="Google Shape;128;p16"/>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29" name="Google Shape;129;p16"/>
          <p:cNvGrpSpPr/>
          <p:nvPr/>
        </p:nvGrpSpPr>
        <p:grpSpPr>
          <a:xfrm>
            <a:off x="0" y="0"/>
            <a:ext cx="9144000" cy="6858000"/>
            <a:chOff x="0" y="0"/>
            <a:chExt cx="5760" cy="4320"/>
          </a:xfrm>
        </p:grpSpPr>
        <p:cxnSp>
          <p:nvCxnSpPr>
            <p:cNvPr id="130" name="Google Shape;130;p16"/>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131" name="Google Shape;131;p16"/>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132" name="Google Shape;132;p16"/>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Introduction</a:t>
            </a:r>
            <a:endParaRPr/>
          </a:p>
        </p:txBody>
      </p:sp>
      <p:sp>
        <p:nvSpPr>
          <p:cNvPr id="133" name="Google Shape;133;p16"/>
          <p:cNvSpPr txBox="1"/>
          <p:nvPr/>
        </p:nvSpPr>
        <p:spPr>
          <a:xfrm>
            <a:off x="1903412" y="1484312"/>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How Does an Electric Motor Work?</a:t>
            </a:r>
            <a:endParaRPr/>
          </a:p>
        </p:txBody>
      </p:sp>
      <p:sp>
        <p:nvSpPr>
          <p:cNvPr id="134" name="Google Shape;134;p16"/>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135" name="Google Shape;135;p16"/>
          <p:cNvSpPr txBox="1"/>
          <p:nvPr/>
        </p:nvSpPr>
        <p:spPr>
          <a:xfrm>
            <a:off x="7667625" y="5373687"/>
            <a:ext cx="12954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1600"/>
              <a:buFont typeface="Times New Roman"/>
              <a:buNone/>
            </a:pPr>
            <a:r>
              <a:rPr b="0" i="0" lang="en-US" sz="1600" u="none">
                <a:solidFill>
                  <a:srgbClr val="000066"/>
                </a:solidFill>
                <a:latin typeface="Times New Roman"/>
                <a:ea typeface="Times New Roman"/>
                <a:cs typeface="Times New Roman"/>
                <a:sym typeface="Times New Roman"/>
              </a:rPr>
              <a:t>(Nave, 2005)</a:t>
            </a:r>
            <a:endParaRPr/>
          </a:p>
        </p:txBody>
      </p:sp>
      <p:pic>
        <p:nvPicPr>
          <p:cNvPr descr="D:\USER\GARNAIK\How a motor works_files\mothow.gif" id="136" name="Google Shape;136;p16"/>
          <p:cNvPicPr preferRelativeResize="0"/>
          <p:nvPr/>
        </p:nvPicPr>
        <p:blipFill rotWithShape="1">
          <a:blip r:embed="rId3">
            <a:alphaModFix/>
          </a:blip>
          <a:srcRect b="0" l="0" r="0" t="0"/>
          <a:stretch/>
        </p:blipFill>
        <p:spPr>
          <a:xfrm>
            <a:off x="2011362" y="2130425"/>
            <a:ext cx="5656262" cy="4557712"/>
          </a:xfrm>
          <a:prstGeom prst="rect">
            <a:avLst/>
          </a:prstGeom>
          <a:noFill/>
          <a:ln cap="flat" cmpd="sng" w="28575">
            <a:solidFill>
              <a:srgbClr val="000000"/>
            </a:solidFill>
            <a:prstDash val="solid"/>
            <a:miter lim="800000"/>
            <a:headEnd len="sm" w="sm" type="none"/>
            <a:tailEnd len="sm" w="sm" type="none"/>
          </a:ln>
        </p:spPr>
      </p:pic>
      <p:sp>
        <p:nvSpPr>
          <p:cNvPr id="137" name="Google Shape;137;p16"/>
          <p:cNvSpPr txBox="1"/>
          <p:nvPr/>
        </p:nvSpPr>
        <p:spPr>
          <a:xfrm>
            <a:off x="2103437" y="3519487"/>
            <a:ext cx="3540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1</a:t>
            </a:r>
            <a:endParaRPr/>
          </a:p>
        </p:txBody>
      </p:sp>
      <p:sp>
        <p:nvSpPr>
          <p:cNvPr id="138" name="Google Shape;138;p16"/>
          <p:cNvSpPr txBox="1"/>
          <p:nvPr/>
        </p:nvSpPr>
        <p:spPr>
          <a:xfrm>
            <a:off x="2849562" y="4941887"/>
            <a:ext cx="3540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2</a:t>
            </a:r>
            <a:endParaRPr/>
          </a:p>
        </p:txBody>
      </p:sp>
      <p:sp>
        <p:nvSpPr>
          <p:cNvPr id="139" name="Google Shape;139;p16"/>
          <p:cNvSpPr txBox="1"/>
          <p:nvPr/>
        </p:nvSpPr>
        <p:spPr>
          <a:xfrm>
            <a:off x="5730875" y="2349500"/>
            <a:ext cx="3540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3</a:t>
            </a:r>
            <a:endParaRPr/>
          </a:p>
        </p:txBody>
      </p:sp>
      <p:sp>
        <p:nvSpPr>
          <p:cNvPr id="140" name="Google Shape;140;p16"/>
          <p:cNvSpPr txBox="1"/>
          <p:nvPr/>
        </p:nvSpPr>
        <p:spPr>
          <a:xfrm>
            <a:off x="5297487" y="4652962"/>
            <a:ext cx="3540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4</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52"/>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747" name="Google Shape;747;p52"/>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748" name="Google Shape;748;p52"/>
          <p:cNvGrpSpPr/>
          <p:nvPr/>
        </p:nvGrpSpPr>
        <p:grpSpPr>
          <a:xfrm>
            <a:off x="0" y="0"/>
            <a:ext cx="9144000" cy="6858000"/>
            <a:chOff x="0" y="0"/>
            <a:chExt cx="5760" cy="4320"/>
          </a:xfrm>
        </p:grpSpPr>
        <p:cxnSp>
          <p:nvCxnSpPr>
            <p:cNvPr id="749" name="Google Shape;749;p52"/>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750" name="Google Shape;750;p52"/>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751" name="Google Shape;751;p52"/>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Energy Efficiency Opportunities</a:t>
            </a:r>
            <a:endParaRPr/>
          </a:p>
        </p:txBody>
      </p:sp>
      <p:sp>
        <p:nvSpPr>
          <p:cNvPr id="752" name="Google Shape;752;p52"/>
          <p:cNvSpPr txBox="1"/>
          <p:nvPr/>
        </p:nvSpPr>
        <p:spPr>
          <a:xfrm>
            <a:off x="1908175" y="2360612"/>
            <a:ext cx="6985000" cy="2195512"/>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Motor performance affected by</a:t>
            </a:r>
            <a:endParaRPr/>
          </a:p>
          <a:p>
            <a:pPr indent="-401637" lvl="0" marL="401637" marR="0" rtl="0" algn="l">
              <a:lnSpc>
                <a:spcPct val="100000"/>
              </a:lnSpc>
              <a:spcBef>
                <a:spcPts val="1100"/>
              </a:spcBef>
              <a:spcAft>
                <a:spcPts val="0"/>
              </a:spcAft>
              <a:buClr>
                <a:srgbClr val="000066"/>
              </a:buClr>
              <a:buSzPts val="2200"/>
              <a:buFont typeface="Arial"/>
              <a:buChar char="•"/>
            </a:pPr>
            <a:r>
              <a:rPr b="1" i="0" lang="en-US" sz="2200" u="none">
                <a:solidFill>
                  <a:srgbClr val="000066"/>
                </a:solidFill>
                <a:latin typeface="Arial"/>
                <a:ea typeface="Arial"/>
                <a:cs typeface="Arial"/>
                <a:sym typeface="Arial"/>
              </a:rPr>
              <a:t>Poor power quality: too high fluctuations in voltage and frequency</a:t>
            </a:r>
            <a:endParaRPr/>
          </a:p>
          <a:p>
            <a:pPr indent="-401637" lvl="0" marL="401637" marR="0" rtl="0" algn="l">
              <a:lnSpc>
                <a:spcPct val="100000"/>
              </a:lnSpc>
              <a:spcBef>
                <a:spcPts val="1100"/>
              </a:spcBef>
              <a:spcAft>
                <a:spcPts val="0"/>
              </a:spcAft>
              <a:buClr>
                <a:srgbClr val="000066"/>
              </a:buClr>
              <a:buSzPts val="2200"/>
              <a:buFont typeface="Arial"/>
              <a:buChar char="•"/>
            </a:pPr>
            <a:r>
              <a:rPr b="1" i="0" lang="en-US" sz="2200" u="none">
                <a:solidFill>
                  <a:srgbClr val="000066"/>
                </a:solidFill>
                <a:latin typeface="Arial"/>
                <a:ea typeface="Arial"/>
                <a:cs typeface="Arial"/>
                <a:sym typeface="Arial"/>
              </a:rPr>
              <a:t>Voltage unbalance: unequal voltages to three phases of motor</a:t>
            </a:r>
            <a:endParaRPr/>
          </a:p>
        </p:txBody>
      </p:sp>
      <p:sp>
        <p:nvSpPr>
          <p:cNvPr id="753" name="Google Shape;753;p52"/>
          <p:cNvSpPr txBox="1"/>
          <p:nvPr/>
        </p:nvSpPr>
        <p:spPr>
          <a:xfrm>
            <a:off x="1903412" y="1752600"/>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4. Improve Power Quality</a:t>
            </a:r>
            <a:endParaRPr/>
          </a:p>
        </p:txBody>
      </p:sp>
      <p:sp>
        <p:nvSpPr>
          <p:cNvPr id="754" name="Google Shape;754;p52"/>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graphicFrame>
        <p:nvGraphicFramePr>
          <p:cNvPr id="755" name="Google Shape;755;p52"/>
          <p:cNvGraphicFramePr/>
          <p:nvPr/>
        </p:nvGraphicFramePr>
        <p:xfrm>
          <a:off x="1763712" y="4652962"/>
          <a:ext cx="3000000" cy="3000000"/>
        </p:xfrm>
        <a:graphic>
          <a:graphicData uri="http://schemas.openxmlformats.org/drawingml/2006/table">
            <a:tbl>
              <a:tblPr>
                <a:noFill/>
                <a:tableStyleId>{D8E3E821-6D19-43AB-B817-E859EC3A36ED}</a:tableStyleId>
              </a:tblPr>
              <a:tblGrid>
                <a:gridCol w="3024175"/>
                <a:gridCol w="1439850"/>
                <a:gridCol w="1439850"/>
                <a:gridCol w="1296975"/>
              </a:tblGrid>
              <a:tr h="7620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rgbClr val="000000"/>
                        </a:buClr>
                        <a:buSzPts val="1900"/>
                        <a:buFont typeface="Times New Roman"/>
                        <a:buNone/>
                      </a:pPr>
                      <a:r>
                        <a:rPr b="1" i="0" lang="en-US" sz="1900" u="none">
                          <a:solidFill>
                            <a:srgbClr val="000000"/>
                          </a:solidFill>
                          <a:latin typeface="Times New Roman"/>
                          <a:ea typeface="Times New Roman"/>
                          <a:cs typeface="Times New Roman"/>
                          <a:sym typeface="Times New Roman"/>
                        </a:rPr>
                        <a:t>Example 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rgbClr val="000000"/>
                        </a:buClr>
                        <a:buSzPts val="1900"/>
                        <a:buFont typeface="Times New Roman"/>
                        <a:buNone/>
                      </a:pPr>
                      <a:r>
                        <a:rPr b="1" i="0" lang="en-US" sz="1900" u="none">
                          <a:solidFill>
                            <a:srgbClr val="000000"/>
                          </a:solidFill>
                          <a:latin typeface="Times New Roman"/>
                          <a:ea typeface="Times New Roman"/>
                          <a:cs typeface="Times New Roman"/>
                          <a:sym typeface="Times New Roman"/>
                        </a:rPr>
                        <a:t>Example 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rgbClr val="000000"/>
                        </a:buClr>
                        <a:buSzPts val="1900"/>
                        <a:buFont typeface="Times New Roman"/>
                        <a:buNone/>
                      </a:pPr>
                      <a:r>
                        <a:rPr b="1" i="0" lang="en-US" sz="1900" u="none">
                          <a:solidFill>
                            <a:srgbClr val="000000"/>
                          </a:solidFill>
                          <a:latin typeface="Times New Roman"/>
                          <a:ea typeface="Times New Roman"/>
                          <a:cs typeface="Times New Roman"/>
                          <a:sym typeface="Times New Roman"/>
                        </a:rPr>
                        <a:t>Example 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r>
              <a:tr h="381000">
                <a:tc>
                  <a:txBody>
                    <a:bodyPr/>
                    <a:lstStyle/>
                    <a:p>
                      <a:pPr indent="0" lvl="0" marL="0" marR="0" rtl="0" algn="just">
                        <a:lnSpc>
                          <a:spcPct val="100000"/>
                        </a:lnSpc>
                        <a:spcBef>
                          <a:spcPts val="0"/>
                        </a:spcBef>
                        <a:spcAft>
                          <a:spcPts val="0"/>
                        </a:spcAft>
                        <a:buClr>
                          <a:srgbClr val="000000"/>
                        </a:buClr>
                        <a:buSzPts val="1900"/>
                        <a:buFont typeface="Times New Roman"/>
                        <a:buNone/>
                      </a:pPr>
                      <a:r>
                        <a:rPr b="1" i="0" lang="en-US" sz="1900" u="none">
                          <a:solidFill>
                            <a:srgbClr val="000000"/>
                          </a:solidFill>
                          <a:latin typeface="Times New Roman"/>
                          <a:ea typeface="Times New Roman"/>
                          <a:cs typeface="Times New Roman"/>
                          <a:sym typeface="Times New Roman"/>
                        </a:rPr>
                        <a:t>Voltage unbalance (%)</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rgbClr val="000000"/>
                        </a:buClr>
                        <a:buSzPts val="1900"/>
                        <a:buFont typeface="Times New Roman"/>
                        <a:buNone/>
                      </a:pPr>
                      <a:r>
                        <a:rPr b="1" i="0" lang="en-US" sz="1900" u="none">
                          <a:solidFill>
                            <a:srgbClr val="000000"/>
                          </a:solidFill>
                          <a:latin typeface="Times New Roman"/>
                          <a:ea typeface="Times New Roman"/>
                          <a:cs typeface="Times New Roman"/>
                          <a:sym typeface="Times New Roman"/>
                        </a:rPr>
                        <a:t>0.30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rgbClr val="000000"/>
                        </a:buClr>
                        <a:buSzPts val="1900"/>
                        <a:buFont typeface="Times New Roman"/>
                        <a:buNone/>
                      </a:pPr>
                      <a:r>
                        <a:rPr b="1" i="0" lang="en-US" sz="1900" u="none">
                          <a:solidFill>
                            <a:srgbClr val="000000"/>
                          </a:solidFill>
                          <a:latin typeface="Times New Roman"/>
                          <a:ea typeface="Times New Roman"/>
                          <a:cs typeface="Times New Roman"/>
                          <a:sym typeface="Times New Roman"/>
                        </a:rPr>
                        <a:t>2.30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rgbClr val="000000"/>
                        </a:buClr>
                        <a:buSzPts val="1900"/>
                        <a:buFont typeface="Times New Roman"/>
                        <a:buNone/>
                      </a:pPr>
                      <a:r>
                        <a:rPr b="1" i="0" lang="en-US" sz="1900" u="none">
                          <a:solidFill>
                            <a:srgbClr val="000000"/>
                          </a:solidFill>
                          <a:latin typeface="Times New Roman"/>
                          <a:ea typeface="Times New Roman"/>
                          <a:cs typeface="Times New Roman"/>
                          <a:sym typeface="Times New Roman"/>
                        </a:rPr>
                        <a:t>5.40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r>
              <a:tr h="381000">
                <a:tc>
                  <a:txBody>
                    <a:bodyPr/>
                    <a:lstStyle/>
                    <a:p>
                      <a:pPr indent="0" lvl="0" marL="0" marR="0" rtl="0" algn="just">
                        <a:lnSpc>
                          <a:spcPct val="100000"/>
                        </a:lnSpc>
                        <a:spcBef>
                          <a:spcPts val="0"/>
                        </a:spcBef>
                        <a:spcAft>
                          <a:spcPts val="0"/>
                        </a:spcAft>
                        <a:buClr>
                          <a:srgbClr val="000000"/>
                        </a:buClr>
                        <a:buSzPts val="1900"/>
                        <a:buFont typeface="Times New Roman"/>
                        <a:buNone/>
                      </a:pPr>
                      <a:r>
                        <a:rPr b="1" i="0" lang="en-US" sz="1900" u="none">
                          <a:solidFill>
                            <a:srgbClr val="000000"/>
                          </a:solidFill>
                          <a:latin typeface="Times New Roman"/>
                          <a:ea typeface="Times New Roman"/>
                          <a:cs typeface="Times New Roman"/>
                          <a:sym typeface="Times New Roman"/>
                        </a:rPr>
                        <a:t>Unbalance in current (%)</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rgbClr val="000000"/>
                        </a:buClr>
                        <a:buSzPts val="1900"/>
                        <a:buFont typeface="Times New Roman"/>
                        <a:buNone/>
                      </a:pPr>
                      <a:r>
                        <a:rPr b="1" i="0" lang="en-US" sz="1900" u="none">
                          <a:solidFill>
                            <a:srgbClr val="000000"/>
                          </a:solidFill>
                          <a:latin typeface="Times New Roman"/>
                          <a:ea typeface="Times New Roman"/>
                          <a:cs typeface="Times New Roman"/>
                          <a:sym typeface="Times New Roman"/>
                        </a:rPr>
                        <a:t>0.4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rgbClr val="000000"/>
                        </a:buClr>
                        <a:buSzPts val="1900"/>
                        <a:buFont typeface="Times New Roman"/>
                        <a:buNone/>
                      </a:pPr>
                      <a:r>
                        <a:rPr b="1" i="0" lang="en-US" sz="1900" u="none">
                          <a:solidFill>
                            <a:srgbClr val="000000"/>
                          </a:solidFill>
                          <a:latin typeface="Times New Roman"/>
                          <a:ea typeface="Times New Roman"/>
                          <a:cs typeface="Times New Roman"/>
                          <a:sym typeface="Times New Roman"/>
                        </a:rPr>
                        <a:t>17.7</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rgbClr val="000000"/>
                        </a:buClr>
                        <a:buSzPts val="1900"/>
                        <a:buFont typeface="Times New Roman"/>
                        <a:buNone/>
                      </a:pPr>
                      <a:r>
                        <a:rPr b="1" i="0" lang="en-US" sz="1900" u="none">
                          <a:solidFill>
                            <a:srgbClr val="000000"/>
                          </a:solidFill>
                          <a:latin typeface="Times New Roman"/>
                          <a:ea typeface="Times New Roman"/>
                          <a:cs typeface="Times New Roman"/>
                          <a:sym typeface="Times New Roman"/>
                        </a:rPr>
                        <a:t>40.0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r>
              <a:tr h="381000">
                <a:tc>
                  <a:txBody>
                    <a:bodyPr/>
                    <a:lstStyle/>
                    <a:p>
                      <a:pPr indent="0" lvl="0" marL="0" marR="0" rtl="0" algn="l">
                        <a:lnSpc>
                          <a:spcPct val="100000"/>
                        </a:lnSpc>
                        <a:spcBef>
                          <a:spcPts val="0"/>
                        </a:spcBef>
                        <a:spcAft>
                          <a:spcPts val="0"/>
                        </a:spcAft>
                        <a:buClr>
                          <a:srgbClr val="000000"/>
                        </a:buClr>
                        <a:buSzPts val="1900"/>
                        <a:buFont typeface="Times New Roman"/>
                        <a:buNone/>
                      </a:pPr>
                      <a:r>
                        <a:rPr b="1" i="0" lang="en-US" sz="1900" u="none">
                          <a:solidFill>
                            <a:srgbClr val="000000"/>
                          </a:solidFill>
                          <a:latin typeface="Times New Roman"/>
                          <a:ea typeface="Times New Roman"/>
                          <a:cs typeface="Times New Roman"/>
                          <a:sym typeface="Times New Roman"/>
                        </a:rPr>
                        <a:t>Temperature increase (oC)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rgbClr val="000000"/>
                        </a:buClr>
                        <a:buSzPts val="1900"/>
                        <a:buFont typeface="Times New Roman"/>
                        <a:buNone/>
                      </a:pPr>
                      <a:r>
                        <a:rPr b="1" i="0" lang="en-US" sz="1900" u="none">
                          <a:solidFill>
                            <a:srgbClr val="000000"/>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rgbClr val="000000"/>
                        </a:buClr>
                        <a:buSzPts val="1900"/>
                        <a:buFont typeface="Times New Roman"/>
                        <a:buNone/>
                      </a:pPr>
                      <a:r>
                        <a:rPr b="1" i="0" lang="en-US" sz="1900" u="none">
                          <a:solidFill>
                            <a:srgbClr val="000000"/>
                          </a:solidFill>
                          <a:latin typeface="Times New Roman"/>
                          <a:ea typeface="Times New Roman"/>
                          <a:cs typeface="Times New Roman"/>
                          <a:sym typeface="Times New Roman"/>
                        </a:rPr>
                        <a:t>30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rgbClr val="000000"/>
                        </a:buClr>
                        <a:buSzPts val="1900"/>
                        <a:buFont typeface="Times New Roman"/>
                        <a:buNone/>
                      </a:pPr>
                      <a:r>
                        <a:rPr b="1" i="0" lang="en-US" sz="1900" u="none">
                          <a:solidFill>
                            <a:srgbClr val="000000"/>
                          </a:solidFill>
                          <a:latin typeface="Times New Roman"/>
                          <a:ea typeface="Times New Roman"/>
                          <a:cs typeface="Times New Roman"/>
                          <a:sym typeface="Times New Roman"/>
                        </a:rPr>
                        <a:t>40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ECFF"/>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53"/>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762" name="Google Shape;762;p53"/>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763" name="Google Shape;763;p53"/>
          <p:cNvGrpSpPr/>
          <p:nvPr/>
        </p:nvGrpSpPr>
        <p:grpSpPr>
          <a:xfrm>
            <a:off x="0" y="0"/>
            <a:ext cx="9144000" cy="6858000"/>
            <a:chOff x="0" y="0"/>
            <a:chExt cx="5760" cy="4320"/>
          </a:xfrm>
        </p:grpSpPr>
        <p:cxnSp>
          <p:nvCxnSpPr>
            <p:cNvPr id="764" name="Google Shape;764;p53"/>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765" name="Google Shape;765;p53"/>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766" name="Google Shape;766;p53"/>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Energy Efficiency Opportunities</a:t>
            </a:r>
            <a:endParaRPr/>
          </a:p>
        </p:txBody>
      </p:sp>
      <p:sp>
        <p:nvSpPr>
          <p:cNvPr id="767" name="Google Shape;767;p53"/>
          <p:cNvSpPr txBox="1"/>
          <p:nvPr/>
        </p:nvSpPr>
        <p:spPr>
          <a:xfrm>
            <a:off x="1908175" y="2659062"/>
            <a:ext cx="6985000" cy="3082925"/>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Keep voltage unbalance within 1%</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Balance single phase loads equally among three phases</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Segregate single phase loads and feed them into separate line/transformer</a:t>
            </a:r>
            <a:endParaRPr/>
          </a:p>
        </p:txBody>
      </p:sp>
      <p:sp>
        <p:nvSpPr>
          <p:cNvPr id="768" name="Google Shape;768;p53"/>
          <p:cNvSpPr txBox="1"/>
          <p:nvPr/>
        </p:nvSpPr>
        <p:spPr>
          <a:xfrm>
            <a:off x="1903412" y="1752600"/>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4. Improve Power Quality</a:t>
            </a:r>
            <a:endParaRPr/>
          </a:p>
        </p:txBody>
      </p:sp>
      <p:sp>
        <p:nvSpPr>
          <p:cNvPr id="769" name="Google Shape;769;p53"/>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54"/>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776" name="Google Shape;776;p54"/>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777" name="Google Shape;777;p54"/>
          <p:cNvGrpSpPr/>
          <p:nvPr/>
        </p:nvGrpSpPr>
        <p:grpSpPr>
          <a:xfrm>
            <a:off x="0" y="0"/>
            <a:ext cx="9144000" cy="6858000"/>
            <a:chOff x="0" y="0"/>
            <a:chExt cx="5760" cy="4320"/>
          </a:xfrm>
        </p:grpSpPr>
        <p:cxnSp>
          <p:nvCxnSpPr>
            <p:cNvPr id="778" name="Google Shape;778;p54"/>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779" name="Google Shape;779;p54"/>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780" name="Google Shape;780;p54"/>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Energy Efficiency Opportunities</a:t>
            </a:r>
            <a:endParaRPr/>
          </a:p>
        </p:txBody>
      </p:sp>
      <p:sp>
        <p:nvSpPr>
          <p:cNvPr id="781" name="Google Shape;781;p54"/>
          <p:cNvSpPr txBox="1"/>
          <p:nvPr/>
        </p:nvSpPr>
        <p:spPr>
          <a:xfrm>
            <a:off x="1903412" y="1557337"/>
            <a:ext cx="7061200" cy="1231900"/>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5. Rewinding</a:t>
            </a:r>
            <a:endParaRPr/>
          </a:p>
          <a:p>
            <a:pPr indent="0" lvl="0" marL="0" marR="0" rtl="0" algn="l">
              <a:lnSpc>
                <a:spcPct val="100000"/>
              </a:lnSpc>
              <a:spcBef>
                <a:spcPts val="0"/>
              </a:spcBef>
              <a:spcAft>
                <a:spcPts val="0"/>
              </a:spcAft>
              <a:buNone/>
            </a:pPr>
            <a:r>
              <a:t/>
            </a:r>
            <a:endParaRPr b="1" i="0" sz="3200" u="none">
              <a:solidFill>
                <a:srgbClr val="663300"/>
              </a:solidFill>
              <a:latin typeface="Arial"/>
              <a:ea typeface="Arial"/>
              <a:cs typeface="Arial"/>
              <a:sym typeface="Arial"/>
            </a:endParaRPr>
          </a:p>
        </p:txBody>
      </p:sp>
      <p:sp>
        <p:nvSpPr>
          <p:cNvPr id="782" name="Google Shape;782;p54"/>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783" name="Google Shape;783;p54"/>
          <p:cNvSpPr txBox="1"/>
          <p:nvPr/>
        </p:nvSpPr>
        <p:spPr>
          <a:xfrm>
            <a:off x="1676400" y="2420937"/>
            <a:ext cx="7205662" cy="26781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Motor rewinding is a prudent practice for ensuring electric motor remains in its best running condition even after being in operation for years.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Electric motor rewinding involves three basic steps: </a:t>
            </a:r>
            <a:endParaRPr/>
          </a:p>
          <a:p>
            <a:pPr indent="-152400" lvl="0" marL="0" marR="0" rtl="0" algn="l">
              <a:lnSpc>
                <a:spcPct val="100000"/>
              </a:lnSpc>
              <a:spcBef>
                <a:spcPts val="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removal or stripping of the winding (coils), </a:t>
            </a:r>
            <a:endParaRPr/>
          </a:p>
          <a:p>
            <a:pPr indent="-152400" lvl="0" marL="0" marR="0" rtl="0" algn="l">
              <a:lnSpc>
                <a:spcPct val="100000"/>
              </a:lnSpc>
              <a:spcBef>
                <a:spcPts val="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Inserting and connecting new winding (coils), </a:t>
            </a:r>
            <a:endParaRPr/>
          </a:p>
          <a:p>
            <a:pPr indent="-152400" lvl="0" marL="0" marR="0" rtl="0" algn="l">
              <a:lnSpc>
                <a:spcPct val="100000"/>
              </a:lnSpc>
              <a:spcBef>
                <a:spcPts val="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insulating the complete winding.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55"/>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790" name="Google Shape;790;p55"/>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791" name="Google Shape;791;p55"/>
          <p:cNvGrpSpPr/>
          <p:nvPr/>
        </p:nvGrpSpPr>
        <p:grpSpPr>
          <a:xfrm>
            <a:off x="0" y="0"/>
            <a:ext cx="9144000" cy="6858000"/>
            <a:chOff x="0" y="0"/>
            <a:chExt cx="5760" cy="4320"/>
          </a:xfrm>
        </p:grpSpPr>
        <p:cxnSp>
          <p:nvCxnSpPr>
            <p:cNvPr id="792" name="Google Shape;792;p55"/>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793" name="Google Shape;793;p55"/>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794" name="Google Shape;794;p55"/>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Energy Efficiency Opportunities</a:t>
            </a:r>
            <a:endParaRPr/>
          </a:p>
        </p:txBody>
      </p:sp>
      <p:sp>
        <p:nvSpPr>
          <p:cNvPr id="795" name="Google Shape;795;p55"/>
          <p:cNvSpPr txBox="1"/>
          <p:nvPr/>
        </p:nvSpPr>
        <p:spPr>
          <a:xfrm>
            <a:off x="1908175" y="2349500"/>
            <a:ext cx="6985000" cy="4241800"/>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Use capacitors for induction motors</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Benefits of improved PF</a:t>
            </a:r>
            <a:endParaRPr/>
          </a:p>
          <a:p>
            <a:pPr indent="-185737" lvl="1" marL="70167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Reduced kVA</a:t>
            </a:r>
            <a:endParaRPr/>
          </a:p>
          <a:p>
            <a:pPr indent="-185737" lvl="1" marL="70167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Reduced losses</a:t>
            </a:r>
            <a:endParaRPr/>
          </a:p>
          <a:p>
            <a:pPr indent="-185737" lvl="1" marL="70167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Improved voltage regulation</a:t>
            </a:r>
            <a:endParaRPr/>
          </a:p>
          <a:p>
            <a:pPr indent="-185737" lvl="1" marL="70167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Increased efficiency of plant electrical system</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Capacitor size not &gt;90% of no-load kVAR of motor</a:t>
            </a:r>
            <a:endParaRPr/>
          </a:p>
        </p:txBody>
      </p:sp>
      <p:sp>
        <p:nvSpPr>
          <p:cNvPr id="796" name="Google Shape;796;p55"/>
          <p:cNvSpPr txBox="1"/>
          <p:nvPr/>
        </p:nvSpPr>
        <p:spPr>
          <a:xfrm>
            <a:off x="1835150" y="1628775"/>
            <a:ext cx="72009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6. Improve Power Factor (PF)</a:t>
            </a:r>
            <a:endParaRPr/>
          </a:p>
        </p:txBody>
      </p:sp>
      <p:sp>
        <p:nvSpPr>
          <p:cNvPr id="797" name="Google Shape;797;p55"/>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56"/>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04" name="Google Shape;804;p56"/>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805" name="Google Shape;805;p56"/>
          <p:cNvGrpSpPr/>
          <p:nvPr/>
        </p:nvGrpSpPr>
        <p:grpSpPr>
          <a:xfrm>
            <a:off x="0" y="0"/>
            <a:ext cx="9144000" cy="6858000"/>
            <a:chOff x="0" y="0"/>
            <a:chExt cx="5760" cy="4320"/>
          </a:xfrm>
        </p:grpSpPr>
        <p:cxnSp>
          <p:nvCxnSpPr>
            <p:cNvPr id="806" name="Google Shape;806;p56"/>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807" name="Google Shape;807;p56"/>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808" name="Google Shape;808;p56"/>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Energy Efficiency Opportunities</a:t>
            </a:r>
            <a:endParaRPr/>
          </a:p>
        </p:txBody>
      </p:sp>
      <p:sp>
        <p:nvSpPr>
          <p:cNvPr id="809" name="Google Shape;809;p56"/>
          <p:cNvSpPr txBox="1"/>
          <p:nvPr/>
        </p:nvSpPr>
        <p:spPr>
          <a:xfrm>
            <a:off x="1835150" y="2319337"/>
            <a:ext cx="6985000" cy="3873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Checklist to maintain motor efficiency</a:t>
            </a:r>
            <a:endParaRPr/>
          </a:p>
          <a:p>
            <a:pPr indent="-177799" lvl="1" marL="357187"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Inspect motors regularly for wear, dirt/dust</a:t>
            </a:r>
            <a:endParaRPr/>
          </a:p>
          <a:p>
            <a:pPr indent="-177799" lvl="1" marL="357187"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Checking motor loads for over/under loading</a:t>
            </a:r>
            <a:endParaRPr/>
          </a:p>
          <a:p>
            <a:pPr indent="-177799" lvl="1" marL="357187"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Lubricate appropriately</a:t>
            </a:r>
            <a:endParaRPr/>
          </a:p>
          <a:p>
            <a:pPr indent="-177799" lvl="1" marL="357187"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Check alignment of motor and equipment</a:t>
            </a:r>
            <a:endParaRPr/>
          </a:p>
          <a:p>
            <a:pPr indent="-177799" lvl="1" marL="357187"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Ensure supply wiring and terminal box and properly sized and installed</a:t>
            </a:r>
            <a:endParaRPr/>
          </a:p>
          <a:p>
            <a:pPr indent="-177799" lvl="1" marL="357187"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Provide adequate ventilation</a:t>
            </a:r>
            <a:endParaRPr/>
          </a:p>
        </p:txBody>
      </p:sp>
      <p:sp>
        <p:nvSpPr>
          <p:cNvPr id="810" name="Google Shape;810;p56"/>
          <p:cNvSpPr txBox="1"/>
          <p:nvPr/>
        </p:nvSpPr>
        <p:spPr>
          <a:xfrm>
            <a:off x="1903412" y="1554162"/>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7. Maintenance</a:t>
            </a:r>
            <a:endParaRPr/>
          </a:p>
        </p:txBody>
      </p:sp>
      <p:sp>
        <p:nvSpPr>
          <p:cNvPr id="811" name="Google Shape;811;p56"/>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57"/>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18" name="Google Shape;818;p57"/>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819" name="Google Shape;819;p57"/>
          <p:cNvGrpSpPr/>
          <p:nvPr/>
        </p:nvGrpSpPr>
        <p:grpSpPr>
          <a:xfrm>
            <a:off x="0" y="0"/>
            <a:ext cx="9144000" cy="6858000"/>
            <a:chOff x="0" y="0"/>
            <a:chExt cx="5760" cy="4320"/>
          </a:xfrm>
        </p:grpSpPr>
        <p:cxnSp>
          <p:nvCxnSpPr>
            <p:cNvPr id="820" name="Google Shape;820;p57"/>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821" name="Google Shape;821;p57"/>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822" name="Google Shape;822;p57"/>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Energy Efficiency Opportunities</a:t>
            </a:r>
            <a:endParaRPr/>
          </a:p>
        </p:txBody>
      </p:sp>
      <p:sp>
        <p:nvSpPr>
          <p:cNvPr id="823" name="Google Shape;823;p57"/>
          <p:cNvSpPr txBox="1"/>
          <p:nvPr/>
        </p:nvSpPr>
        <p:spPr>
          <a:xfrm>
            <a:off x="1763712" y="2311400"/>
            <a:ext cx="7235825" cy="3508375"/>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Multi-speed motors</a:t>
            </a:r>
            <a:endParaRPr/>
          </a:p>
          <a:p>
            <a:pPr indent="-185737" lvl="1" marL="70167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Limited speed control: 2 – 4 fixed speeds</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Wound rotor motor drives</a:t>
            </a:r>
            <a:endParaRPr/>
          </a:p>
          <a:p>
            <a:pPr indent="-185737" lvl="1" marL="70167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Specifically constructed motor</a:t>
            </a:r>
            <a:endParaRPr/>
          </a:p>
          <a:p>
            <a:pPr indent="-185737" lvl="1" marL="70167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Variable resistors to control torque performance</a:t>
            </a:r>
            <a:endParaRPr/>
          </a:p>
          <a:p>
            <a:pPr indent="-185737" lvl="1" marL="70167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&gt;300 HP most common</a:t>
            </a:r>
            <a:endParaRPr/>
          </a:p>
        </p:txBody>
      </p:sp>
      <p:sp>
        <p:nvSpPr>
          <p:cNvPr id="824" name="Google Shape;824;p57"/>
          <p:cNvSpPr txBox="1"/>
          <p:nvPr/>
        </p:nvSpPr>
        <p:spPr>
          <a:xfrm>
            <a:off x="1692275" y="1484312"/>
            <a:ext cx="7272337"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8. Speed Control of Induction Motor</a:t>
            </a:r>
            <a:endParaRPr/>
          </a:p>
        </p:txBody>
      </p:sp>
      <p:sp>
        <p:nvSpPr>
          <p:cNvPr id="825" name="Google Shape;825;p57"/>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58"/>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32" name="Google Shape;832;p58"/>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833" name="Google Shape;833;p58"/>
          <p:cNvGrpSpPr/>
          <p:nvPr/>
        </p:nvGrpSpPr>
        <p:grpSpPr>
          <a:xfrm>
            <a:off x="0" y="0"/>
            <a:ext cx="9144000" cy="6858000"/>
            <a:chOff x="0" y="0"/>
            <a:chExt cx="5760" cy="4320"/>
          </a:xfrm>
        </p:grpSpPr>
        <p:cxnSp>
          <p:nvCxnSpPr>
            <p:cNvPr id="834" name="Google Shape;834;p58"/>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835" name="Google Shape;835;p58"/>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836" name="Google Shape;836;p58"/>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Energy Efficiency Opportunities</a:t>
            </a:r>
            <a:endParaRPr/>
          </a:p>
        </p:txBody>
      </p:sp>
      <p:sp>
        <p:nvSpPr>
          <p:cNvPr id="837" name="Google Shape;837;p58"/>
          <p:cNvSpPr txBox="1"/>
          <p:nvPr/>
        </p:nvSpPr>
        <p:spPr>
          <a:xfrm>
            <a:off x="1763712" y="2311400"/>
            <a:ext cx="7235825" cy="43767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Variable speed drives (VSDs)</a:t>
            </a:r>
            <a:endParaRPr/>
          </a:p>
          <a:p>
            <a:pPr indent="-185737" lvl="1" marL="70167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Also called inverters</a:t>
            </a:r>
            <a:endParaRPr/>
          </a:p>
          <a:p>
            <a:pPr indent="-185737" lvl="1" marL="70167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Several kW to 750 kW</a:t>
            </a:r>
            <a:endParaRPr/>
          </a:p>
          <a:p>
            <a:pPr indent="-185737" lvl="1" marL="70167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Change speed of induction motors</a:t>
            </a:r>
            <a:endParaRPr/>
          </a:p>
          <a:p>
            <a:pPr indent="-185737" lvl="1" marL="70167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Can be installed in existing system</a:t>
            </a:r>
            <a:endParaRPr/>
          </a:p>
          <a:p>
            <a:pPr indent="-185737" lvl="1" marL="70167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Reduce electricity by &gt;50% in fans and pumps</a:t>
            </a:r>
            <a:endParaRPr/>
          </a:p>
          <a:p>
            <a:pPr indent="-185737" lvl="1" marL="70167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Convert 50Hz incoming power to variable frequency and voltage: change speed</a:t>
            </a:r>
            <a:endParaRPr/>
          </a:p>
          <a:p>
            <a:pPr indent="-185737" lvl="1" marL="70167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Three types</a:t>
            </a:r>
            <a:endParaRPr/>
          </a:p>
        </p:txBody>
      </p:sp>
      <p:sp>
        <p:nvSpPr>
          <p:cNvPr id="838" name="Google Shape;838;p58"/>
          <p:cNvSpPr txBox="1"/>
          <p:nvPr/>
        </p:nvSpPr>
        <p:spPr>
          <a:xfrm>
            <a:off x="1692275" y="1484312"/>
            <a:ext cx="7272337"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8. Speed Control of Induction Motor</a:t>
            </a:r>
            <a:endParaRPr/>
          </a:p>
        </p:txBody>
      </p:sp>
      <p:sp>
        <p:nvSpPr>
          <p:cNvPr id="839" name="Google Shape;839;p58"/>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59"/>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46" name="Google Shape;846;p59"/>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847" name="Google Shape;847;p59"/>
          <p:cNvGrpSpPr/>
          <p:nvPr/>
        </p:nvGrpSpPr>
        <p:grpSpPr>
          <a:xfrm>
            <a:off x="0" y="0"/>
            <a:ext cx="9144000" cy="6858000"/>
            <a:chOff x="0" y="0"/>
            <a:chExt cx="5760" cy="4320"/>
          </a:xfrm>
        </p:grpSpPr>
        <p:cxnSp>
          <p:nvCxnSpPr>
            <p:cNvPr id="848" name="Google Shape;848;p59"/>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849" name="Google Shape;849;p59"/>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850" name="Google Shape;850;p59"/>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Energy Efficiency Opportunities</a:t>
            </a:r>
            <a:endParaRPr/>
          </a:p>
        </p:txBody>
      </p:sp>
      <p:sp>
        <p:nvSpPr>
          <p:cNvPr id="851" name="Google Shape;851;p59"/>
          <p:cNvSpPr txBox="1"/>
          <p:nvPr/>
        </p:nvSpPr>
        <p:spPr>
          <a:xfrm>
            <a:off x="1908175" y="2360612"/>
            <a:ext cx="7127875" cy="3981450"/>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Direct Current Drives</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Oldest form of electrical speed control</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Consists of</a:t>
            </a:r>
            <a:endParaRPr/>
          </a:p>
          <a:p>
            <a:pPr indent="-169862" lvl="1" marL="685800"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DC motor: field windings and armature</a:t>
            </a:r>
            <a:endParaRPr/>
          </a:p>
          <a:p>
            <a:pPr indent="-169862" lvl="1" marL="685800"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Controller: regulates DC voltage to armature that controls motor speed</a:t>
            </a:r>
            <a:endParaRPr/>
          </a:p>
          <a:p>
            <a:pPr indent="-169862" lvl="1" marL="685800"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Tacho-generator: gives feedback signal to controlled</a:t>
            </a:r>
            <a:endParaRPr/>
          </a:p>
        </p:txBody>
      </p:sp>
      <p:sp>
        <p:nvSpPr>
          <p:cNvPr id="852" name="Google Shape;852;p59"/>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
        <p:nvSpPr>
          <p:cNvPr id="853" name="Google Shape;853;p59"/>
          <p:cNvSpPr txBox="1"/>
          <p:nvPr/>
        </p:nvSpPr>
        <p:spPr>
          <a:xfrm>
            <a:off x="1692275" y="1484312"/>
            <a:ext cx="7272337"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8. Speed Control of Induction Motor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47" name="Google Shape;147;p17"/>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48" name="Google Shape;148;p17"/>
          <p:cNvGrpSpPr/>
          <p:nvPr/>
        </p:nvGrpSpPr>
        <p:grpSpPr>
          <a:xfrm>
            <a:off x="0" y="0"/>
            <a:ext cx="9144000" cy="6858000"/>
            <a:chOff x="0" y="0"/>
            <a:chExt cx="5760" cy="4320"/>
          </a:xfrm>
        </p:grpSpPr>
        <p:cxnSp>
          <p:nvCxnSpPr>
            <p:cNvPr id="149" name="Google Shape;149;p17"/>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150" name="Google Shape;150;p17"/>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151" name="Google Shape;151;p17"/>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Introduction</a:t>
            </a:r>
            <a:endParaRPr/>
          </a:p>
        </p:txBody>
      </p:sp>
      <p:sp>
        <p:nvSpPr>
          <p:cNvPr id="152" name="Google Shape;152;p17"/>
          <p:cNvSpPr txBox="1"/>
          <p:nvPr/>
        </p:nvSpPr>
        <p:spPr>
          <a:xfrm>
            <a:off x="1903412" y="1752600"/>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Three types of Motor Load</a:t>
            </a:r>
            <a:endParaRPr/>
          </a:p>
        </p:txBody>
      </p:sp>
      <p:sp>
        <p:nvSpPr>
          <p:cNvPr id="153" name="Google Shape;153;p17"/>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graphicFrame>
        <p:nvGraphicFramePr>
          <p:cNvPr id="154" name="Google Shape;154;p17"/>
          <p:cNvGraphicFramePr/>
          <p:nvPr/>
        </p:nvGraphicFramePr>
        <p:xfrm>
          <a:off x="1835150" y="2641600"/>
          <a:ext cx="3000000" cy="3000000"/>
        </p:xfrm>
        <a:graphic>
          <a:graphicData uri="http://schemas.openxmlformats.org/drawingml/2006/table">
            <a:tbl>
              <a:tblPr>
                <a:noFill/>
                <a:tableStyleId>{D8E3E821-6D19-43AB-B817-E859EC3A36ED}</a:tableStyleId>
              </a:tblPr>
              <a:tblGrid>
                <a:gridCol w="1606550"/>
                <a:gridCol w="2627300"/>
                <a:gridCol w="2801925"/>
              </a:tblGrid>
              <a:tr h="482600">
                <a:tc>
                  <a:txBody>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Motor loads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Description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Examples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20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Constant torque loads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Output power varies but torque is constant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Conveyors, rotary kilns, constant-displacement pumps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20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Variable torque loads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Torque varies with square of operation speed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Centrifugal pumps, fans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010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Constant power loads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Torque changes inversely with speed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Machine tools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61" name="Google Shape;161;p18"/>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62" name="Google Shape;162;p18"/>
          <p:cNvGrpSpPr/>
          <p:nvPr/>
        </p:nvGrpSpPr>
        <p:grpSpPr>
          <a:xfrm>
            <a:off x="0" y="0"/>
            <a:ext cx="9144000" cy="6858000"/>
            <a:chOff x="0" y="0"/>
            <a:chExt cx="5760" cy="4320"/>
          </a:xfrm>
        </p:grpSpPr>
        <p:cxnSp>
          <p:nvCxnSpPr>
            <p:cNvPr id="163" name="Google Shape;163;p18"/>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164" name="Google Shape;164;p18"/>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165" name="Google Shape;165;p18"/>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Electric Motors</a:t>
            </a:r>
            <a:endParaRPr/>
          </a:p>
        </p:txBody>
      </p:sp>
      <p:sp>
        <p:nvSpPr>
          <p:cNvPr id="166" name="Google Shape;166;p18"/>
          <p:cNvSpPr/>
          <p:nvPr/>
        </p:nvSpPr>
        <p:spPr>
          <a:xfrm>
            <a:off x="1476375" y="2420937"/>
            <a:ext cx="5183187" cy="936625"/>
          </a:xfrm>
          <a:prstGeom prst="ellipse">
            <a:avLst/>
          </a:prstGeom>
          <a:noFill/>
          <a:ln cap="flat" cmpd="sng" w="2857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67" name="Google Shape;167;p18"/>
          <p:cNvSpPr txBox="1"/>
          <p:nvPr/>
        </p:nvSpPr>
        <p:spPr>
          <a:xfrm>
            <a:off x="1908175" y="1916112"/>
            <a:ext cx="6985000" cy="2443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Introduction</a:t>
            </a:r>
            <a:endParaRPr/>
          </a:p>
          <a:p>
            <a:pPr indent="0" lvl="0" marL="0" marR="0" rtl="0" algn="l">
              <a:lnSpc>
                <a:spcPct val="100000"/>
              </a:lnSpc>
              <a:spcBef>
                <a:spcPts val="140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Types of electric motors</a:t>
            </a:r>
            <a:endParaRPr/>
          </a:p>
          <a:p>
            <a:pPr indent="0" lvl="0" marL="0" marR="0" rtl="0" algn="l">
              <a:lnSpc>
                <a:spcPct val="100000"/>
              </a:lnSpc>
              <a:spcBef>
                <a:spcPts val="140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Assessment of electric motors</a:t>
            </a:r>
            <a:endParaRPr/>
          </a:p>
          <a:p>
            <a:pPr indent="0" lvl="0" marL="0" marR="0" rtl="0" algn="l">
              <a:lnSpc>
                <a:spcPct val="100000"/>
              </a:lnSpc>
              <a:spcBef>
                <a:spcPts val="140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Energy efficiency opportunities</a:t>
            </a:r>
            <a:endParaRPr/>
          </a:p>
        </p:txBody>
      </p:sp>
      <p:sp>
        <p:nvSpPr>
          <p:cNvPr id="168" name="Google Shape;168;p18"/>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20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75" name="Google Shape;175;p19"/>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76" name="Google Shape;176;p19"/>
          <p:cNvGrpSpPr/>
          <p:nvPr/>
        </p:nvGrpSpPr>
        <p:grpSpPr>
          <a:xfrm>
            <a:off x="0" y="0"/>
            <a:ext cx="9144000" cy="6858000"/>
            <a:chOff x="0" y="0"/>
            <a:chExt cx="5760" cy="4320"/>
          </a:xfrm>
        </p:grpSpPr>
        <p:cxnSp>
          <p:nvCxnSpPr>
            <p:cNvPr id="177" name="Google Shape;177;p19"/>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178" name="Google Shape;178;p19"/>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179" name="Google Shape;179;p19"/>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Type of Electric Motors</a:t>
            </a:r>
            <a:endParaRPr/>
          </a:p>
        </p:txBody>
      </p:sp>
      <p:sp>
        <p:nvSpPr>
          <p:cNvPr id="180" name="Google Shape;180;p19"/>
          <p:cNvSpPr txBox="1"/>
          <p:nvPr/>
        </p:nvSpPr>
        <p:spPr>
          <a:xfrm>
            <a:off x="2159000" y="7245350"/>
            <a:ext cx="6985000" cy="20145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Motors are categorized on th ebasis of input supply, construction and operation principoles</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TEXT</a:t>
            </a:r>
            <a:endParaRPr/>
          </a:p>
        </p:txBody>
      </p:sp>
      <p:sp>
        <p:nvSpPr>
          <p:cNvPr id="181" name="Google Shape;181;p19"/>
          <p:cNvSpPr txBox="1"/>
          <p:nvPr/>
        </p:nvSpPr>
        <p:spPr>
          <a:xfrm>
            <a:off x="1903412" y="1700212"/>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Classification of Motors</a:t>
            </a:r>
            <a:endParaRPr/>
          </a:p>
        </p:txBody>
      </p:sp>
      <p:sp>
        <p:nvSpPr>
          <p:cNvPr id="182" name="Google Shape;182;p19"/>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grpSp>
        <p:nvGrpSpPr>
          <p:cNvPr id="183" name="Google Shape;183;p19"/>
          <p:cNvGrpSpPr/>
          <p:nvPr/>
        </p:nvGrpSpPr>
        <p:grpSpPr>
          <a:xfrm>
            <a:off x="1755775" y="2565400"/>
            <a:ext cx="6919912" cy="3255962"/>
            <a:chOff x="2358" y="7327"/>
            <a:chExt cx="10342" cy="4996"/>
          </a:xfrm>
        </p:grpSpPr>
        <p:sp>
          <p:nvSpPr>
            <p:cNvPr id="184" name="Google Shape;184;p19"/>
            <p:cNvSpPr txBox="1"/>
            <p:nvPr/>
          </p:nvSpPr>
          <p:spPr>
            <a:xfrm>
              <a:off x="2358" y="7327"/>
              <a:ext cx="10342" cy="49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5" name="Google Shape;185;p19"/>
            <p:cNvSpPr txBox="1"/>
            <p:nvPr/>
          </p:nvSpPr>
          <p:spPr>
            <a:xfrm>
              <a:off x="5986" y="7327"/>
              <a:ext cx="3538" cy="683"/>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Electric Motors</a:t>
              </a:r>
              <a:endParaRPr/>
            </a:p>
          </p:txBody>
        </p:sp>
        <p:sp>
          <p:nvSpPr>
            <p:cNvPr id="186" name="Google Shape;186;p19"/>
            <p:cNvSpPr txBox="1"/>
            <p:nvPr/>
          </p:nvSpPr>
          <p:spPr>
            <a:xfrm>
              <a:off x="2992" y="8631"/>
              <a:ext cx="3538" cy="1076"/>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a:solidFill>
                    <a:srgbClr val="000000"/>
                  </a:solidFill>
                  <a:latin typeface="Arial"/>
                  <a:ea typeface="Arial"/>
                  <a:cs typeface="Arial"/>
                  <a:sym typeface="Arial"/>
                </a:rPr>
                <a:t>Alternating Current (AC) Motors</a:t>
              </a:r>
              <a:endParaRPr/>
            </a:p>
          </p:txBody>
        </p:sp>
        <p:sp>
          <p:nvSpPr>
            <p:cNvPr id="187" name="Google Shape;187;p19"/>
            <p:cNvSpPr txBox="1"/>
            <p:nvPr/>
          </p:nvSpPr>
          <p:spPr>
            <a:xfrm>
              <a:off x="8890" y="8631"/>
              <a:ext cx="3176" cy="1076"/>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a:solidFill>
                    <a:srgbClr val="000000"/>
                  </a:solidFill>
                  <a:latin typeface="Arial"/>
                  <a:ea typeface="Arial"/>
                  <a:cs typeface="Arial"/>
                  <a:sym typeface="Arial"/>
                </a:rPr>
                <a:t>Direct Current (DC) Motors</a:t>
              </a:r>
              <a:endParaRPr/>
            </a:p>
          </p:txBody>
        </p:sp>
        <p:sp>
          <p:nvSpPr>
            <p:cNvPr id="188" name="Google Shape;188;p19"/>
            <p:cNvSpPr txBox="1"/>
            <p:nvPr/>
          </p:nvSpPr>
          <p:spPr>
            <a:xfrm>
              <a:off x="2358" y="10306"/>
              <a:ext cx="2178" cy="526"/>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Synchronous</a:t>
              </a:r>
              <a:endParaRPr/>
            </a:p>
          </p:txBody>
        </p:sp>
        <p:sp>
          <p:nvSpPr>
            <p:cNvPr id="189" name="Google Shape;189;p19"/>
            <p:cNvSpPr txBox="1"/>
            <p:nvPr/>
          </p:nvSpPr>
          <p:spPr>
            <a:xfrm>
              <a:off x="4988" y="10306"/>
              <a:ext cx="1906" cy="526"/>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Induction</a:t>
              </a:r>
              <a:endParaRPr/>
            </a:p>
          </p:txBody>
        </p:sp>
        <p:sp>
          <p:nvSpPr>
            <p:cNvPr id="190" name="Google Shape;190;p19"/>
            <p:cNvSpPr txBox="1"/>
            <p:nvPr/>
          </p:nvSpPr>
          <p:spPr>
            <a:xfrm>
              <a:off x="4684" y="11797"/>
              <a:ext cx="2210" cy="526"/>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Three-Phase</a:t>
              </a:r>
              <a:endParaRPr/>
            </a:p>
          </p:txBody>
        </p:sp>
        <p:sp>
          <p:nvSpPr>
            <p:cNvPr id="191" name="Google Shape;191;p19"/>
            <p:cNvSpPr txBox="1"/>
            <p:nvPr/>
          </p:nvSpPr>
          <p:spPr>
            <a:xfrm>
              <a:off x="2358" y="11797"/>
              <a:ext cx="2193" cy="526"/>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Single-Phase</a:t>
              </a:r>
              <a:endParaRPr/>
            </a:p>
          </p:txBody>
        </p:sp>
        <p:sp>
          <p:nvSpPr>
            <p:cNvPr id="192" name="Google Shape;192;p19"/>
            <p:cNvSpPr txBox="1"/>
            <p:nvPr/>
          </p:nvSpPr>
          <p:spPr>
            <a:xfrm>
              <a:off x="10794" y="10306"/>
              <a:ext cx="1906" cy="920"/>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Self Excited</a:t>
              </a:r>
              <a:endParaRPr/>
            </a:p>
          </p:txBody>
        </p:sp>
        <p:sp>
          <p:nvSpPr>
            <p:cNvPr id="193" name="Google Shape;193;p19"/>
            <p:cNvSpPr txBox="1"/>
            <p:nvPr/>
          </p:nvSpPr>
          <p:spPr>
            <a:xfrm>
              <a:off x="7620" y="10306"/>
              <a:ext cx="1906" cy="920"/>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Separately Excited</a:t>
              </a:r>
              <a:endParaRPr/>
            </a:p>
          </p:txBody>
        </p:sp>
        <p:sp>
          <p:nvSpPr>
            <p:cNvPr id="194" name="Google Shape;194;p19"/>
            <p:cNvSpPr txBox="1"/>
            <p:nvPr/>
          </p:nvSpPr>
          <p:spPr>
            <a:xfrm>
              <a:off x="7620" y="11797"/>
              <a:ext cx="1362" cy="526"/>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Series</a:t>
              </a:r>
              <a:endParaRPr/>
            </a:p>
          </p:txBody>
        </p:sp>
        <p:sp>
          <p:nvSpPr>
            <p:cNvPr id="195" name="Google Shape;195;p19"/>
            <p:cNvSpPr txBox="1"/>
            <p:nvPr/>
          </p:nvSpPr>
          <p:spPr>
            <a:xfrm>
              <a:off x="11338" y="11797"/>
              <a:ext cx="1362" cy="526"/>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Shunt</a:t>
              </a:r>
              <a:endParaRPr/>
            </a:p>
          </p:txBody>
        </p:sp>
        <p:cxnSp>
          <p:nvCxnSpPr>
            <p:cNvPr id="196" name="Google Shape;196;p19"/>
            <p:cNvCxnSpPr/>
            <p:nvPr/>
          </p:nvCxnSpPr>
          <p:spPr>
            <a:xfrm rot="5400000">
              <a:off x="5948" y="6823"/>
              <a:ext cx="621" cy="2994"/>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197" name="Google Shape;197;p19"/>
            <p:cNvCxnSpPr/>
            <p:nvPr/>
          </p:nvCxnSpPr>
          <p:spPr>
            <a:xfrm flipH="1" rot="-5400000">
              <a:off x="8806" y="6959"/>
              <a:ext cx="621" cy="2722"/>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198" name="Google Shape;198;p19"/>
            <p:cNvCxnSpPr/>
            <p:nvPr/>
          </p:nvCxnSpPr>
          <p:spPr>
            <a:xfrm rot="5400000">
              <a:off x="3805" y="9349"/>
              <a:ext cx="599" cy="1314"/>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199" name="Google Shape;199;p19"/>
            <p:cNvCxnSpPr/>
            <p:nvPr/>
          </p:nvCxnSpPr>
          <p:spPr>
            <a:xfrm flipH="1" rot="-5400000">
              <a:off x="5052" y="9416"/>
              <a:ext cx="599" cy="1180"/>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200" name="Google Shape;200;p19"/>
            <p:cNvCxnSpPr/>
            <p:nvPr/>
          </p:nvCxnSpPr>
          <p:spPr>
            <a:xfrm rot="5400000">
              <a:off x="5383" y="11238"/>
              <a:ext cx="964" cy="153"/>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201" name="Google Shape;201;p19"/>
            <p:cNvCxnSpPr/>
            <p:nvPr/>
          </p:nvCxnSpPr>
          <p:spPr>
            <a:xfrm rot="5400000">
              <a:off x="4216" y="10071"/>
              <a:ext cx="964" cy="2488"/>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202" name="Google Shape;202;p19"/>
            <p:cNvCxnSpPr/>
            <p:nvPr/>
          </p:nvCxnSpPr>
          <p:spPr>
            <a:xfrm rot="5400000">
              <a:off x="9226" y="9054"/>
              <a:ext cx="599" cy="1904"/>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203" name="Google Shape;203;p19"/>
            <p:cNvCxnSpPr/>
            <p:nvPr/>
          </p:nvCxnSpPr>
          <p:spPr>
            <a:xfrm flipH="1" rot="-5400000">
              <a:off x="10813" y="9371"/>
              <a:ext cx="599" cy="1270"/>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204" name="Google Shape;204;p19"/>
            <p:cNvCxnSpPr/>
            <p:nvPr/>
          </p:nvCxnSpPr>
          <p:spPr>
            <a:xfrm rot="5400000">
              <a:off x="9739" y="9788"/>
              <a:ext cx="571" cy="3446"/>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cxnSp>
          <p:nvCxnSpPr>
            <p:cNvPr id="205" name="Google Shape;205;p19"/>
            <p:cNvCxnSpPr/>
            <p:nvPr/>
          </p:nvCxnSpPr>
          <p:spPr>
            <a:xfrm flipH="1" rot="-5400000">
              <a:off x="11598" y="11375"/>
              <a:ext cx="571" cy="272"/>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sp>
          <p:nvSpPr>
            <p:cNvPr id="206" name="Google Shape;206;p19"/>
            <p:cNvSpPr txBox="1"/>
            <p:nvPr/>
          </p:nvSpPr>
          <p:spPr>
            <a:xfrm>
              <a:off x="9254" y="11797"/>
              <a:ext cx="1875" cy="526"/>
            </a:xfrm>
            <a:prstGeom prst="rect">
              <a:avLst/>
            </a:prstGeom>
            <a:solidFill>
              <a:srgbClr val="DDDDDD"/>
            </a:solidFill>
            <a:ln cap="flat" cmpd="sng" w="9525">
              <a:solidFill>
                <a:srgbClr val="000000"/>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a:solidFill>
                    <a:srgbClr val="000000"/>
                  </a:solidFill>
                  <a:latin typeface="Arial"/>
                  <a:ea typeface="Arial"/>
                  <a:cs typeface="Arial"/>
                  <a:sym typeface="Arial"/>
                </a:rPr>
                <a:t>Compound</a:t>
              </a:r>
              <a:endParaRPr/>
            </a:p>
          </p:txBody>
        </p:sp>
        <p:cxnSp>
          <p:nvCxnSpPr>
            <p:cNvPr id="207" name="Google Shape;207;p19"/>
            <p:cNvCxnSpPr/>
            <p:nvPr/>
          </p:nvCxnSpPr>
          <p:spPr>
            <a:xfrm rot="5400000">
              <a:off x="10683" y="10733"/>
              <a:ext cx="572" cy="1555"/>
            </a:xfrm>
            <a:prstGeom prst="bentConnector3">
              <a:avLst>
                <a:gd fmla="val 50000" name="adj1"/>
              </a:avLst>
            </a:prstGeom>
            <a:noFill/>
            <a:ln cap="flat" cmpd="sng" w="9525">
              <a:solidFill>
                <a:srgbClr val="000000"/>
              </a:solidFill>
              <a:prstDash val="solid"/>
              <a:miter lim="800000"/>
              <a:headEnd len="med" w="med" type="none"/>
              <a:tailEnd len="med" w="med" type="triangle"/>
            </a:ln>
          </p:spPr>
        </p:cxnSp>
      </p:grpSp>
      <p:sp>
        <p:nvSpPr>
          <p:cNvPr id="208" name="Google Shape;208;p19"/>
          <p:cNvSpPr/>
          <p:nvPr/>
        </p:nvSpPr>
        <p:spPr>
          <a:xfrm>
            <a:off x="5938837" y="3213100"/>
            <a:ext cx="2520950" cy="1079500"/>
          </a:xfrm>
          <a:prstGeom prst="ellipse">
            <a:avLst/>
          </a:prstGeom>
          <a:noFill/>
          <a:ln cap="flat" cmpd="sng" w="28575">
            <a:solidFill>
              <a:srgbClr val="99003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nvSpPr>
        <p:spPr>
          <a:xfrm>
            <a:off x="713105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15" name="Google Shape;215;p20"/>
          <p:cNvSpPr txBox="1"/>
          <p:nvPr/>
        </p:nvSpPr>
        <p:spPr>
          <a:xfrm>
            <a:off x="0" y="0"/>
            <a:ext cx="1490662" cy="68580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16" name="Google Shape;216;p20"/>
          <p:cNvGrpSpPr/>
          <p:nvPr/>
        </p:nvGrpSpPr>
        <p:grpSpPr>
          <a:xfrm>
            <a:off x="0" y="0"/>
            <a:ext cx="9144000" cy="6858000"/>
            <a:chOff x="0" y="0"/>
            <a:chExt cx="5760" cy="4320"/>
          </a:xfrm>
        </p:grpSpPr>
        <p:cxnSp>
          <p:nvCxnSpPr>
            <p:cNvPr id="217" name="Google Shape;217;p20"/>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218" name="Google Shape;218;p20"/>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219" name="Google Shape;219;p20"/>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Type of Electric Motors</a:t>
            </a:r>
            <a:endParaRPr/>
          </a:p>
        </p:txBody>
      </p:sp>
      <p:sp>
        <p:nvSpPr>
          <p:cNvPr id="220" name="Google Shape;220;p20"/>
          <p:cNvSpPr txBox="1"/>
          <p:nvPr/>
        </p:nvSpPr>
        <p:spPr>
          <a:xfrm>
            <a:off x="1619250" y="2060575"/>
            <a:ext cx="7524750" cy="4546600"/>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Field pole</a:t>
            </a:r>
            <a:endParaRPr/>
          </a:p>
          <a:p>
            <a:pPr indent="-271462" lvl="1" marL="787400"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North pole and south pole</a:t>
            </a:r>
            <a:endParaRPr/>
          </a:p>
          <a:p>
            <a:pPr indent="-271462" lvl="1" marL="787400"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Receive electricity to form</a:t>
            </a:r>
            <a:br>
              <a:rPr b="1" i="0" lang="en-US" sz="2200" u="none" cap="none" strike="noStrike">
                <a:solidFill>
                  <a:srgbClr val="000066"/>
                </a:solidFill>
                <a:latin typeface="Arial"/>
                <a:ea typeface="Arial"/>
                <a:cs typeface="Arial"/>
                <a:sym typeface="Arial"/>
              </a:rPr>
            </a:br>
            <a:r>
              <a:rPr b="1" i="0" lang="en-US" sz="2200" u="none" cap="none" strike="noStrike">
                <a:solidFill>
                  <a:srgbClr val="000066"/>
                </a:solidFill>
                <a:latin typeface="Arial"/>
                <a:ea typeface="Arial"/>
                <a:cs typeface="Arial"/>
                <a:sym typeface="Arial"/>
              </a:rPr>
              <a:t>magnetic field</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Armature</a:t>
            </a:r>
            <a:endParaRPr/>
          </a:p>
          <a:p>
            <a:pPr indent="-271462" lvl="1" marL="787400"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Cylinder between the poles</a:t>
            </a:r>
            <a:endParaRPr/>
          </a:p>
          <a:p>
            <a:pPr indent="-271462" lvl="1" marL="787400"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Electromagnet when current goes through</a:t>
            </a:r>
            <a:endParaRPr/>
          </a:p>
          <a:p>
            <a:pPr indent="-271462" lvl="1" marL="787400"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Linked to drive shaft to drive the load</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Commutator</a:t>
            </a:r>
            <a:endParaRPr/>
          </a:p>
          <a:p>
            <a:pPr indent="-271462" lvl="1" marL="787400" marR="0" rtl="0" algn="l">
              <a:lnSpc>
                <a:spcPct val="100000"/>
              </a:lnSpc>
              <a:spcBef>
                <a:spcPts val="44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Overturns current direction in armature</a:t>
            </a:r>
            <a:endParaRPr/>
          </a:p>
        </p:txBody>
      </p:sp>
      <p:sp>
        <p:nvSpPr>
          <p:cNvPr id="221" name="Google Shape;221;p20"/>
          <p:cNvSpPr txBox="1"/>
          <p:nvPr/>
        </p:nvSpPr>
        <p:spPr>
          <a:xfrm>
            <a:off x="1903412" y="1484312"/>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DC Motors – Components</a:t>
            </a:r>
            <a:endParaRPr/>
          </a:p>
        </p:txBody>
      </p:sp>
      <p:sp>
        <p:nvSpPr>
          <p:cNvPr id="222" name="Google Shape;222;p20"/>
          <p:cNvSpPr txBox="1"/>
          <p:nvPr/>
        </p:nvSpPr>
        <p:spPr>
          <a:xfrm rot="5340000">
            <a:off x="-1589881" y="3304381"/>
            <a:ext cx="4762500" cy="10048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t/>
            </a:r>
            <a:endParaRPr b="0" i="0" sz="2800" u="none">
              <a:solidFill>
                <a:schemeClr val="accent2"/>
              </a:solidFill>
              <a:latin typeface="Arial"/>
              <a:ea typeface="Arial"/>
              <a:cs typeface="Arial"/>
              <a:sym typeface="Arial"/>
            </a:endParaRPr>
          </a:p>
          <a:p>
            <a:pPr indent="0" lvl="0" marL="0" marR="0" rtl="0" algn="ctr">
              <a:lnSpc>
                <a:spcPct val="100000"/>
              </a:lnSpc>
              <a:spcBef>
                <a:spcPts val="0"/>
              </a:spcBef>
              <a:spcAft>
                <a:spcPts val="0"/>
              </a:spcAft>
              <a:buClr>
                <a:schemeClr val="accent2"/>
              </a:buClr>
              <a:buSzPts val="2800"/>
              <a:buFont typeface="Arial"/>
              <a:buNone/>
            </a:pPr>
            <a:r>
              <a:rPr b="0" i="0" lang="en-US" sz="2800" u="none">
                <a:solidFill>
                  <a:schemeClr val="accent2"/>
                </a:solidFill>
                <a:latin typeface="Arial"/>
                <a:ea typeface="Arial"/>
                <a:cs typeface="Arial"/>
                <a:sym typeface="Arial"/>
              </a:rPr>
              <a:t>Electric Motors</a:t>
            </a:r>
            <a:endParaRPr/>
          </a:p>
        </p:txBody>
      </p:sp>
      <p:pic>
        <p:nvPicPr>
          <p:cNvPr id="223" name="Google Shape;223;p20"/>
          <p:cNvPicPr preferRelativeResize="0"/>
          <p:nvPr/>
        </p:nvPicPr>
        <p:blipFill rotWithShape="1">
          <a:blip r:embed="rId3">
            <a:alphaModFix/>
          </a:blip>
          <a:srcRect b="0" l="0" r="0" t="0"/>
          <a:stretch/>
        </p:blipFill>
        <p:spPr>
          <a:xfrm>
            <a:off x="6232525" y="2160587"/>
            <a:ext cx="2803525" cy="1773237"/>
          </a:xfrm>
          <a:prstGeom prst="rect">
            <a:avLst/>
          </a:prstGeom>
          <a:noFill/>
          <a:ln cap="flat" cmpd="sng" w="19050">
            <a:solidFill>
              <a:srgbClr val="000000"/>
            </a:solidFill>
            <a:prstDash val="solid"/>
            <a:miter lim="800000"/>
            <a:headEnd len="sm" w="sm" type="none"/>
            <a:tailEnd len="sm" w="sm" type="none"/>
          </a:ln>
        </p:spPr>
      </p:pic>
      <p:sp>
        <p:nvSpPr>
          <p:cNvPr id="224" name="Google Shape;224;p20"/>
          <p:cNvSpPr txBox="1"/>
          <p:nvPr/>
        </p:nvSpPr>
        <p:spPr>
          <a:xfrm>
            <a:off x="6732587" y="4005262"/>
            <a:ext cx="223043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66"/>
              </a:buClr>
              <a:buSzPts val="1600"/>
              <a:buFont typeface="Times New Roman"/>
              <a:buNone/>
            </a:pPr>
            <a:r>
              <a:rPr b="0" i="0" lang="en-US" sz="1600" u="none">
                <a:solidFill>
                  <a:srgbClr val="000066"/>
                </a:solidFill>
                <a:latin typeface="Times New Roman"/>
                <a:ea typeface="Times New Roman"/>
                <a:cs typeface="Times New Roman"/>
                <a:sym typeface="Times New Roman"/>
              </a:rPr>
              <a:t>(Direct Industry, 1995)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pSp>
        <p:nvGrpSpPr>
          <p:cNvPr id="230" name="Google Shape;230;p21"/>
          <p:cNvGrpSpPr/>
          <p:nvPr/>
        </p:nvGrpSpPr>
        <p:grpSpPr>
          <a:xfrm>
            <a:off x="0" y="0"/>
            <a:ext cx="9144000" cy="6858000"/>
            <a:chOff x="0" y="0"/>
            <a:chExt cx="5760" cy="4320"/>
          </a:xfrm>
        </p:grpSpPr>
        <p:cxnSp>
          <p:nvCxnSpPr>
            <p:cNvPr id="231" name="Google Shape;231;p21"/>
            <p:cNvCxnSpPr/>
            <p:nvPr/>
          </p:nvCxnSpPr>
          <p:spPr>
            <a:xfrm>
              <a:off x="947" y="0"/>
              <a:ext cx="0" cy="4320"/>
            </a:xfrm>
            <a:prstGeom prst="straightConnector1">
              <a:avLst/>
            </a:prstGeom>
            <a:noFill/>
            <a:ln cap="flat" cmpd="sng" w="38100">
              <a:solidFill>
                <a:srgbClr val="000080"/>
              </a:solidFill>
              <a:prstDash val="solid"/>
              <a:miter lim="800000"/>
              <a:headEnd len="med" w="med" type="none"/>
              <a:tailEnd len="med" w="med" type="none"/>
            </a:ln>
          </p:spPr>
        </p:cxnSp>
        <p:cxnSp>
          <p:nvCxnSpPr>
            <p:cNvPr id="232" name="Google Shape;232;p21"/>
            <p:cNvCxnSpPr/>
            <p:nvPr/>
          </p:nvCxnSpPr>
          <p:spPr>
            <a:xfrm>
              <a:off x="0" y="870"/>
              <a:ext cx="5760" cy="0"/>
            </a:xfrm>
            <a:prstGeom prst="straightConnector1">
              <a:avLst/>
            </a:prstGeom>
            <a:noFill/>
            <a:ln cap="flat" cmpd="sng" w="38100">
              <a:solidFill>
                <a:srgbClr val="000080"/>
              </a:solidFill>
              <a:prstDash val="solid"/>
              <a:miter lim="800000"/>
              <a:headEnd len="med" w="med" type="none"/>
              <a:tailEnd len="med" w="med" type="none"/>
            </a:ln>
          </p:spPr>
        </p:cxnSp>
      </p:grpSp>
      <p:sp>
        <p:nvSpPr>
          <p:cNvPr id="233" name="Google Shape;233;p21"/>
          <p:cNvSpPr txBox="1"/>
          <p:nvPr/>
        </p:nvSpPr>
        <p:spPr>
          <a:xfrm>
            <a:off x="1870075" y="446087"/>
            <a:ext cx="7011987"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66"/>
              </a:buClr>
              <a:buSzPts val="3200"/>
              <a:buFont typeface="Arial"/>
              <a:buNone/>
            </a:pPr>
            <a:r>
              <a:rPr b="1" i="0" lang="en-US" sz="3200" u="none">
                <a:solidFill>
                  <a:srgbClr val="000066"/>
                </a:solidFill>
                <a:latin typeface="Arial"/>
                <a:ea typeface="Arial"/>
                <a:cs typeface="Arial"/>
                <a:sym typeface="Arial"/>
              </a:rPr>
              <a:t>Type of Electric Motors</a:t>
            </a:r>
            <a:endParaRPr/>
          </a:p>
        </p:txBody>
      </p:sp>
      <p:sp>
        <p:nvSpPr>
          <p:cNvPr id="234" name="Google Shape;234;p21"/>
          <p:cNvSpPr txBox="1"/>
          <p:nvPr/>
        </p:nvSpPr>
        <p:spPr>
          <a:xfrm>
            <a:off x="1908175" y="2360612"/>
            <a:ext cx="6985000" cy="4241800"/>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Speed control without impact power supply quality</a:t>
            </a:r>
            <a:endParaRPr/>
          </a:p>
          <a:p>
            <a:pPr indent="-357187" lvl="1" marL="87312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Changing armature voltage</a:t>
            </a:r>
            <a:endParaRPr/>
          </a:p>
          <a:p>
            <a:pPr indent="-357187" lvl="1" marL="87312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Changing field current</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Restricted use</a:t>
            </a:r>
            <a:endParaRPr/>
          </a:p>
          <a:p>
            <a:pPr indent="-357187" lvl="1" marL="87312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Few low/medium speed applications</a:t>
            </a:r>
            <a:endParaRPr/>
          </a:p>
          <a:p>
            <a:pPr indent="-357187" lvl="1" marL="873125" marR="0" rtl="0" algn="l">
              <a:lnSpc>
                <a:spcPct val="100000"/>
              </a:lnSpc>
              <a:spcBef>
                <a:spcPts val="1100"/>
              </a:spcBef>
              <a:spcAft>
                <a:spcPts val="0"/>
              </a:spcAft>
              <a:buClr>
                <a:srgbClr val="000066"/>
              </a:buClr>
              <a:buSzPts val="2200"/>
              <a:buFont typeface="Arial"/>
              <a:buChar char="•"/>
            </a:pPr>
            <a:r>
              <a:rPr b="1" i="0" lang="en-US" sz="2200" u="none" cap="none" strike="noStrike">
                <a:solidFill>
                  <a:srgbClr val="000066"/>
                </a:solidFill>
                <a:latin typeface="Arial"/>
                <a:ea typeface="Arial"/>
                <a:cs typeface="Arial"/>
                <a:sym typeface="Arial"/>
              </a:rPr>
              <a:t>Clean, non-hazardous areas</a:t>
            </a:r>
            <a:endParaRPr/>
          </a:p>
          <a:p>
            <a:pPr indent="-401637" lvl="0" marL="401637" marR="0" rtl="0" algn="l">
              <a:lnSpc>
                <a:spcPct val="100000"/>
              </a:lnSpc>
              <a:spcBef>
                <a:spcPts val="1400"/>
              </a:spcBef>
              <a:spcAft>
                <a:spcPts val="0"/>
              </a:spcAft>
              <a:buClr>
                <a:srgbClr val="000066"/>
              </a:buClr>
              <a:buSzPts val="2800"/>
              <a:buFont typeface="Arial"/>
              <a:buChar char="•"/>
            </a:pPr>
            <a:r>
              <a:rPr b="1" i="0" lang="en-US" sz="2800" u="none">
                <a:solidFill>
                  <a:srgbClr val="000066"/>
                </a:solidFill>
                <a:latin typeface="Arial"/>
                <a:ea typeface="Arial"/>
                <a:cs typeface="Arial"/>
                <a:sym typeface="Arial"/>
              </a:rPr>
              <a:t>Expensive compared to AC motors</a:t>
            </a:r>
            <a:endParaRPr/>
          </a:p>
        </p:txBody>
      </p:sp>
      <p:sp>
        <p:nvSpPr>
          <p:cNvPr id="235" name="Google Shape;235;p21"/>
          <p:cNvSpPr txBox="1"/>
          <p:nvPr/>
        </p:nvSpPr>
        <p:spPr>
          <a:xfrm>
            <a:off x="1903412" y="1557337"/>
            <a:ext cx="7061200" cy="579437"/>
          </a:xfrm>
          <a:prstGeom prst="rect">
            <a:avLst/>
          </a:prstGeom>
          <a:noFill/>
          <a:ln>
            <a:noFill/>
          </a:ln>
        </p:spPr>
        <p:txBody>
          <a:bodyPr anchorCtr="0" anchor="t" bIns="45700" lIns="91425" spcFirstLastPara="1" rIns="91425" wrap="square" tIns="45700">
            <a:spAutoFit/>
          </a:bodyPr>
          <a:lstStyle/>
          <a:p>
            <a:pPr indent="-401637" lvl="0" marL="401637" marR="0" rtl="0" algn="l">
              <a:lnSpc>
                <a:spcPct val="100000"/>
              </a:lnSpc>
              <a:spcBef>
                <a:spcPts val="0"/>
              </a:spcBef>
              <a:spcAft>
                <a:spcPts val="0"/>
              </a:spcAft>
              <a:buClr>
                <a:srgbClr val="663300"/>
              </a:buClr>
              <a:buSzPts val="3200"/>
              <a:buFont typeface="Arial"/>
              <a:buNone/>
            </a:pPr>
            <a:r>
              <a:rPr b="1" i="0" lang="en-US" sz="3200" u="none">
                <a:solidFill>
                  <a:srgbClr val="663300"/>
                </a:solidFill>
                <a:latin typeface="Arial"/>
                <a:ea typeface="Arial"/>
                <a:cs typeface="Arial"/>
                <a:sym typeface="Arial"/>
              </a:rPr>
              <a:t>DC motors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