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2230755" y="1600200"/>
            <a:ext cx="7830185" cy="1102360"/>
          </a:xfrm>
          <a:prstGeom prst="rect">
            <a:avLst/>
          </a:prstGeom>
          <a:noFill/>
          <a:ln>
            <a:noFill/>
          </a:ln>
        </p:spPr>
        <p:txBody>
          <a:bodyPr anchorCtr="0" anchor="ctr" bIns="34275" lIns="68575" spcFirstLastPara="1" rIns="68575" wrap="square" tIns="34275">
            <a:normAutofit/>
          </a:bodyPr>
          <a:lstStyle/>
          <a:p>
            <a:pPr indent="0" lvl="0" marL="0" rtl="0" algn="ctr">
              <a:lnSpc>
                <a:spcPct val="75000"/>
              </a:lnSpc>
              <a:spcBef>
                <a:spcPts val="0"/>
              </a:spcBef>
              <a:spcAft>
                <a:spcPts val="0"/>
              </a:spcAft>
              <a:buClr>
                <a:srgbClr val="0000FF"/>
              </a:buClr>
              <a:buSzPts val="4050"/>
              <a:buFont typeface="Times New Roman"/>
              <a:buNone/>
            </a:pPr>
            <a:r>
              <a:rPr b="1" lang="en-IN" sz="4050">
                <a:solidFill>
                  <a:srgbClr val="0000FF"/>
                </a:solidFill>
                <a:latin typeface="Times New Roman"/>
                <a:ea typeface="Times New Roman"/>
                <a:cs typeface="Times New Roman"/>
                <a:sym typeface="Times New Roman"/>
              </a:rPr>
              <a:t>Energy Conservation: Unit- 3</a:t>
            </a:r>
            <a:endParaRPr/>
          </a:p>
        </p:txBody>
      </p:sp>
      <p:sp>
        <p:nvSpPr>
          <p:cNvPr id="85" name="Google Shape;85;p13"/>
          <p:cNvSpPr txBox="1"/>
          <p:nvPr/>
        </p:nvSpPr>
        <p:spPr>
          <a:xfrm>
            <a:off x="4095750" y="3143250"/>
            <a:ext cx="4333399" cy="11068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500" u="none" cap="none" strike="noStrike">
                <a:solidFill>
                  <a:schemeClr val="dk1"/>
                </a:solidFill>
                <a:latin typeface="Times New Roman"/>
                <a:ea typeface="Times New Roman"/>
                <a:cs typeface="Times New Roman"/>
                <a:sym typeface="Times New Roman"/>
              </a:rPr>
              <a:t>Presented </a:t>
            </a:r>
            <a:endParaRPr/>
          </a:p>
          <a:p>
            <a:pPr indent="0" lvl="0" marL="0" marR="0" rtl="0" algn="ctr">
              <a:spcBef>
                <a:spcPts val="0"/>
              </a:spcBef>
              <a:spcAft>
                <a:spcPts val="0"/>
              </a:spcAft>
              <a:buNone/>
            </a:pPr>
            <a:r>
              <a:rPr b="1" i="0" lang="en-IN" sz="1500" u="none" cap="none" strike="noStrike">
                <a:solidFill>
                  <a:schemeClr val="dk1"/>
                </a:solidFill>
                <a:latin typeface="Times New Roman"/>
                <a:ea typeface="Times New Roman"/>
                <a:cs typeface="Times New Roman"/>
                <a:sym typeface="Times New Roman"/>
              </a:rPr>
              <a:t>by</a:t>
            </a:r>
            <a:endParaRPr b="1" i="0" sz="21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IN" sz="2100" u="none" cap="none" strike="noStrike">
                <a:solidFill>
                  <a:schemeClr val="dk1"/>
                </a:solidFill>
                <a:latin typeface="Times New Roman"/>
                <a:ea typeface="Times New Roman"/>
                <a:cs typeface="Times New Roman"/>
                <a:sym typeface="Times New Roman"/>
              </a:rPr>
              <a:t>Dr. Pankaj Kumar, </a:t>
            </a:r>
            <a:endParaRPr/>
          </a:p>
          <a:p>
            <a:pPr indent="0" lvl="0" marL="0" marR="0" rtl="0" algn="r">
              <a:spcBef>
                <a:spcPts val="0"/>
              </a:spcBef>
              <a:spcAft>
                <a:spcPts val="0"/>
              </a:spcAft>
              <a:buNone/>
            </a:pPr>
            <a:r>
              <a:rPr b="1" i="0" lang="en-IN" sz="1500" u="none" cap="none" strike="noStrike">
                <a:solidFill>
                  <a:schemeClr val="dk1"/>
                </a:solidFill>
                <a:latin typeface="Times New Roman"/>
                <a:ea typeface="Times New Roman"/>
                <a:cs typeface="Times New Roman"/>
                <a:sym typeface="Times New Roman"/>
              </a:rPr>
              <a:t>Ph.D. (Electrical Engg.) IIT (ISM), Dhanbad</a:t>
            </a:r>
            <a:endParaRPr b="1"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38200" y="394970"/>
            <a:ext cx="10515600" cy="58547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a:solidFill>
                  <a:schemeClr val="dk1"/>
                </a:solidFill>
                <a:latin typeface="Times New Roman"/>
                <a:ea typeface="Times New Roman"/>
                <a:cs typeface="Times New Roman"/>
                <a:sym typeface="Times New Roman"/>
              </a:rPr>
              <a:t>Block Diagram of DG Set </a:t>
            </a:r>
            <a:endParaRPr/>
          </a:p>
        </p:txBody>
      </p:sp>
      <p:pic>
        <p:nvPicPr>
          <p:cNvPr descr="7" id="148" name="Google Shape;148;p22"/>
          <p:cNvPicPr preferRelativeResize="0"/>
          <p:nvPr>
            <p:ph idx="1" type="body"/>
          </p:nvPr>
        </p:nvPicPr>
        <p:blipFill rotWithShape="1">
          <a:blip r:embed="rId3">
            <a:alphaModFix/>
          </a:blip>
          <a:srcRect b="0" l="0" r="0" t="0"/>
          <a:stretch/>
        </p:blipFill>
        <p:spPr>
          <a:xfrm>
            <a:off x="1773555" y="1574165"/>
            <a:ext cx="9022080" cy="39293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38200" y="0"/>
            <a:ext cx="10515600" cy="76898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2400"/>
              <a:buFont typeface="Times New Roman"/>
              <a:buNone/>
            </a:pPr>
            <a:r>
              <a:rPr b="1" lang="en-IN" sz="2400">
                <a:latin typeface="Times New Roman"/>
                <a:ea typeface="Times New Roman"/>
                <a:cs typeface="Times New Roman"/>
                <a:sym typeface="Times New Roman"/>
              </a:rPr>
              <a:t>Continued...</a:t>
            </a:r>
            <a:endParaRPr/>
          </a:p>
        </p:txBody>
      </p:sp>
      <p:sp>
        <p:nvSpPr>
          <p:cNvPr id="154" name="Google Shape;154;p23"/>
          <p:cNvSpPr txBox="1"/>
          <p:nvPr>
            <p:ph idx="1" type="body"/>
          </p:nvPr>
        </p:nvSpPr>
        <p:spPr>
          <a:xfrm>
            <a:off x="473075" y="560070"/>
            <a:ext cx="9847580" cy="4351655"/>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400"/>
              <a:buChar char="•"/>
            </a:pPr>
            <a:r>
              <a:rPr b="1" lang="en-IN" sz="2400" u="sng">
                <a:latin typeface="Times New Roman"/>
                <a:ea typeface="Times New Roman"/>
                <a:cs typeface="Times New Roman"/>
                <a:sym typeface="Times New Roman"/>
              </a:rPr>
              <a:t>Diesel Engine-</a:t>
            </a:r>
            <a:r>
              <a:rPr lang="en-IN" sz="2400">
                <a:latin typeface="Times New Roman"/>
                <a:ea typeface="Times New Roman"/>
                <a:cs typeface="Times New Roman"/>
                <a:sym typeface="Times New Roman"/>
              </a:rPr>
              <a:t> Diesel Engine is an prime mover which drives the alternator to produce electrical energy. In diesel engine, the air is drawn into the cylinder and compressed to high ratio (14:1 to 25:1). </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During the compression, the air heated the temperature of (700-900) °C.</a:t>
            </a:r>
            <a:endParaRPr/>
          </a:p>
          <a:p>
            <a:pPr indent="-228600" lvl="0" marL="228600" rtl="0" algn="l">
              <a:lnSpc>
                <a:spcPct val="90000"/>
              </a:lnSpc>
              <a:spcBef>
                <a:spcPts val="1000"/>
              </a:spcBef>
              <a:spcAft>
                <a:spcPts val="0"/>
              </a:spcAft>
              <a:buClr>
                <a:schemeClr val="dk1"/>
              </a:buClr>
              <a:buSzPts val="2400"/>
              <a:buFont typeface="Noto Sans Symbols"/>
              <a:buChar char="❑"/>
            </a:pPr>
            <a:r>
              <a:rPr lang="en-IN" sz="2400">
                <a:latin typeface="Times New Roman"/>
                <a:ea typeface="Times New Roman"/>
                <a:cs typeface="Times New Roman"/>
                <a:sym typeface="Times New Roman"/>
              </a:rPr>
              <a:t>The fuel is injected at that time and it ignited spontaneously. </a:t>
            </a:r>
            <a:endParaRPr/>
          </a:p>
          <a:p>
            <a:pPr indent="0" lvl="0" marL="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Font typeface="Noto Sans Symbols"/>
              <a:buNone/>
            </a:pPr>
            <a:r>
              <a:rPr b="1" lang="en-IN" sz="2400" u="sng">
                <a:latin typeface="Times New Roman"/>
                <a:ea typeface="Times New Roman"/>
                <a:cs typeface="Times New Roman"/>
                <a:sym typeface="Times New Roman"/>
              </a:rPr>
              <a:t>Four Stroke Diesel Engine-</a:t>
            </a:r>
            <a:endParaRPr/>
          </a:p>
          <a:p>
            <a:pPr indent="0" lvl="0" marL="0" rtl="0" algn="l">
              <a:lnSpc>
                <a:spcPct val="90000"/>
              </a:lnSpc>
              <a:spcBef>
                <a:spcPts val="1000"/>
              </a:spcBef>
              <a:spcAft>
                <a:spcPts val="0"/>
              </a:spcAft>
              <a:buClr>
                <a:schemeClr val="dk1"/>
              </a:buClr>
              <a:buSzPts val="2400"/>
              <a:buFont typeface="Noto Sans Symbols"/>
              <a:buNone/>
            </a:pPr>
            <a:r>
              <a:rPr lang="en-IN" sz="2400">
                <a:latin typeface="Times New Roman"/>
                <a:ea typeface="Times New Roman"/>
                <a:cs typeface="Times New Roman"/>
                <a:sym typeface="Times New Roman"/>
              </a:rPr>
              <a:t>1. Induction Stroke - Fresh air is drawn in. </a:t>
            </a:r>
            <a:endParaRPr/>
          </a:p>
          <a:p>
            <a:pPr indent="0" lvl="0" marL="0" rtl="0" algn="l">
              <a:lnSpc>
                <a:spcPct val="90000"/>
              </a:lnSpc>
              <a:spcBef>
                <a:spcPts val="1000"/>
              </a:spcBef>
              <a:spcAft>
                <a:spcPts val="0"/>
              </a:spcAft>
              <a:buClr>
                <a:schemeClr val="dk1"/>
              </a:buClr>
              <a:buSzPts val="2400"/>
              <a:buFont typeface="Noto Sans Symbols"/>
              <a:buNone/>
            </a:pPr>
            <a:r>
              <a:rPr lang="en-IN" sz="2400">
                <a:latin typeface="Times New Roman"/>
                <a:ea typeface="Times New Roman"/>
                <a:cs typeface="Times New Roman"/>
                <a:sym typeface="Times New Roman"/>
              </a:rPr>
              <a:t>2. Compression Stroke- Air is compressed. </a:t>
            </a:r>
            <a:endParaRPr/>
          </a:p>
          <a:p>
            <a:pPr indent="0" lvl="0" marL="0" rtl="0" algn="l">
              <a:lnSpc>
                <a:spcPct val="90000"/>
              </a:lnSpc>
              <a:spcBef>
                <a:spcPts val="1000"/>
              </a:spcBef>
              <a:spcAft>
                <a:spcPts val="0"/>
              </a:spcAft>
              <a:buClr>
                <a:schemeClr val="dk1"/>
              </a:buClr>
              <a:buSzPts val="2400"/>
              <a:buFont typeface="Noto Sans Symbols"/>
              <a:buNone/>
            </a:pPr>
            <a:r>
              <a:rPr lang="en-IN" sz="2400">
                <a:latin typeface="Times New Roman"/>
                <a:ea typeface="Times New Roman"/>
                <a:cs typeface="Times New Roman"/>
                <a:sym typeface="Times New Roman"/>
              </a:rPr>
              <a:t>3. Ignition and Power Stroke- Fuel is injected. </a:t>
            </a:r>
            <a:endParaRPr/>
          </a:p>
          <a:p>
            <a:pPr indent="0" lvl="0" marL="0" rtl="0" algn="l">
              <a:lnSpc>
                <a:spcPct val="90000"/>
              </a:lnSpc>
              <a:spcBef>
                <a:spcPts val="1000"/>
              </a:spcBef>
              <a:spcAft>
                <a:spcPts val="0"/>
              </a:spcAft>
              <a:buClr>
                <a:schemeClr val="dk1"/>
              </a:buClr>
              <a:buSzPts val="2400"/>
              <a:buFont typeface="Noto Sans Symbols"/>
              <a:buNone/>
            </a:pPr>
            <a:r>
              <a:rPr lang="en-IN" sz="2400">
                <a:latin typeface="Times New Roman"/>
                <a:ea typeface="Times New Roman"/>
                <a:cs typeface="Times New Roman"/>
                <a:sym typeface="Times New Roman"/>
              </a:rPr>
              <a:t>4. Exhaust Stroke- Gases gets exhausted. </a:t>
            </a:r>
            <a:endParaRPr/>
          </a:p>
        </p:txBody>
      </p:sp>
      <p:pic>
        <p:nvPicPr>
          <p:cNvPr descr="7" id="155" name="Google Shape;155;p23"/>
          <p:cNvPicPr preferRelativeResize="0"/>
          <p:nvPr>
            <p:ph idx="2" type="body"/>
          </p:nvPr>
        </p:nvPicPr>
        <p:blipFill rotWithShape="1">
          <a:blip r:embed="rId3">
            <a:alphaModFix/>
          </a:blip>
          <a:srcRect b="0" l="0" r="0" t="0"/>
          <a:stretch/>
        </p:blipFill>
        <p:spPr>
          <a:xfrm>
            <a:off x="1932305" y="4723130"/>
            <a:ext cx="5181600" cy="18211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838200" y="111760"/>
            <a:ext cx="10515600" cy="8591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solidFill>
                  <a:schemeClr val="dk1"/>
                </a:solidFill>
                <a:latin typeface="Times New Roman"/>
                <a:ea typeface="Times New Roman"/>
                <a:cs typeface="Times New Roman"/>
                <a:sym typeface="Times New Roman"/>
              </a:rPr>
              <a:t>Diesel Genetrator Power Plants</a:t>
            </a:r>
            <a:r>
              <a:rPr lang="en-IN"/>
              <a:t> </a:t>
            </a:r>
            <a:endParaRPr/>
          </a:p>
        </p:txBody>
      </p:sp>
      <p:sp>
        <p:nvSpPr>
          <p:cNvPr id="161" name="Google Shape;161;p24"/>
          <p:cNvSpPr txBox="1"/>
          <p:nvPr>
            <p:ph idx="1" type="body"/>
          </p:nvPr>
        </p:nvSpPr>
        <p:spPr>
          <a:xfrm>
            <a:off x="665480" y="970915"/>
            <a:ext cx="1082040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These power plants used in emergencies and used in small power systems. The main reason of using these power plants is its high efficiency of diesel engines compared with gas and steam turbines. </a:t>
            </a:r>
            <a:endParaRPr/>
          </a:p>
          <a:p>
            <a:pPr indent="0" lvl="0" marL="0" rtl="0" algn="l">
              <a:lnSpc>
                <a:spcPct val="90000"/>
              </a:lnSpc>
              <a:spcBef>
                <a:spcPts val="1000"/>
              </a:spcBef>
              <a:spcAft>
                <a:spcPts val="0"/>
              </a:spcAft>
              <a:buClr>
                <a:schemeClr val="dk1"/>
              </a:buClr>
              <a:buSzPts val="2800"/>
              <a:buNone/>
            </a:pPr>
            <a:r>
              <a:rPr b="1" lang="en-IN">
                <a:latin typeface="Times New Roman"/>
                <a:ea typeface="Times New Roman"/>
                <a:cs typeface="Times New Roman"/>
                <a:sym typeface="Times New Roman"/>
              </a:rPr>
              <a:t>Advantages-</a:t>
            </a:r>
            <a:r>
              <a:rPr lang="en-IN">
                <a:latin typeface="Times New Roman"/>
                <a:ea typeface="Times New Roman"/>
                <a:cs typeface="Times New Roman"/>
                <a:sym typeface="Times New Roman"/>
              </a:rPr>
              <a:t>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Low installation cost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High efficiency (43%-45%)</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Minimum cooling water required</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Short startup time.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06120" y="81280"/>
            <a:ext cx="10515600" cy="8794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lang="en-IN">
                <a:solidFill>
                  <a:schemeClr val="dk1"/>
                </a:solidFill>
                <a:latin typeface="Times New Roman"/>
                <a:ea typeface="Times New Roman"/>
                <a:cs typeface="Times New Roman"/>
                <a:sym typeface="Times New Roman"/>
              </a:rPr>
              <a:t>Energy Efficiency Opportunities in DG Sets</a:t>
            </a:r>
            <a:endParaRPr/>
          </a:p>
        </p:txBody>
      </p:sp>
      <p:sp>
        <p:nvSpPr>
          <p:cNvPr id="167" name="Google Shape;167;p25"/>
          <p:cNvSpPr txBox="1"/>
          <p:nvPr>
            <p:ph idx="1" type="body"/>
          </p:nvPr>
        </p:nvSpPr>
        <p:spPr>
          <a:xfrm>
            <a:off x="706120" y="960755"/>
            <a:ext cx="10952480" cy="4351655"/>
          </a:xfrm>
          <a:prstGeom prst="rect">
            <a:avLst/>
          </a:prstGeom>
          <a:noFill/>
          <a:ln>
            <a:noFill/>
          </a:ln>
        </p:spPr>
        <p:txBody>
          <a:bodyPr anchorCtr="0" anchor="t" bIns="45700" lIns="91425" spcFirstLastPara="1" rIns="91425" wrap="square" tIns="45700">
            <a:normAutofit fontScale="90000" lnSpcReduction="20000"/>
          </a:bodyPr>
          <a:lstStyle/>
          <a:p>
            <a:pPr indent="-228600" lvl="0" marL="228600" rtl="0" algn="l">
              <a:lnSpc>
                <a:spcPct val="90000"/>
              </a:lnSpc>
              <a:spcBef>
                <a:spcPts val="0"/>
              </a:spcBef>
              <a:spcAft>
                <a:spcPts val="0"/>
              </a:spcAft>
              <a:buClr>
                <a:schemeClr val="dk1"/>
              </a:buClr>
              <a:buSzPct val="100000"/>
              <a:buChar char="•"/>
            </a:pPr>
            <a:r>
              <a:rPr lang="en-IN">
                <a:latin typeface="Times New Roman"/>
                <a:ea typeface="Times New Roman"/>
                <a:cs typeface="Times New Roman"/>
                <a:sym typeface="Times New Roman"/>
              </a:rPr>
              <a:t>Ensure steady load conditions on DG Sets and provide and provide cold dustfree air to intake. </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Improve air filteration. </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Ensure fuel oil storage, handling as per recommendations of manufacturer.</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Consider fuel oil additives if they benefit oil properties.</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Caliberate fuel injection pump frequently. </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In case base load operation condition, considerwaste heat recovery system adoption.</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Consider parallel operation among DG Sets for improved loading and fuel economy. </a:t>
            </a:r>
            <a:endParaRPr/>
          </a:p>
          <a:p>
            <a:pPr indent="-228600" lvl="0" marL="228600" rtl="0" algn="l">
              <a:lnSpc>
                <a:spcPct val="90000"/>
              </a:lnSpc>
              <a:spcBef>
                <a:spcPts val="1000"/>
              </a:spcBef>
              <a:spcAft>
                <a:spcPts val="0"/>
              </a:spcAft>
              <a:buClr>
                <a:schemeClr val="dk1"/>
              </a:buClr>
              <a:buSzPct val="100000"/>
              <a:buChar char="•"/>
            </a:pPr>
            <a:r>
              <a:rPr lang="en-IN">
                <a:latin typeface="Times New Roman"/>
                <a:ea typeface="Times New Roman"/>
                <a:cs typeface="Times New Roman"/>
                <a:sym typeface="Times New Roman"/>
              </a:rPr>
              <a:t>Carry out regular field trials to monitor the DG performance and maintenance planning as per the requirement. </a:t>
            </a:r>
            <a:endParaRPr/>
          </a:p>
          <a:p>
            <a:pPr indent="-68579" lvl="0" marL="228600" rtl="0" algn="l">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p:txBody>
      </p:sp>
      <p:sp>
        <p:nvSpPr>
          <p:cNvPr id="168" name="Google Shape;168;p25"/>
          <p:cNvSpPr txBox="1"/>
          <p:nvPr/>
        </p:nvSpPr>
        <p:spPr>
          <a:xfrm>
            <a:off x="831215" y="5598795"/>
            <a:ext cx="993013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highlight>
                  <a:srgbClr val="FFFF00"/>
                </a:highlight>
                <a:latin typeface="Calibri"/>
                <a:ea typeface="Calibri"/>
                <a:cs typeface="Calibri"/>
                <a:sym typeface="Calibri"/>
              </a:rPr>
              <a:t>https://www.youtube.com/watch?v=ib1OwRAGux4&amp;ab_channel=e-BRILLIANTMINDS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838200" y="91440"/>
            <a:ext cx="10515600" cy="48450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sz="2800">
                <a:solidFill>
                  <a:schemeClr val="dk1"/>
                </a:solidFill>
                <a:latin typeface="Times New Roman"/>
                <a:ea typeface="Times New Roman"/>
                <a:cs typeface="Times New Roman"/>
                <a:sym typeface="Times New Roman"/>
              </a:rPr>
              <a:t>Energy Efficiency in Building</a:t>
            </a:r>
            <a:r>
              <a:rPr lang="en-IN"/>
              <a:t> </a:t>
            </a:r>
            <a:endParaRPr/>
          </a:p>
        </p:txBody>
      </p:sp>
      <p:sp>
        <p:nvSpPr>
          <p:cNvPr id="174" name="Google Shape;174;p26"/>
          <p:cNvSpPr txBox="1"/>
          <p:nvPr>
            <p:ph idx="1" type="body"/>
          </p:nvPr>
        </p:nvSpPr>
        <p:spPr>
          <a:xfrm>
            <a:off x="433070" y="575945"/>
            <a:ext cx="11691620" cy="4351655"/>
          </a:xfrm>
          <a:prstGeom prst="rect">
            <a:avLst/>
          </a:prstGeom>
          <a:solidFill>
            <a:schemeClr val="lt1"/>
          </a:solid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300"/>
              <a:buChar char="•"/>
            </a:pPr>
            <a:r>
              <a:rPr lang="en-IN" sz="2300">
                <a:solidFill>
                  <a:schemeClr val="dk1"/>
                </a:solidFill>
                <a:latin typeface="Times New Roman"/>
                <a:ea typeface="Times New Roman"/>
                <a:cs typeface="Times New Roman"/>
                <a:sym typeface="Times New Roman"/>
              </a:rPr>
              <a:t>In current times the rapid infrastructure growth and looming energy crisis, there is a strong need to address and encorporate good practices for efficient energy and resource use while planning for building, be it for residential purpose or for commercial application. </a:t>
            </a:r>
            <a:endParaRPr/>
          </a:p>
          <a:p>
            <a:pPr indent="-228600" lvl="0" marL="228600" rtl="0" algn="l">
              <a:lnSpc>
                <a:spcPct val="90000"/>
              </a:lnSpc>
              <a:spcBef>
                <a:spcPts val="1000"/>
              </a:spcBef>
              <a:spcAft>
                <a:spcPts val="0"/>
              </a:spcAft>
              <a:buClr>
                <a:schemeClr val="dk1"/>
              </a:buClr>
              <a:buSzPts val="2300"/>
              <a:buChar char="•"/>
            </a:pPr>
            <a:r>
              <a:rPr lang="en-IN" sz="2300">
                <a:solidFill>
                  <a:schemeClr val="dk1"/>
                </a:solidFill>
                <a:latin typeface="Times New Roman"/>
                <a:ea typeface="Times New Roman"/>
                <a:cs typeface="Times New Roman"/>
                <a:sym typeface="Times New Roman"/>
              </a:rPr>
              <a:t>Some such good practices are presented in the Subsequent  discussions:-</a:t>
            </a:r>
            <a:endParaRPr/>
          </a:p>
          <a:p>
            <a:pPr indent="-228600" lvl="0" marL="228600" rtl="0" algn="l">
              <a:lnSpc>
                <a:spcPct val="90000"/>
              </a:lnSpc>
              <a:spcBef>
                <a:spcPts val="1000"/>
              </a:spcBef>
              <a:spcAft>
                <a:spcPts val="0"/>
              </a:spcAft>
              <a:buClr>
                <a:srgbClr val="C00000"/>
              </a:buClr>
              <a:buSzPts val="2300"/>
              <a:buChar char="•"/>
            </a:pPr>
            <a:r>
              <a:rPr b="1" lang="en-IN" sz="2300">
                <a:solidFill>
                  <a:srgbClr val="C00000"/>
                </a:solidFill>
                <a:latin typeface="Times New Roman"/>
                <a:ea typeface="Times New Roman"/>
                <a:cs typeface="Times New Roman"/>
                <a:sym typeface="Times New Roman"/>
              </a:rPr>
              <a:t>Green Buildings:</a:t>
            </a:r>
            <a:r>
              <a:rPr lang="en-IN" sz="2300">
                <a:solidFill>
                  <a:schemeClr val="dk1"/>
                </a:solidFill>
                <a:latin typeface="Times New Roman"/>
                <a:ea typeface="Times New Roman"/>
                <a:cs typeface="Times New Roman"/>
                <a:sym typeface="Times New Roman"/>
              </a:rPr>
              <a:t>- </a:t>
            </a:r>
            <a:r>
              <a:rPr i="1" lang="en-IN" sz="2300">
                <a:solidFill>
                  <a:schemeClr val="dk1"/>
                </a:solidFill>
                <a:latin typeface="Times New Roman"/>
                <a:ea typeface="Times New Roman"/>
                <a:cs typeface="Times New Roman"/>
                <a:sym typeface="Times New Roman"/>
              </a:rPr>
              <a:t>Feauture of Green Buildings are</a:t>
            </a:r>
            <a:r>
              <a:rPr lang="en-IN" sz="2300">
                <a:solidFill>
                  <a:schemeClr val="dk1"/>
                </a:solidFill>
                <a:latin typeface="Times New Roman"/>
                <a:ea typeface="Times New Roman"/>
                <a:cs typeface="Times New Roman"/>
                <a:sym typeface="Times New Roman"/>
              </a:rPr>
              <a:t>-</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Use of energy efficient and Eco-FriendlyEquipment.</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Use of Recycled and Environment Friendly Building Materials </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Quality Indoor air for human safety and comfort</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Use of renewable energy</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Effective Controls and Building Management System</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Efficient use of water</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Use of Non-Toxic and Recycled Materials </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Effective use of existing landscapes</a:t>
            </a:r>
            <a:endParaRPr/>
          </a:p>
          <a:p>
            <a:pPr indent="-228600" lvl="0" marL="228600" rtl="0" algn="l">
              <a:lnSpc>
                <a:spcPct val="90000"/>
              </a:lnSpc>
              <a:spcBef>
                <a:spcPts val="1000"/>
              </a:spcBef>
              <a:spcAft>
                <a:spcPts val="0"/>
              </a:spcAft>
              <a:buClr>
                <a:schemeClr val="dk1"/>
              </a:buClr>
              <a:buSzPts val="2300"/>
              <a:buFont typeface="Noto Sans Symbols"/>
              <a:buChar char="⮚"/>
            </a:pPr>
            <a:r>
              <a:rPr lang="en-IN" sz="2300">
                <a:solidFill>
                  <a:schemeClr val="dk1"/>
                </a:solidFill>
                <a:latin typeface="Times New Roman"/>
                <a:ea typeface="Times New Roman"/>
                <a:cs typeface="Times New Roman"/>
                <a:sym typeface="Times New Roman"/>
              </a:rPr>
              <a:t>Adoption of cost-effective and environement friendly technologies.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56920" y="0"/>
            <a:ext cx="10515600" cy="80899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Times New Roman"/>
              <a:buNone/>
            </a:pPr>
            <a:r>
              <a:rPr b="1" lang="en-IN" sz="2400">
                <a:solidFill>
                  <a:schemeClr val="dk1"/>
                </a:solidFill>
                <a:latin typeface="Times New Roman"/>
                <a:ea typeface="Times New Roman"/>
                <a:cs typeface="Times New Roman"/>
                <a:sym typeface="Times New Roman"/>
              </a:rPr>
              <a:t>Benifits of Green Buildings</a:t>
            </a:r>
            <a:endParaRPr/>
          </a:p>
        </p:txBody>
      </p:sp>
      <p:sp>
        <p:nvSpPr>
          <p:cNvPr id="180" name="Google Shape;180;p27"/>
          <p:cNvSpPr txBox="1"/>
          <p:nvPr>
            <p:ph idx="1" type="body"/>
          </p:nvPr>
        </p:nvSpPr>
        <p:spPr>
          <a:xfrm>
            <a:off x="756920" y="808990"/>
            <a:ext cx="10791190" cy="201866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 (30-40)% reduction in operation cost.</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Green Corporate Image.</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Health and safety of the building occupant.</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Enhance Occupant Comfort.</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Improve productivity of occupant.</a:t>
            </a:r>
            <a:endParaRPr/>
          </a:p>
          <a:p>
            <a:pPr indent="0" lvl="0" marL="0" rtl="0" algn="l">
              <a:lnSpc>
                <a:spcPct val="90000"/>
              </a:lnSpc>
              <a:spcBef>
                <a:spcPts val="1000"/>
              </a:spcBef>
              <a:spcAft>
                <a:spcPts val="0"/>
              </a:spcAft>
              <a:buClr>
                <a:schemeClr val="dk1"/>
              </a:buClr>
              <a:buSzPts val="2800"/>
              <a:buFont typeface="Noto Sans Symbols"/>
              <a:buNone/>
            </a:pPr>
            <a:r>
              <a:t/>
            </a:r>
            <a:endParaRPr/>
          </a:p>
          <a:p>
            <a:pPr indent="0" lvl="0" marL="0" rtl="0" algn="l">
              <a:lnSpc>
                <a:spcPct val="90000"/>
              </a:lnSpc>
              <a:spcBef>
                <a:spcPts val="1000"/>
              </a:spcBef>
              <a:spcAft>
                <a:spcPts val="0"/>
              </a:spcAft>
              <a:buClr>
                <a:schemeClr val="dk1"/>
              </a:buClr>
              <a:buSzPts val="2800"/>
              <a:buFont typeface="Noto Sans Symbols"/>
              <a:buNone/>
            </a:pPr>
            <a:r>
              <a:t/>
            </a:r>
            <a:endParaRPr/>
          </a:p>
          <a:p>
            <a:pPr indent="0" lvl="0" marL="0" rtl="0" algn="l">
              <a:lnSpc>
                <a:spcPct val="90000"/>
              </a:lnSpc>
              <a:spcBef>
                <a:spcPts val="1000"/>
              </a:spcBef>
              <a:spcAft>
                <a:spcPts val="0"/>
              </a:spcAft>
              <a:buClr>
                <a:schemeClr val="dk1"/>
              </a:buClr>
              <a:buSzPts val="2800"/>
              <a:buFont typeface="Noto Sans Symbols"/>
              <a:buNone/>
            </a:pPr>
            <a:r>
              <a:t/>
            </a:r>
            <a:endParaRPr/>
          </a:p>
        </p:txBody>
      </p:sp>
      <p:sp>
        <p:nvSpPr>
          <p:cNvPr id="181" name="Google Shape;181;p27"/>
          <p:cNvSpPr txBox="1"/>
          <p:nvPr/>
        </p:nvSpPr>
        <p:spPr>
          <a:xfrm>
            <a:off x="556895" y="2911475"/>
            <a:ext cx="11238865" cy="4603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chemeClr val="dk1"/>
                </a:solidFill>
                <a:latin typeface="Times New Roman"/>
                <a:ea typeface="Times New Roman"/>
                <a:cs typeface="Times New Roman"/>
                <a:sym typeface="Times New Roman"/>
              </a:rPr>
              <a:t>Typical Features of Green Buildings</a:t>
            </a:r>
            <a:endParaRPr/>
          </a:p>
        </p:txBody>
      </p:sp>
      <p:sp>
        <p:nvSpPr>
          <p:cNvPr id="182" name="Google Shape;182;p27"/>
          <p:cNvSpPr txBox="1"/>
          <p:nvPr/>
        </p:nvSpPr>
        <p:spPr>
          <a:xfrm>
            <a:off x="821055" y="3651885"/>
            <a:ext cx="10873105" cy="34766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Reduction of Building footprints to minimise the impact on environment.</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Installation of high efficiency irrigation methods and selection of vegetation which have low water consumption.</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Harvesting of site energy.</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CFC free HVAC equipments.</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Energy efficient equipments for air conditioning and lighting system.</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Use of on-site renewable energy.</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Measurement &amp; verification plan to ensure energy and water saving.</a:t>
            </a:r>
            <a:endParaRPr/>
          </a:p>
          <a:p>
            <a:pPr indent="-285750" lvl="0" marL="285750" marR="0" rtl="0" algn="l">
              <a:spcBef>
                <a:spcPts val="0"/>
              </a:spcBef>
              <a:spcAft>
                <a:spcPts val="0"/>
              </a:spcAft>
              <a:buClr>
                <a:schemeClr val="dk1"/>
              </a:buClr>
              <a:buSzPts val="2000"/>
              <a:buFont typeface="Noto Sans Symbols"/>
              <a:buChar char="⮚"/>
            </a:pPr>
            <a:r>
              <a:rPr lang="en-IN" sz="2000">
                <a:solidFill>
                  <a:schemeClr val="dk1"/>
                </a:solidFill>
                <a:latin typeface="Times New Roman"/>
                <a:ea typeface="Times New Roman"/>
                <a:cs typeface="Times New Roman"/>
                <a:sym typeface="Times New Roman"/>
              </a:rPr>
              <a:t>Controls and building management system. </a:t>
            </a:r>
            <a:endParaRPr/>
          </a:p>
          <a:p>
            <a:pPr indent="0" lvl="0" marL="0" marR="0" rtl="0" algn="l">
              <a:spcBef>
                <a:spcPts val="0"/>
              </a:spcBef>
              <a:spcAft>
                <a:spcPts val="0"/>
              </a:spcAft>
              <a:buClr>
                <a:schemeClr val="dk1"/>
              </a:buClr>
              <a:buSzPts val="2000"/>
              <a:buFont typeface="Noto Sans Symbols"/>
              <a:buNone/>
            </a:pPr>
            <a:r>
              <a:rPr lang="en-IN" sz="2000">
                <a:solidFill>
                  <a:schemeClr val="dk1"/>
                </a:solidFill>
                <a:latin typeface="Times New Roman"/>
                <a:ea typeface="Times New Roman"/>
                <a:cs typeface="Times New Roman"/>
                <a:sym typeface="Times New Roman"/>
              </a:rPr>
              <a:t> </a:t>
            </a:r>
            <a:endParaRPr/>
          </a:p>
          <a:p>
            <a:pPr indent="-158750" lvl="0" marL="28575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838200" y="0"/>
            <a:ext cx="10515600" cy="6572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2800"/>
              <a:buFont typeface="Times New Roman"/>
              <a:buNone/>
            </a:pPr>
            <a:r>
              <a:rPr b="1" lang="en-IN" sz="2800">
                <a:solidFill>
                  <a:schemeClr val="dk1"/>
                </a:solidFill>
                <a:latin typeface="Times New Roman"/>
                <a:ea typeface="Times New Roman"/>
                <a:cs typeface="Times New Roman"/>
                <a:sym typeface="Times New Roman"/>
              </a:rPr>
              <a:t>Continued...</a:t>
            </a:r>
            <a:endParaRPr/>
          </a:p>
        </p:txBody>
      </p:sp>
      <p:sp>
        <p:nvSpPr>
          <p:cNvPr id="188" name="Google Shape;188;p28"/>
          <p:cNvSpPr txBox="1"/>
          <p:nvPr>
            <p:ph idx="1" type="body"/>
          </p:nvPr>
        </p:nvSpPr>
        <p:spPr>
          <a:xfrm>
            <a:off x="563880" y="657225"/>
            <a:ext cx="11226165"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Segregation (isolation) collection and disposal of waste streams at source.</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Use of building materials having high recycled content.</a:t>
            </a:r>
            <a:endParaRPr/>
          </a:p>
          <a:p>
            <a:pPr indent="-228600" lvl="0" marL="228600" rtl="0" algn="l">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Use of rapidly renewable materials (the materials which could be replenished within a life cycle of 10 years).</a:t>
            </a:r>
            <a:endParaRPr/>
          </a:p>
          <a:p>
            <a:pPr indent="0" lvl="0" marL="0" rtl="0" algn="l">
              <a:lnSpc>
                <a:spcPct val="90000"/>
              </a:lnSpc>
              <a:spcBef>
                <a:spcPts val="10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833120" y="0"/>
            <a:ext cx="10515600" cy="5854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110"/>
              <a:buFont typeface="Times New Roman"/>
              <a:buNone/>
            </a:pPr>
            <a:r>
              <a:rPr b="1" lang="en-IN" sz="3110">
                <a:solidFill>
                  <a:schemeClr val="dk1"/>
                </a:solidFill>
                <a:latin typeface="Times New Roman"/>
                <a:ea typeface="Times New Roman"/>
                <a:cs typeface="Times New Roman"/>
                <a:sym typeface="Times New Roman"/>
              </a:rPr>
              <a:t>Saving Opportunities in HVAC, Fans and Blowers</a:t>
            </a:r>
            <a:endParaRPr/>
          </a:p>
        </p:txBody>
      </p:sp>
      <p:sp>
        <p:nvSpPr>
          <p:cNvPr id="194" name="Google Shape;194;p29"/>
          <p:cNvSpPr txBox="1"/>
          <p:nvPr>
            <p:ph idx="1" type="body"/>
          </p:nvPr>
        </p:nvSpPr>
        <p:spPr>
          <a:xfrm>
            <a:off x="376555" y="646430"/>
            <a:ext cx="10972165"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IN" sz="2400">
                <a:latin typeface="Times New Roman"/>
                <a:ea typeface="Times New Roman"/>
                <a:cs typeface="Times New Roman"/>
                <a:sym typeface="Times New Roman"/>
              </a:rPr>
              <a:t>HVAC (Heating, Ventilation, and Air Conditioning)-</a:t>
            </a:r>
            <a:endParaRPr/>
          </a:p>
        </p:txBody>
      </p:sp>
      <p:sp>
        <p:nvSpPr>
          <p:cNvPr id="195" name="Google Shape;195;p29"/>
          <p:cNvSpPr txBox="1"/>
          <p:nvPr/>
        </p:nvSpPr>
        <p:spPr>
          <a:xfrm>
            <a:off x="376555" y="1184910"/>
            <a:ext cx="10761980" cy="31381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1800"/>
              <a:buFont typeface="Arial"/>
              <a:buNone/>
            </a:pPr>
            <a:r>
              <a:rPr lang="en-IN" sz="1800">
                <a:solidFill>
                  <a:srgbClr val="C00000"/>
                </a:solidFill>
                <a:latin typeface="Times New Roman"/>
                <a:ea typeface="Times New Roman"/>
                <a:cs typeface="Times New Roman"/>
                <a:sym typeface="Times New Roman"/>
              </a:rPr>
              <a:t>1. BUILDING ORIENTATION/ ARCHITECTURAL FEATURES- </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(i) Orientation</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(ii) Double Glass</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(iii) Insulation on roof</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(iv) No Leakage ( FromWindows/ Doors/ Ceiling)</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(v) Long side should be having minimum heat gain.</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(vi) Plant room and Air Handling Unit (AHU) locations should be such that ducting/ piping are minimum.</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(vii) Fresh air intake should be sufficient to avoid “Sick Building Syndrome”</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(viii) Sun shades over the glass area with proper inclination to avoid direct sunrays.</a:t>
            </a:r>
            <a:endParaRPr/>
          </a:p>
          <a:p>
            <a:pPr indent="0" lvl="0" marL="0" marR="0" rtl="0" algn="l">
              <a:spcBef>
                <a:spcPts val="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(viii) Partitions and closure of air grills of unutilized conditioned space. </a:t>
            </a:r>
            <a:endParaRPr/>
          </a:p>
          <a:p>
            <a:pPr indent="0" lvl="0" marL="0" marR="0" rtl="0" algn="l">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idx="1" type="body"/>
          </p:nvPr>
        </p:nvSpPr>
        <p:spPr>
          <a:xfrm>
            <a:off x="838200" y="354965"/>
            <a:ext cx="10922635" cy="6186805"/>
          </a:xfrm>
          <a:prstGeom prst="rect">
            <a:avLst/>
          </a:prstGeom>
          <a:noFill/>
          <a:ln>
            <a:noFill/>
          </a:ln>
        </p:spPr>
        <p:txBody>
          <a:bodyPr anchorCtr="0" anchor="t" bIns="45700" lIns="91425" spcFirstLastPara="1" rIns="91425" wrap="square" tIns="45700">
            <a:normAutofit fontScale="90000"/>
          </a:bodyPr>
          <a:lstStyle/>
          <a:p>
            <a:pPr indent="0" lvl="0" marL="228600" rtl="0" algn="l">
              <a:lnSpc>
                <a:spcPct val="90000"/>
              </a:lnSpc>
              <a:spcBef>
                <a:spcPts val="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2. </a:t>
            </a:r>
            <a:r>
              <a:rPr lang="en-IN" sz="1800">
                <a:solidFill>
                  <a:srgbClr val="C00000"/>
                </a:solidFill>
                <a:latin typeface="Times New Roman"/>
                <a:ea typeface="Times New Roman"/>
                <a:cs typeface="Times New Roman"/>
                <a:sym typeface="Times New Roman"/>
              </a:rPr>
              <a:t>ESTABLISHING BASELINE PERFORMANCE INDICES:</a:t>
            </a:r>
            <a:endParaRPr sz="1800">
              <a:solidFill>
                <a:schemeClr val="dk1"/>
              </a:solidFill>
              <a:latin typeface="Times New Roman"/>
              <a:ea typeface="Times New Roman"/>
              <a:cs typeface="Times New Roman"/>
              <a:sym typeface="Times New Roman"/>
            </a:endParaRPr>
          </a:p>
          <a:p>
            <a:pPr indent="-285750" lvl="0" marL="514350" rtl="0" algn="l">
              <a:lnSpc>
                <a:spcPct val="100000"/>
              </a:lnSpc>
              <a:spcBef>
                <a:spcPts val="1000"/>
              </a:spcBef>
              <a:spcAft>
                <a:spcPts val="0"/>
              </a:spcAft>
              <a:buClr>
                <a:schemeClr val="dk1"/>
              </a:buClr>
              <a:buSzPct val="100000"/>
              <a:buFont typeface="Arial"/>
              <a:buChar char="•"/>
            </a:pPr>
            <a:r>
              <a:rPr lang="en-IN" sz="1800">
                <a:solidFill>
                  <a:schemeClr val="dk1"/>
                </a:solidFill>
                <a:latin typeface="Times New Roman"/>
                <a:ea typeface="Times New Roman"/>
                <a:cs typeface="Times New Roman"/>
                <a:sym typeface="Times New Roman"/>
              </a:rPr>
              <a:t>Usage time schedule – Working hours, holidays etc. </a:t>
            </a:r>
            <a:endParaRPr/>
          </a:p>
          <a:p>
            <a:pPr indent="-285750" lvl="0" marL="514350" rtl="0" algn="l">
              <a:lnSpc>
                <a:spcPct val="100000"/>
              </a:lnSpc>
              <a:spcBef>
                <a:spcPts val="1000"/>
              </a:spcBef>
              <a:spcAft>
                <a:spcPts val="0"/>
              </a:spcAft>
              <a:buClr>
                <a:schemeClr val="dk1"/>
              </a:buClr>
              <a:buSzPct val="100000"/>
              <a:buFont typeface="Arial"/>
              <a:buChar char="•"/>
            </a:pPr>
            <a:r>
              <a:rPr lang="en-IN" sz="1800">
                <a:solidFill>
                  <a:schemeClr val="dk1"/>
                </a:solidFill>
                <a:latin typeface="Times New Roman"/>
                <a:ea typeface="Times New Roman"/>
                <a:cs typeface="Times New Roman"/>
                <a:sym typeface="Times New Roman"/>
              </a:rPr>
              <a:t>tons / Sqr. Meter</a:t>
            </a:r>
            <a:endParaRPr/>
          </a:p>
          <a:p>
            <a:pPr indent="-285750" lvl="0" marL="514350" rtl="0" algn="l">
              <a:lnSpc>
                <a:spcPct val="100000"/>
              </a:lnSpc>
              <a:spcBef>
                <a:spcPts val="1000"/>
              </a:spcBef>
              <a:spcAft>
                <a:spcPts val="0"/>
              </a:spcAft>
              <a:buClr>
                <a:schemeClr val="dk1"/>
              </a:buClr>
              <a:buSzPct val="100000"/>
              <a:buFont typeface="Arial"/>
              <a:buChar char="•"/>
            </a:pPr>
            <a:r>
              <a:rPr lang="en-IN" sz="1800">
                <a:solidFill>
                  <a:schemeClr val="dk1"/>
                </a:solidFill>
                <a:latin typeface="Times New Roman"/>
                <a:ea typeface="Times New Roman"/>
                <a:cs typeface="Times New Roman"/>
                <a:sym typeface="Times New Roman"/>
              </a:rPr>
              <a:t>kW / ton</a:t>
            </a:r>
            <a:endParaRPr/>
          </a:p>
          <a:p>
            <a:pPr indent="-285750" lvl="0" marL="514350" rtl="0" algn="l">
              <a:lnSpc>
                <a:spcPct val="100000"/>
              </a:lnSpc>
              <a:spcBef>
                <a:spcPts val="1000"/>
              </a:spcBef>
              <a:spcAft>
                <a:spcPts val="0"/>
              </a:spcAft>
              <a:buClr>
                <a:schemeClr val="dk1"/>
              </a:buClr>
              <a:buSzPct val="100000"/>
              <a:buFont typeface="Arial"/>
              <a:buChar char="•"/>
            </a:pPr>
            <a:r>
              <a:rPr lang="en-IN" sz="1800">
                <a:solidFill>
                  <a:schemeClr val="dk1"/>
                </a:solidFill>
                <a:latin typeface="Times New Roman"/>
                <a:ea typeface="Times New Roman"/>
                <a:cs typeface="Times New Roman"/>
                <a:sym typeface="Times New Roman"/>
              </a:rPr>
              <a:t>kWh / day</a:t>
            </a:r>
            <a:endParaRPr/>
          </a:p>
          <a:p>
            <a:pPr indent="-285750" lvl="0" marL="514350" rtl="0" algn="l">
              <a:lnSpc>
                <a:spcPct val="100000"/>
              </a:lnSpc>
              <a:spcBef>
                <a:spcPts val="1000"/>
              </a:spcBef>
              <a:spcAft>
                <a:spcPts val="0"/>
              </a:spcAft>
              <a:buClr>
                <a:schemeClr val="dk1"/>
              </a:buClr>
              <a:buSzPct val="100000"/>
              <a:buFont typeface="Arial"/>
              <a:buChar char="•"/>
            </a:pPr>
            <a:r>
              <a:rPr lang="en-IN" sz="1800">
                <a:solidFill>
                  <a:schemeClr val="dk1"/>
                </a:solidFill>
                <a:latin typeface="Times New Roman"/>
                <a:ea typeface="Times New Roman"/>
                <a:cs typeface="Times New Roman"/>
                <a:sym typeface="Times New Roman"/>
              </a:rPr>
              <a:t>kWh / year</a:t>
            </a:r>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3.</a:t>
            </a:r>
            <a:r>
              <a:rPr lang="en-IN" sz="1800">
                <a:solidFill>
                  <a:srgbClr val="C00000"/>
                </a:solidFill>
                <a:latin typeface="Times New Roman"/>
                <a:ea typeface="Times New Roman"/>
                <a:cs typeface="Times New Roman"/>
                <a:sym typeface="Times New Roman"/>
              </a:rPr>
              <a:t> AUTOMATION AND BUILDING MANAGEMENT SYSTEM:</a:t>
            </a:r>
            <a:r>
              <a:rPr lang="en-IN" sz="1800">
                <a:solidFill>
                  <a:schemeClr val="dk1"/>
                </a:solidFill>
                <a:latin typeface="Times New Roman"/>
                <a:ea typeface="Times New Roman"/>
                <a:cs typeface="Times New Roman"/>
                <a:sym typeface="Times New Roman"/>
              </a:rPr>
              <a:t> Automation and building management systems are now increasingly used in the airconditioning systems </a:t>
            </a:r>
            <a:r>
              <a:rPr lang="en-IN" sz="1800">
                <a:solidFill>
                  <a:srgbClr val="C00000"/>
                </a:solidFill>
                <a:latin typeface="Times New Roman"/>
                <a:ea typeface="Times New Roman"/>
                <a:cs typeface="Times New Roman"/>
                <a:sym typeface="Times New Roman"/>
              </a:rPr>
              <a:t>for centralized monitoring and controlling the operations so as to ensure optimum operations of all the machines </a:t>
            </a:r>
            <a:r>
              <a:rPr lang="en-IN" sz="1800">
                <a:solidFill>
                  <a:schemeClr val="dk1"/>
                </a:solidFill>
                <a:latin typeface="Times New Roman"/>
                <a:ea typeface="Times New Roman"/>
                <a:cs typeface="Times New Roman"/>
                <a:sym typeface="Times New Roman"/>
              </a:rPr>
              <a:t>without any wastage of energy in overcooling or overheating of the areas.</a:t>
            </a:r>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4. </a:t>
            </a:r>
            <a:r>
              <a:rPr lang="en-IN" sz="1800">
                <a:solidFill>
                  <a:srgbClr val="C00000"/>
                </a:solidFill>
                <a:latin typeface="Times New Roman"/>
                <a:ea typeface="Times New Roman"/>
                <a:cs typeface="Times New Roman"/>
                <a:sym typeface="Times New Roman"/>
              </a:rPr>
              <a:t>VARIABLE VOLTAGE AND VARIABLE FREQUENCY DRIVES [VVVF] OR VARIABLE SPEED DRIVE:</a:t>
            </a:r>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In the VVVFD systems , the voltage and the frequency of electric supply to the induction motors for fans , pumps and compressors can be steplessly varied to control the speed of the motor in tune with the load requirements. </a:t>
            </a:r>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5.</a:t>
            </a:r>
            <a:r>
              <a:rPr lang="en-IN" sz="1800">
                <a:solidFill>
                  <a:srgbClr val="C00000"/>
                </a:solidFill>
                <a:latin typeface="Times New Roman"/>
                <a:ea typeface="Times New Roman"/>
                <a:cs typeface="Times New Roman"/>
                <a:sym typeface="Times New Roman"/>
              </a:rPr>
              <a:t>HEAT RECOVERY WHEEL AND DESICCANT (sustain a state of dryness) COOLING SYSTEM FOR FRESH AIR :</a:t>
            </a:r>
            <a:endParaRPr sz="1800">
              <a:solidFill>
                <a:schemeClr val="dk1"/>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6.</a:t>
            </a:r>
            <a:r>
              <a:rPr lang="en-IN" sz="1800">
                <a:solidFill>
                  <a:srgbClr val="C00000"/>
                </a:solidFill>
                <a:latin typeface="Times New Roman"/>
                <a:ea typeface="Times New Roman"/>
                <a:cs typeface="Times New Roman"/>
                <a:sym typeface="Times New Roman"/>
              </a:rPr>
              <a:t> ROOF TOP CHILLERS: </a:t>
            </a:r>
            <a:r>
              <a:rPr lang="en-IN" sz="1800">
                <a:solidFill>
                  <a:schemeClr val="dk1"/>
                </a:solidFill>
                <a:latin typeface="Times New Roman"/>
                <a:ea typeface="Times New Roman"/>
                <a:cs typeface="Times New Roman"/>
                <a:sym typeface="Times New Roman"/>
              </a:rPr>
              <a:t>Roof top chillers are now increasingly used as they can be mounted on the </a:t>
            </a:r>
            <a:endParaRPr/>
          </a:p>
          <a:p>
            <a:pPr indent="0" lvl="0" marL="228600" rtl="0" algn="l">
              <a:lnSpc>
                <a:spcPct val="90000"/>
              </a:lnSpc>
              <a:spcBef>
                <a:spcPts val="1000"/>
              </a:spcBef>
              <a:spcAft>
                <a:spcPts val="0"/>
              </a:spcAft>
              <a:buClr>
                <a:schemeClr val="dk1"/>
              </a:buClr>
              <a:buSzPct val="100000"/>
              <a:buFont typeface="Arial"/>
              <a:buNone/>
            </a:pPr>
            <a:r>
              <a:rPr lang="en-IN" sz="1800">
                <a:solidFill>
                  <a:schemeClr val="dk1"/>
                </a:solidFill>
                <a:latin typeface="Times New Roman"/>
                <a:ea typeface="Times New Roman"/>
                <a:cs typeface="Times New Roman"/>
                <a:sym typeface="Times New Roman"/>
              </a:rPr>
              <a:t>roof and the costly built up space inside the building can be saved.</a:t>
            </a:r>
            <a:endParaRPr/>
          </a:p>
          <a:p>
            <a:pPr indent="-285750" lvl="0" marL="514350" rtl="0" algn="l">
              <a:lnSpc>
                <a:spcPct val="90000"/>
              </a:lnSpc>
              <a:spcBef>
                <a:spcPts val="1000"/>
              </a:spcBef>
              <a:spcAft>
                <a:spcPts val="0"/>
              </a:spcAft>
              <a:buClr>
                <a:schemeClr val="dk1"/>
              </a:buClr>
              <a:buSzPct val="100000"/>
              <a:buFont typeface="Noto Sans Symbols"/>
              <a:buChar char="⮚"/>
            </a:pPr>
            <a:r>
              <a:rPr lang="en-IN" sz="1800">
                <a:solidFill>
                  <a:schemeClr val="dk1"/>
                </a:solidFill>
                <a:latin typeface="Times New Roman"/>
                <a:ea typeface="Times New Roman"/>
                <a:cs typeface="Times New Roman"/>
                <a:sym typeface="Times New Roman"/>
              </a:rPr>
              <a:t>A chiller is a machine that removes heat from a liquid coolant via a vapor-compression, adsorption refrigeration, or absorption refrigeration cycles.</a:t>
            </a:r>
            <a:endParaRPr/>
          </a:p>
          <a:p>
            <a:pPr indent="0" lvl="0" marL="228600" rtl="0" algn="l">
              <a:lnSpc>
                <a:spcPct val="90000"/>
              </a:lnSpc>
              <a:spcBef>
                <a:spcPts val="1000"/>
              </a:spcBef>
              <a:spcAft>
                <a:spcPts val="0"/>
              </a:spcAft>
              <a:buClr>
                <a:schemeClr val="dk1"/>
              </a:buClr>
              <a:buSzPct val="100000"/>
              <a:buFont typeface="Noto Sans Symbols"/>
              <a:buNone/>
            </a:pPr>
            <a:r>
              <a:rPr lang="en-IN" sz="1800">
                <a:solidFill>
                  <a:schemeClr val="dk1"/>
                </a:solidFill>
                <a:latin typeface="Times New Roman"/>
                <a:ea typeface="Times New Roman"/>
                <a:cs typeface="Times New Roman"/>
                <a:sym typeface="Times New Roman"/>
              </a:rPr>
              <a:t>7.</a:t>
            </a:r>
            <a:r>
              <a:rPr lang="en-IN" sz="1800">
                <a:solidFill>
                  <a:srgbClr val="C00000"/>
                </a:solidFill>
                <a:latin typeface="Times New Roman"/>
                <a:ea typeface="Times New Roman"/>
                <a:cs typeface="Times New Roman"/>
                <a:sym typeface="Times New Roman"/>
              </a:rPr>
              <a:t> GEOTHERMAL SYSTEMS:</a:t>
            </a:r>
            <a:r>
              <a:rPr lang="en-IN" sz="1800">
                <a:solidFill>
                  <a:schemeClr val="dk1"/>
                </a:solidFill>
                <a:latin typeface="Times New Roman"/>
                <a:ea typeface="Times New Roman"/>
                <a:cs typeface="Times New Roman"/>
                <a:sym typeface="Times New Roman"/>
              </a:rPr>
              <a:t> Solar Energy Centre, Gulpahari Gurgaon constructed by TERI has used  innovative scheme of providing airconditioning by harnessing in geo-thermal energy.</a:t>
            </a:r>
            <a:endParaRPr/>
          </a:p>
        </p:txBody>
      </p:sp>
      <p:sp>
        <p:nvSpPr>
          <p:cNvPr id="201" name="Google Shape;201;p30"/>
          <p:cNvSpPr txBox="1"/>
          <p:nvPr>
            <p:ph type="title"/>
          </p:nvPr>
        </p:nvSpPr>
        <p:spPr>
          <a:xfrm>
            <a:off x="838200" y="0"/>
            <a:ext cx="10515600" cy="6572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2800"/>
              <a:buFont typeface="Times New Roman"/>
              <a:buNone/>
            </a:pPr>
            <a:r>
              <a:rPr b="1" lang="en-IN" sz="2800">
                <a:solidFill>
                  <a:schemeClr val="dk1"/>
                </a:solidFill>
                <a:latin typeface="Times New Roman"/>
                <a:ea typeface="Times New Roman"/>
                <a:cs typeface="Times New Roman"/>
                <a:sym typeface="Times New Roman"/>
              </a:rPr>
              <a:t>Continued...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idx="1" type="body"/>
          </p:nvPr>
        </p:nvSpPr>
        <p:spPr>
          <a:xfrm>
            <a:off x="626745" y="44640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latin typeface="Times New Roman"/>
                <a:ea typeface="Times New Roman"/>
                <a:cs typeface="Times New Roman"/>
                <a:sym typeface="Times New Roman"/>
              </a:rPr>
              <a:t>Fans and Blower-</a:t>
            </a:r>
            <a:endParaRPr/>
          </a:p>
          <a:p>
            <a:pPr indent="0" lvl="0" marL="0" rtl="0" algn="l">
              <a:lnSpc>
                <a:spcPct val="90000"/>
              </a:lnSpc>
              <a:spcBef>
                <a:spcPts val="1000"/>
              </a:spcBef>
              <a:spcAft>
                <a:spcPts val="0"/>
              </a:spcAft>
              <a:buClr>
                <a:schemeClr val="dk1"/>
              </a:buClr>
              <a:buSzPts val="2800"/>
              <a:buFont typeface="Noto Sans Symbols"/>
              <a:buNone/>
            </a:pPr>
            <a:r>
              <a:t/>
            </a:r>
            <a:endParaRPr/>
          </a:p>
        </p:txBody>
      </p:sp>
      <p:sp>
        <p:nvSpPr>
          <p:cNvPr id="207" name="Google Shape;207;p31"/>
          <p:cNvSpPr txBox="1"/>
          <p:nvPr>
            <p:ph type="title"/>
          </p:nvPr>
        </p:nvSpPr>
        <p:spPr>
          <a:xfrm>
            <a:off x="948690" y="80010"/>
            <a:ext cx="10515600" cy="64516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dk1"/>
              </a:buClr>
              <a:buSzPts val="2800"/>
              <a:buFont typeface="Times New Roman"/>
              <a:buNone/>
            </a:pPr>
            <a:r>
              <a:rPr b="1" lang="en-IN" sz="2800">
                <a:solidFill>
                  <a:schemeClr val="dk1"/>
                </a:solidFill>
                <a:latin typeface="Times New Roman"/>
                <a:ea typeface="Times New Roman"/>
                <a:cs typeface="Times New Roman"/>
                <a:sym typeface="Times New Roman"/>
              </a:rPr>
              <a:t>Continued...</a:t>
            </a:r>
            <a:endParaRPr/>
          </a:p>
        </p:txBody>
      </p:sp>
      <p:pic>
        <p:nvPicPr>
          <p:cNvPr descr="1" id="208" name="Google Shape;208;p31"/>
          <p:cNvPicPr preferRelativeResize="0"/>
          <p:nvPr>
            <p:ph idx="2" type="body"/>
          </p:nvPr>
        </p:nvPicPr>
        <p:blipFill rotWithShape="1">
          <a:blip r:embed="rId3">
            <a:alphaModFix/>
          </a:blip>
          <a:srcRect b="0" l="0" r="0" t="0"/>
          <a:stretch/>
        </p:blipFill>
        <p:spPr>
          <a:xfrm>
            <a:off x="626745" y="908050"/>
            <a:ext cx="7854950" cy="5438140"/>
          </a:xfrm>
          <a:prstGeom prst="rect">
            <a:avLst/>
          </a:prstGeom>
          <a:noFill/>
          <a:ln>
            <a:noFill/>
          </a:ln>
        </p:spPr>
      </p:pic>
      <p:sp>
        <p:nvSpPr>
          <p:cNvPr id="209" name="Google Shape;209;p31"/>
          <p:cNvSpPr txBox="1"/>
          <p:nvPr/>
        </p:nvSpPr>
        <p:spPr>
          <a:xfrm>
            <a:off x="9027160" y="908050"/>
            <a:ext cx="2510155" cy="5077460"/>
          </a:xfrm>
          <a:prstGeom prst="rect">
            <a:avLst/>
          </a:prstGeom>
          <a:no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Industrial Process Fans are FD and ID.</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Times New Roman"/>
                <a:ea typeface="Times New Roman"/>
                <a:cs typeface="Times New Roman"/>
                <a:sym typeface="Times New Roman"/>
              </a:rPr>
              <a:t>The main difference between a Forced Draft (FD) Fan and Induced Draft (ID) Fan:-</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FD fan forces outside air into the heating system.</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 ID fan draws flue gases from the system out into the atmosphere. </a:t>
            </a:r>
            <a:endParaRPr/>
          </a:p>
          <a:p>
            <a:pPr indent="-285750" lvl="0" marL="285750" marR="0" rtl="0" algn="l">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So we can say ID Fans are more safe for boilers.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737870" y="66675"/>
            <a:ext cx="10515600" cy="7645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solidFill>
                  <a:schemeClr val="dk1"/>
                </a:solidFill>
                <a:latin typeface="Times New Roman"/>
                <a:ea typeface="Times New Roman"/>
                <a:cs typeface="Times New Roman"/>
                <a:sym typeface="Times New Roman"/>
              </a:rPr>
              <a:t>Refrigeration and Air Conditioning (RAC)</a:t>
            </a:r>
            <a:r>
              <a:rPr b="1" lang="en-IN"/>
              <a:t> </a:t>
            </a:r>
            <a:endParaRPr/>
          </a:p>
        </p:txBody>
      </p:sp>
      <p:sp>
        <p:nvSpPr>
          <p:cNvPr id="91" name="Google Shape;91;p14"/>
          <p:cNvSpPr txBox="1"/>
          <p:nvPr>
            <p:ph idx="1" type="body"/>
          </p:nvPr>
        </p:nvSpPr>
        <p:spPr>
          <a:xfrm>
            <a:off x="737870" y="83121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N">
                <a:latin typeface="Times New Roman"/>
                <a:ea typeface="Times New Roman"/>
                <a:cs typeface="Times New Roman"/>
                <a:sym typeface="Times New Roman"/>
              </a:rPr>
              <a:t>Refrigeration-</a:t>
            </a:r>
            <a:r>
              <a:rPr lang="en-IN">
                <a:latin typeface="Times New Roman"/>
                <a:ea typeface="Times New Roman"/>
                <a:cs typeface="Times New Roman"/>
                <a:sym typeface="Times New Roman"/>
              </a:rPr>
              <a:t> It is a process of maintaining lower temperature compare to surrounding or It is a process of removing heat from a low temperature reservoir and transferring it to a high temperature reservoir. </a:t>
            </a:r>
            <a:endParaRPr/>
          </a:p>
          <a:p>
            <a:pPr indent="-228600" lvl="0" marL="228600" rtl="0" algn="l">
              <a:lnSpc>
                <a:spcPct val="90000"/>
              </a:lnSpc>
              <a:spcBef>
                <a:spcPts val="1000"/>
              </a:spcBef>
              <a:spcAft>
                <a:spcPts val="0"/>
              </a:spcAft>
              <a:buClr>
                <a:schemeClr val="dk1"/>
              </a:buClr>
              <a:buSzPts val="2800"/>
              <a:buFont typeface="Arial"/>
              <a:buChar char="•"/>
            </a:pPr>
            <a:r>
              <a:rPr lang="en-IN">
                <a:latin typeface="Times New Roman"/>
                <a:ea typeface="Times New Roman"/>
                <a:cs typeface="Times New Roman"/>
                <a:sym typeface="Times New Roman"/>
              </a:rPr>
              <a:t>Refrigeration is a process, while Refrigerator is a device.  </a:t>
            </a:r>
            <a:endParaRPr/>
          </a:p>
          <a:p>
            <a:pPr indent="0" lvl="0" marL="0" rtl="0" algn="l">
              <a:lnSpc>
                <a:spcPct val="90000"/>
              </a:lnSpc>
              <a:spcBef>
                <a:spcPts val="1000"/>
              </a:spcBef>
              <a:spcAft>
                <a:spcPts val="0"/>
              </a:spcAft>
              <a:buClr>
                <a:schemeClr val="dk1"/>
              </a:buClr>
              <a:buSzPts val="2800"/>
              <a:buFont typeface="Arial"/>
              <a:buNone/>
            </a:pPr>
            <a:r>
              <a:rPr b="1" lang="en-IN">
                <a:latin typeface="Times New Roman"/>
                <a:ea typeface="Times New Roman"/>
                <a:cs typeface="Times New Roman"/>
                <a:sym typeface="Times New Roman"/>
              </a:rPr>
              <a:t>Air Conditioning</a:t>
            </a:r>
            <a:r>
              <a:rPr lang="en-IN">
                <a:latin typeface="Times New Roman"/>
                <a:ea typeface="Times New Roman"/>
                <a:cs typeface="Times New Roman"/>
                <a:sym typeface="Times New Roman"/>
              </a:rPr>
              <a:t>- It is a process of removing heat and moisture from the interior of an occupied space, to improve the comfort of occupants.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98525" y="0"/>
            <a:ext cx="10515600" cy="7943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latin typeface="Times New Roman"/>
                <a:ea typeface="Times New Roman"/>
                <a:cs typeface="Times New Roman"/>
                <a:sym typeface="Times New Roman"/>
              </a:rPr>
              <a:t>Vapour Compression Refrigeration (VCR) </a:t>
            </a:r>
            <a:endParaRPr/>
          </a:p>
        </p:txBody>
      </p:sp>
      <p:pic>
        <p:nvPicPr>
          <p:cNvPr descr="1" id="97" name="Google Shape;97;p15"/>
          <p:cNvPicPr preferRelativeResize="0"/>
          <p:nvPr>
            <p:ph idx="1" type="body"/>
          </p:nvPr>
        </p:nvPicPr>
        <p:blipFill rotWithShape="1">
          <a:blip r:embed="rId3">
            <a:alphaModFix/>
          </a:blip>
          <a:srcRect b="0" l="0" r="0" t="0"/>
          <a:stretch/>
        </p:blipFill>
        <p:spPr>
          <a:xfrm>
            <a:off x="6854190" y="913765"/>
            <a:ext cx="4709160" cy="2941320"/>
          </a:xfrm>
          <a:prstGeom prst="rect">
            <a:avLst/>
          </a:prstGeom>
          <a:noFill/>
          <a:ln>
            <a:noFill/>
          </a:ln>
        </p:spPr>
      </p:pic>
      <p:sp>
        <p:nvSpPr>
          <p:cNvPr id="98" name="Google Shape;98;p15"/>
          <p:cNvSpPr txBox="1"/>
          <p:nvPr/>
        </p:nvSpPr>
        <p:spPr>
          <a:xfrm>
            <a:off x="231140" y="696595"/>
            <a:ext cx="6446520" cy="43999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It consist of mainly 4 components- </a:t>
            </a:r>
            <a:endParaRPr/>
          </a:p>
          <a:p>
            <a:pPr indent="-285750" lvl="0" marL="285750" marR="0" rtl="0" algn="l">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Compressor </a:t>
            </a:r>
            <a:endParaRPr/>
          </a:p>
          <a:p>
            <a:pPr indent="-285750" lvl="0" marL="285750" marR="0" rtl="0" algn="l">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Condensor </a:t>
            </a:r>
            <a:endParaRPr/>
          </a:p>
          <a:p>
            <a:pPr indent="-285750" lvl="0" marL="285750" marR="0" rtl="0" algn="l">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Expansion Valve </a:t>
            </a:r>
            <a:endParaRPr/>
          </a:p>
          <a:p>
            <a:pPr indent="-285750" lvl="0" marL="285750" marR="0" rtl="0" algn="l">
              <a:spcBef>
                <a:spcPts val="0"/>
              </a:spcBef>
              <a:spcAft>
                <a:spcPts val="0"/>
              </a:spcAft>
              <a:buClr>
                <a:schemeClr val="dk1"/>
              </a:buClr>
              <a:buSzPts val="2000"/>
              <a:buFont typeface="Noto Sans Symbols"/>
              <a:buChar char="⮚"/>
            </a:pPr>
            <a:r>
              <a:rPr b="0" i="0" lang="en-IN" sz="2000" u="none" cap="none" strike="noStrike">
                <a:solidFill>
                  <a:schemeClr val="dk1"/>
                </a:solidFill>
                <a:latin typeface="Times New Roman"/>
                <a:ea typeface="Times New Roman"/>
                <a:cs typeface="Times New Roman"/>
                <a:sym typeface="Times New Roman"/>
              </a:rPr>
              <a:t>Evaporator </a:t>
            </a:r>
            <a:endParaRPr/>
          </a:p>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In the all four component, the Refrigerant  is flowing.</a:t>
            </a:r>
            <a:endParaRPr/>
          </a:p>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Refrigerant - is a type of substance which is able to absorb the heat from the space to be cooled. </a:t>
            </a:r>
            <a:endParaRPr/>
          </a:p>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From point 4, we have refrigerant in (liquid + vapour) state. When it passess through evaporator saturated vapor is created (after absorbing the heat).</a:t>
            </a:r>
            <a:endParaRPr/>
          </a:p>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Now, at point 1, it is allowed to pass through the compressor. Compressor will increase the temperature and pressure of the refrigerant, which forms superheated vapor. </a:t>
            </a:r>
            <a:endParaRPr/>
          </a:p>
        </p:txBody>
      </p:sp>
      <p:sp>
        <p:nvSpPr>
          <p:cNvPr id="99" name="Google Shape;99;p15"/>
          <p:cNvSpPr txBox="1"/>
          <p:nvPr/>
        </p:nvSpPr>
        <p:spPr>
          <a:xfrm>
            <a:off x="231140" y="5404485"/>
            <a:ext cx="10996930" cy="132207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Process 2 to 3 is condensation process. Here, refrigerant will reject heat to the surrounding. The state of refrigerant at point 3 is liquid state. </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b="0" i="0" lang="en-IN" sz="2000" u="none" cap="none" strike="noStrike">
                <a:solidFill>
                  <a:schemeClr val="dk1"/>
                </a:solidFill>
                <a:latin typeface="Times New Roman"/>
                <a:ea typeface="Times New Roman"/>
                <a:cs typeface="Times New Roman"/>
                <a:sym typeface="Times New Roman"/>
              </a:rPr>
              <a:t>This refrigerant is again allowed to flow through the expansion valve. Due to the expansion process, there is a reduction in temperature and pressure. </a:t>
            </a:r>
            <a:endParaRPr b="0" i="0" sz="2000" u="none" cap="none" strike="noStrike">
              <a:solidFill>
                <a:schemeClr val="dk1"/>
              </a:solidFill>
              <a:latin typeface="Times New Roman"/>
              <a:ea typeface="Times New Roman"/>
              <a:cs typeface="Times New Roman"/>
              <a:sym typeface="Times New Roman"/>
            </a:endParaRPr>
          </a:p>
        </p:txBody>
      </p:sp>
      <p:sp>
        <p:nvSpPr>
          <p:cNvPr id="100" name="Google Shape;100;p15"/>
          <p:cNvSpPr txBox="1"/>
          <p:nvPr/>
        </p:nvSpPr>
        <p:spPr>
          <a:xfrm>
            <a:off x="6677660" y="4171950"/>
            <a:ext cx="5407025" cy="1198880"/>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800" u="none" cap="none" strike="noStrike">
                <a:solidFill>
                  <a:schemeClr val="dk1"/>
                </a:solidFill>
                <a:latin typeface="Times New Roman"/>
                <a:ea typeface="Times New Roman"/>
                <a:cs typeface="Times New Roman"/>
                <a:sym typeface="Times New Roman"/>
              </a:rPr>
              <a:t>Saturated liquid </a:t>
            </a:r>
            <a:r>
              <a:rPr b="0" i="0" lang="en-IN" sz="1800" u="none" cap="none" strike="noStrike">
                <a:solidFill>
                  <a:schemeClr val="dk1"/>
                </a:solidFill>
                <a:latin typeface="Times New Roman"/>
                <a:ea typeface="Times New Roman"/>
                <a:cs typeface="Times New Roman"/>
                <a:sym typeface="Times New Roman"/>
              </a:rPr>
              <a:t>- </a:t>
            </a:r>
            <a:r>
              <a:rPr b="0" i="1" lang="en-IN" sz="1800" u="none" cap="none" strike="noStrike">
                <a:solidFill>
                  <a:schemeClr val="dk1"/>
                </a:solidFill>
                <a:latin typeface="Times New Roman"/>
                <a:ea typeface="Times New Roman"/>
                <a:cs typeface="Times New Roman"/>
                <a:sym typeface="Times New Roman"/>
              </a:rPr>
              <a:t>The liquid which is about to vaporise. </a:t>
            </a:r>
            <a:endParaRPr/>
          </a:p>
          <a:p>
            <a:pPr indent="0" lvl="0" marL="0" marR="0" rtl="0" algn="ctr">
              <a:spcBef>
                <a:spcPts val="0"/>
              </a:spcBef>
              <a:spcAft>
                <a:spcPts val="0"/>
              </a:spcAft>
              <a:buNone/>
            </a:pPr>
            <a:r>
              <a:rPr b="0" i="1" lang="en-IN" sz="1800" u="none" cap="none" strike="noStrike">
                <a:solidFill>
                  <a:schemeClr val="dk1"/>
                </a:solidFill>
                <a:latin typeface="Times New Roman"/>
                <a:ea typeface="Times New Roman"/>
                <a:cs typeface="Times New Roman"/>
                <a:sym typeface="Times New Roman"/>
              </a:rPr>
              <a:t>Example- </a:t>
            </a:r>
            <a:r>
              <a:rPr b="0" i="0" lang="en-IN" sz="1800" u="none" cap="none" strike="noStrike">
                <a:solidFill>
                  <a:schemeClr val="dk1"/>
                </a:solidFill>
                <a:latin typeface="Times New Roman"/>
                <a:ea typeface="Times New Roman"/>
                <a:cs typeface="Times New Roman"/>
                <a:sym typeface="Times New Roman"/>
              </a:rPr>
              <a:t>hydrochlorofluorocarbons (used in most homes today) and Hydrofluorocarbons (used in cars), ammonia etc.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838200" y="0"/>
            <a:ext cx="11094720" cy="68262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IN">
                <a:latin typeface="Times New Roman"/>
                <a:ea typeface="Times New Roman"/>
                <a:cs typeface="Times New Roman"/>
                <a:sym typeface="Times New Roman"/>
              </a:rPr>
              <a:t>Vapour Absorption Refrigeration (VAR) System</a:t>
            </a:r>
            <a:endParaRPr/>
          </a:p>
        </p:txBody>
      </p:sp>
      <p:pic>
        <p:nvPicPr>
          <p:cNvPr descr="2" id="106" name="Google Shape;106;p16"/>
          <p:cNvPicPr preferRelativeResize="0"/>
          <p:nvPr>
            <p:ph idx="1" type="body"/>
          </p:nvPr>
        </p:nvPicPr>
        <p:blipFill rotWithShape="1">
          <a:blip r:embed="rId3">
            <a:alphaModFix/>
          </a:blip>
          <a:srcRect b="0" l="0" r="0" t="0"/>
          <a:stretch/>
        </p:blipFill>
        <p:spPr>
          <a:xfrm>
            <a:off x="7528560" y="682625"/>
            <a:ext cx="4404360" cy="3665220"/>
          </a:xfrm>
          <a:prstGeom prst="rect">
            <a:avLst/>
          </a:prstGeom>
          <a:noFill/>
          <a:ln>
            <a:noFill/>
          </a:ln>
        </p:spPr>
      </p:pic>
      <p:sp>
        <p:nvSpPr>
          <p:cNvPr id="107" name="Google Shape;107;p16"/>
          <p:cNvSpPr txBox="1"/>
          <p:nvPr/>
        </p:nvSpPr>
        <p:spPr>
          <a:xfrm>
            <a:off x="351155" y="857250"/>
            <a:ext cx="6969760" cy="50774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Times New Roman"/>
                <a:ea typeface="Times New Roman"/>
                <a:cs typeface="Times New Roman"/>
                <a:sym typeface="Times New Roman"/>
              </a:rPr>
              <a:t>It is a type of system, in which instead of compressor we have 4 different elements- Generator, Absorber, Pump and Non-return Path. </a:t>
            </a:r>
            <a:endParaRPr/>
          </a:p>
          <a:p>
            <a:pPr indent="-285750" lvl="0" marL="2857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Times New Roman"/>
                <a:ea typeface="Times New Roman"/>
                <a:cs typeface="Times New Roman"/>
                <a:sym typeface="Times New Roman"/>
              </a:rPr>
              <a:t>From the previous one, three components are common - Condenser, Expansion valve and Evaporator. </a:t>
            </a:r>
            <a:endParaRPr/>
          </a:p>
          <a:p>
            <a:pPr indent="-285750" lvl="0" marL="2857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Times New Roman"/>
                <a:ea typeface="Times New Roman"/>
                <a:cs typeface="Times New Roman"/>
                <a:sym typeface="Times New Roman"/>
              </a:rPr>
              <a:t>At the inlet of evaporator, refrigerant - (</a:t>
            </a:r>
            <a:r>
              <a:rPr b="0" i="0" lang="en-IN" sz="1800" u="none" cap="none" strike="noStrike">
                <a:solidFill>
                  <a:srgbClr val="FF0000"/>
                </a:solidFill>
                <a:latin typeface="Times New Roman"/>
                <a:ea typeface="Times New Roman"/>
                <a:cs typeface="Times New Roman"/>
                <a:sym typeface="Times New Roman"/>
              </a:rPr>
              <a:t>Saturated liquid + vapor)</a:t>
            </a:r>
            <a:r>
              <a:rPr b="0" i="0" lang="en-IN" sz="1800" u="none" cap="none" strike="noStrike">
                <a:solidFill>
                  <a:schemeClr val="dk1"/>
                </a:solidFill>
                <a:latin typeface="Times New Roman"/>
                <a:ea typeface="Times New Roman"/>
                <a:cs typeface="Times New Roman"/>
                <a:sym typeface="Times New Roman"/>
              </a:rPr>
              <a:t>. As it passes through the evaporator it absorbs the heat from surrounding so that it can convert from </a:t>
            </a:r>
            <a:r>
              <a:rPr b="0" i="0" lang="en-IN" sz="1800" u="none" cap="none" strike="noStrike">
                <a:solidFill>
                  <a:srgbClr val="FF0000"/>
                </a:solidFill>
                <a:latin typeface="Times New Roman"/>
                <a:ea typeface="Times New Roman"/>
                <a:cs typeface="Times New Roman"/>
                <a:sym typeface="Times New Roman"/>
              </a:rPr>
              <a:t>(Saturated liquid + Vapor)</a:t>
            </a:r>
            <a:r>
              <a:rPr b="0" i="0" lang="en-IN" sz="1800" u="none" cap="none" strike="noStrike">
                <a:solidFill>
                  <a:schemeClr val="dk1"/>
                </a:solidFill>
                <a:latin typeface="Times New Roman"/>
                <a:ea typeface="Times New Roman"/>
                <a:cs typeface="Times New Roman"/>
                <a:sym typeface="Times New Roman"/>
              </a:rPr>
              <a:t> to Saturated vapor. </a:t>
            </a:r>
            <a:endParaRPr/>
          </a:p>
          <a:p>
            <a:pPr indent="-285750" lvl="0" marL="2857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Times New Roman"/>
                <a:ea typeface="Times New Roman"/>
                <a:cs typeface="Times New Roman"/>
                <a:sym typeface="Times New Roman"/>
              </a:rPr>
              <a:t>Now it is supplied to the Absorber which contains water. The vapor of refrigerand and water get mixed with each other after which converts it in pure liquid mixture of ammonia and water. The mixture of ammonia and water is pumped to the generator. In generator, heat (Q</a:t>
            </a:r>
            <a:r>
              <a:rPr b="0" baseline="-25000" i="0" lang="en-IN" sz="1800" u="none" cap="none" strike="noStrike">
                <a:solidFill>
                  <a:schemeClr val="dk1"/>
                </a:solidFill>
                <a:latin typeface="Times New Roman"/>
                <a:ea typeface="Times New Roman"/>
                <a:cs typeface="Times New Roman"/>
                <a:sym typeface="Times New Roman"/>
              </a:rPr>
              <a:t>in</a:t>
            </a:r>
            <a:r>
              <a:rPr b="0" i="0" lang="en-IN" sz="1800" u="none" cap="none" strike="noStrike">
                <a:solidFill>
                  <a:schemeClr val="dk1"/>
                </a:solidFill>
                <a:latin typeface="Times New Roman"/>
                <a:ea typeface="Times New Roman"/>
                <a:cs typeface="Times New Roman"/>
                <a:sym typeface="Times New Roman"/>
              </a:rPr>
              <a:t>) is supplied which causes the evoporation of refrigerant (ammonia) and seperated from water. It happens due to the difference of their boiling point. The refrigerant will seperate first and leaving water. </a:t>
            </a:r>
            <a:endParaRPr/>
          </a:p>
          <a:p>
            <a:pPr indent="-285750" lvl="0" marL="285750" marR="0" rtl="0" algn="l">
              <a:spcBef>
                <a:spcPts val="0"/>
              </a:spcBef>
              <a:spcAft>
                <a:spcPts val="0"/>
              </a:spcAft>
              <a:buClr>
                <a:schemeClr val="dk1"/>
              </a:buClr>
              <a:buSzPts val="1800"/>
              <a:buFont typeface="Arial"/>
              <a:buChar char="•"/>
            </a:pPr>
            <a:r>
              <a:rPr b="0" i="0" lang="en-IN" sz="1800" u="none" cap="none" strike="noStrike">
                <a:solidFill>
                  <a:schemeClr val="dk1"/>
                </a:solidFill>
                <a:latin typeface="Times New Roman"/>
                <a:ea typeface="Times New Roman"/>
                <a:cs typeface="Times New Roman"/>
                <a:sym typeface="Times New Roman"/>
              </a:rPr>
              <a:t>Superheated vapor will enter into the condensor while water flows back to the absorber via valve. The water releases Q</a:t>
            </a:r>
            <a:r>
              <a:rPr b="0" baseline="-25000" i="0" lang="en-IN" sz="1800" u="none" cap="none" strike="noStrike">
                <a:solidFill>
                  <a:schemeClr val="dk1"/>
                </a:solidFill>
                <a:latin typeface="Times New Roman"/>
                <a:ea typeface="Times New Roman"/>
                <a:cs typeface="Times New Roman"/>
                <a:sym typeface="Times New Roman"/>
              </a:rPr>
              <a:t>out</a:t>
            </a:r>
            <a:r>
              <a:rPr b="0" i="0" lang="en-IN" sz="1800" u="none" cap="none" strike="noStrike">
                <a:solidFill>
                  <a:schemeClr val="dk1"/>
                </a:solidFill>
                <a:latin typeface="Times New Roman"/>
                <a:ea typeface="Times New Roman"/>
                <a:cs typeface="Times New Roman"/>
                <a:sym typeface="Times New Roman"/>
              </a:rPr>
              <a:t> heat in absorber and again mixed with new refrigerant.   </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8" name="Google Shape;108;p16"/>
          <p:cNvSpPr txBox="1"/>
          <p:nvPr/>
        </p:nvSpPr>
        <p:spPr>
          <a:xfrm>
            <a:off x="622300" y="6049010"/>
            <a:ext cx="976185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In condensor, the refrigerand condenses by leaving the heat Q </a:t>
            </a:r>
            <a:r>
              <a:rPr baseline="-25000" lang="en-IN" sz="1800">
                <a:solidFill>
                  <a:schemeClr val="dk1"/>
                </a:solidFill>
                <a:latin typeface="Times New Roman"/>
                <a:ea typeface="Times New Roman"/>
                <a:cs typeface="Times New Roman"/>
                <a:sym typeface="Times New Roman"/>
              </a:rPr>
              <a:t>out</a:t>
            </a:r>
            <a:r>
              <a:rPr lang="en-IN" sz="1800">
                <a:solidFill>
                  <a:schemeClr val="dk1"/>
                </a:solidFill>
                <a:latin typeface="Times New Roman"/>
                <a:ea typeface="Times New Roman"/>
                <a:cs typeface="Times New Roman"/>
                <a:sym typeface="Times New Roman"/>
              </a:rPr>
              <a:t> and process continues..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37235" y="64135"/>
            <a:ext cx="10515600" cy="71374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a:latin typeface="Times New Roman"/>
                <a:ea typeface="Times New Roman"/>
                <a:cs typeface="Times New Roman"/>
                <a:sym typeface="Times New Roman"/>
              </a:rPr>
              <a:t>Difference Between VCR and VAR</a:t>
            </a:r>
            <a:endParaRPr/>
          </a:p>
        </p:txBody>
      </p:sp>
      <p:pic>
        <p:nvPicPr>
          <p:cNvPr descr="3" id="114" name="Google Shape;114;p17"/>
          <p:cNvPicPr preferRelativeResize="0"/>
          <p:nvPr>
            <p:ph idx="1" type="body"/>
          </p:nvPr>
        </p:nvPicPr>
        <p:blipFill rotWithShape="1">
          <a:blip r:embed="rId3">
            <a:alphaModFix/>
          </a:blip>
          <a:srcRect b="0" l="0" r="0" t="0"/>
          <a:stretch/>
        </p:blipFill>
        <p:spPr>
          <a:xfrm>
            <a:off x="2025650" y="777875"/>
            <a:ext cx="8141335" cy="5133340"/>
          </a:xfrm>
          <a:prstGeom prst="rect">
            <a:avLst/>
          </a:prstGeom>
          <a:noFill/>
          <a:ln>
            <a:noFill/>
          </a:ln>
        </p:spPr>
      </p:pic>
      <p:sp>
        <p:nvSpPr>
          <p:cNvPr id="115" name="Google Shape;115;p17"/>
          <p:cNvSpPr txBox="1"/>
          <p:nvPr/>
        </p:nvSpPr>
        <p:spPr>
          <a:xfrm>
            <a:off x="1713230" y="5911215"/>
            <a:ext cx="10596880" cy="6451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TOR- ton of refrigeration, </a:t>
            </a:r>
            <a:endParaRPr/>
          </a:p>
          <a:p>
            <a:pPr indent="-285750" lvl="0" marL="285750" marR="0" rtl="0" algn="l">
              <a:spcBef>
                <a:spcPts val="0"/>
              </a:spcBef>
              <a:spcAft>
                <a:spcPts val="0"/>
              </a:spcAft>
              <a:buClr>
                <a:schemeClr val="dk1"/>
              </a:buClr>
              <a:buSzPts val="1800"/>
              <a:buFont typeface="Noto Sans Symbols"/>
              <a:buChar char="⮚"/>
            </a:pPr>
            <a:r>
              <a:rPr lang="en-IN" sz="1800">
                <a:solidFill>
                  <a:schemeClr val="dk1"/>
                </a:solidFill>
                <a:latin typeface="Calibri"/>
                <a:ea typeface="Calibri"/>
                <a:cs typeface="Calibri"/>
                <a:sym typeface="Calibri"/>
              </a:rPr>
              <a:t>COP- Coefficient of Performance is a ratio of useful heating or cooling provided to work (energy)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8200" y="0"/>
            <a:ext cx="10515600" cy="103124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1" lang="en-IN">
                <a:solidFill>
                  <a:schemeClr val="dk1"/>
                </a:solidFill>
                <a:latin typeface="Times New Roman"/>
                <a:ea typeface="Times New Roman"/>
                <a:cs typeface="Times New Roman"/>
                <a:sym typeface="Times New Roman"/>
              </a:rPr>
              <a:t>Heat Pump </a:t>
            </a:r>
            <a:endParaRPr/>
          </a:p>
        </p:txBody>
      </p:sp>
      <p:sp>
        <p:nvSpPr>
          <p:cNvPr id="121" name="Google Shape;121;p18"/>
          <p:cNvSpPr txBox="1"/>
          <p:nvPr>
            <p:ph idx="1" type="body"/>
          </p:nvPr>
        </p:nvSpPr>
        <p:spPr>
          <a:xfrm>
            <a:off x="138430" y="1031240"/>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4" id="122" name="Google Shape;122;p18"/>
          <p:cNvPicPr preferRelativeResize="0"/>
          <p:nvPr>
            <p:ph idx="2" type="body"/>
          </p:nvPr>
        </p:nvPicPr>
        <p:blipFill rotWithShape="1">
          <a:blip r:embed="rId3">
            <a:alphaModFix/>
          </a:blip>
          <a:srcRect b="0" l="0" r="0" t="0"/>
          <a:stretch/>
        </p:blipFill>
        <p:spPr>
          <a:xfrm>
            <a:off x="6028690" y="1326515"/>
            <a:ext cx="5872480" cy="2843530"/>
          </a:xfrm>
          <a:prstGeom prst="rect">
            <a:avLst/>
          </a:prstGeom>
          <a:noFill/>
          <a:ln>
            <a:noFill/>
          </a:ln>
        </p:spPr>
      </p:pic>
      <p:sp>
        <p:nvSpPr>
          <p:cNvPr id="123" name="Google Shape;123;p18"/>
          <p:cNvSpPr txBox="1"/>
          <p:nvPr/>
        </p:nvSpPr>
        <p:spPr>
          <a:xfrm>
            <a:off x="577215" y="1480820"/>
            <a:ext cx="5041265" cy="34150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From construction point of view, heat pump and refrigerator are similar, but basic difference is - </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In refrigerator, we use it for cooling application while in heat pump we use it for heating application.</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rejected heat from the condenser is utilized in heat pump for heating applications.  </a:t>
            </a:r>
            <a:endParaRPr/>
          </a:p>
        </p:txBody>
      </p:sp>
      <p:sp>
        <p:nvSpPr>
          <p:cNvPr id="124" name="Google Shape;124;p18"/>
          <p:cNvSpPr txBox="1"/>
          <p:nvPr/>
        </p:nvSpPr>
        <p:spPr>
          <a:xfrm>
            <a:off x="749935" y="5304790"/>
            <a:ext cx="1071118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highlight>
                  <a:srgbClr val="FFFF00"/>
                </a:highlight>
                <a:latin typeface="Calibri"/>
                <a:ea typeface="Calibri"/>
                <a:cs typeface="Calibri"/>
                <a:sym typeface="Calibri"/>
              </a:rPr>
              <a:t>https://www.youtube.com/watch?v=7ixIPGqCOj4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1054735" y="5447030"/>
            <a:ext cx="106705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highlight>
                  <a:srgbClr val="FFFF00"/>
                </a:highlight>
                <a:latin typeface="Calibri"/>
                <a:ea typeface="Calibri"/>
                <a:cs typeface="Calibri"/>
                <a:sym typeface="Calibri"/>
              </a:rPr>
              <a:t>https://www.youtube.com/watch?v=GzEMdQk1QTk&amp;ab_channel=AcademicGainTutorials</a:t>
            </a:r>
            <a:endParaRPr/>
          </a:p>
        </p:txBody>
      </p:sp>
      <p:pic>
        <p:nvPicPr>
          <p:cNvPr descr="6" id="130" name="Google Shape;130;p19"/>
          <p:cNvPicPr preferRelativeResize="0"/>
          <p:nvPr>
            <p:ph idx="1" type="body"/>
          </p:nvPr>
        </p:nvPicPr>
        <p:blipFill rotWithShape="1">
          <a:blip r:embed="rId3">
            <a:alphaModFix/>
          </a:blip>
          <a:srcRect b="0" l="0" r="0" t="0"/>
          <a:stretch/>
        </p:blipFill>
        <p:spPr>
          <a:xfrm>
            <a:off x="1231900" y="557530"/>
            <a:ext cx="8526780" cy="46755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38200" y="365125"/>
            <a:ext cx="10515600" cy="96075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IN">
                <a:solidFill>
                  <a:schemeClr val="dk1"/>
                </a:solidFill>
                <a:latin typeface="Times New Roman"/>
                <a:ea typeface="Times New Roman"/>
                <a:cs typeface="Times New Roman"/>
                <a:sym typeface="Times New Roman"/>
              </a:rPr>
              <a:t>Factors affecting performance of Referigeration and Air Conditioning System-</a:t>
            </a:r>
            <a:endParaRPr/>
          </a:p>
        </p:txBody>
      </p:sp>
      <p:sp>
        <p:nvSpPr>
          <p:cNvPr id="136" name="Google Shape;136;p20"/>
          <p:cNvSpPr txBox="1"/>
          <p:nvPr>
            <p:ph idx="1" type="body"/>
          </p:nvPr>
        </p:nvSpPr>
        <p:spPr>
          <a:xfrm>
            <a:off x="736600" y="1450340"/>
            <a:ext cx="1070991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Maintenance of Heat Exchanger Surface</a:t>
            </a:r>
            <a:endParaRPr/>
          </a:p>
          <a:p>
            <a:pPr indent="-228600" lvl="0" marL="228600" rtl="0" algn="l">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System Design Features</a:t>
            </a:r>
            <a:endParaRPr/>
          </a:p>
          <a:p>
            <a:pPr indent="-228600" lvl="0" marL="228600" rtl="0" algn="l">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Capacity and control of Energy Efficiency</a:t>
            </a:r>
            <a:endParaRPr/>
          </a:p>
          <a:p>
            <a:pPr indent="-228600" lvl="0" marL="228600" rtl="0" algn="l">
              <a:lnSpc>
                <a:spcPct val="90000"/>
              </a:lnSpc>
              <a:spcBef>
                <a:spcPts val="1000"/>
              </a:spcBef>
              <a:spcAft>
                <a:spcPts val="0"/>
              </a:spcAft>
              <a:buClr>
                <a:schemeClr val="dk1"/>
              </a:buClr>
              <a:buSzPts val="2800"/>
              <a:buChar char="•"/>
            </a:pPr>
            <a:r>
              <a:rPr lang="en-IN">
                <a:latin typeface="Times New Roman"/>
                <a:ea typeface="Times New Roman"/>
                <a:cs typeface="Times New Roman"/>
                <a:sym typeface="Times New Roman"/>
              </a:rPr>
              <a:t>Design of Process Heat Exchangers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38200" y="152400"/>
            <a:ext cx="10515600" cy="8286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IN">
                <a:solidFill>
                  <a:schemeClr val="dk1"/>
                </a:solidFill>
              </a:rPr>
              <a:t>DG Generator Sets (DG Sets)</a:t>
            </a:r>
            <a:endParaRPr/>
          </a:p>
        </p:txBody>
      </p:sp>
      <p:sp>
        <p:nvSpPr>
          <p:cNvPr id="142" name="Google Shape;142;p21"/>
          <p:cNvSpPr txBox="1"/>
          <p:nvPr>
            <p:ph idx="1" type="body"/>
          </p:nvPr>
        </p:nvSpPr>
        <p:spPr>
          <a:xfrm>
            <a:off x="706120" y="872490"/>
            <a:ext cx="1077976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latin typeface="Times New Roman"/>
                <a:ea typeface="Times New Roman"/>
                <a:cs typeface="Times New Roman"/>
                <a:sym typeface="Times New Roman"/>
              </a:rPr>
              <a:t>Consist of the following components- </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Diesel Engine and its accessories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AC Generator</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Control System and Switch Gear</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The foundation and power house civil works</a:t>
            </a:r>
            <a:endParaRPr/>
          </a:p>
          <a:p>
            <a:pPr indent="-228600" lvl="0" marL="228600" rtl="0" algn="l">
              <a:lnSpc>
                <a:spcPct val="90000"/>
              </a:lnSpc>
              <a:spcBef>
                <a:spcPts val="1000"/>
              </a:spcBef>
              <a:spcAft>
                <a:spcPts val="0"/>
              </a:spcAft>
              <a:buClr>
                <a:schemeClr val="dk1"/>
              </a:buClr>
              <a:buSzPts val="2800"/>
              <a:buFont typeface="Noto Sans Symbols"/>
              <a:buChar char="⮚"/>
            </a:pPr>
            <a:r>
              <a:rPr lang="en-IN">
                <a:latin typeface="Times New Roman"/>
                <a:ea typeface="Times New Roman"/>
                <a:cs typeface="Times New Roman"/>
                <a:sym typeface="Times New Roman"/>
              </a:rPr>
              <a:t>Connected loads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