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301" r:id="rId4"/>
    <p:sldId id="303" r:id="rId5"/>
    <p:sldId id="302" r:id="rId6"/>
    <p:sldId id="304" r:id="rId7"/>
    <p:sldId id="306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9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39EB-293D-44A7-B674-3B78CC9E701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73D2-CCD1-417B-86E7-F07F314E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Lecture-25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7"/>
            <a:ext cx="7315200" cy="1962739"/>
          </a:xfrm>
        </p:spPr>
        <p:txBody>
          <a:bodyPr>
            <a:normAutofit/>
          </a:bodyPr>
          <a:lstStyle/>
          <a:p>
            <a:r>
              <a:rPr lang="en-US" dirty="0" smtClean="0"/>
              <a:t>Class: </a:t>
            </a:r>
            <a:r>
              <a:rPr lang="en-US" i="1" dirty="0" err="1" smtClean="0">
                <a:solidFill>
                  <a:schemeClr val="accent2"/>
                </a:solidFill>
              </a:rPr>
              <a:t>const</a:t>
            </a:r>
            <a:r>
              <a:rPr lang="en-US" dirty="0" smtClean="0"/>
              <a:t> keyword and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2"/>
                </a:solidFill>
              </a:rPr>
              <a:t>c</a:t>
            </a:r>
            <a:r>
              <a:rPr lang="en-US" i="1" dirty="0" err="1" smtClean="0">
                <a:solidFill>
                  <a:schemeClr val="accent2"/>
                </a:solidFill>
              </a:rPr>
              <a:t>onst</a:t>
            </a:r>
            <a:r>
              <a:rPr lang="en-US" dirty="0" smtClean="0"/>
              <a:t> qualifier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3704"/>
            <a:ext cx="7886700" cy="44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2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2"/>
                </a:solidFill>
              </a:rPr>
              <a:t>const</a:t>
            </a:r>
            <a:r>
              <a:rPr lang="en-US" dirty="0"/>
              <a:t> qualifier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90689"/>
            <a:ext cx="4400354" cy="23464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67155" y="3191774"/>
            <a:ext cx="439947" cy="27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8651" y="4200233"/>
            <a:ext cx="360045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The functions accessing data members of 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i="1" dirty="0" smtClean="0">
                <a:solidFill>
                  <a:schemeClr val="accent2"/>
                </a:solidFill>
              </a:rPr>
              <a:t> </a:t>
            </a:r>
            <a:r>
              <a:rPr lang="en-US" sz="1400" dirty="0" smtClean="0"/>
              <a:t>object must be declared 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dirty="0" smtClean="0"/>
              <a:t>, which indicates the functions do not change the data values.</a:t>
            </a:r>
            <a:endParaRPr lang="en-IN" sz="1400" dirty="0"/>
          </a:p>
        </p:txBody>
      </p:sp>
      <p:sp>
        <p:nvSpPr>
          <p:cNvPr id="6" name="Freeform 5"/>
          <p:cNvSpPr/>
          <p:nvPr/>
        </p:nvSpPr>
        <p:spPr>
          <a:xfrm>
            <a:off x="2461846" y="3525715"/>
            <a:ext cx="474785" cy="589085"/>
          </a:xfrm>
          <a:custGeom>
            <a:avLst/>
            <a:gdLst>
              <a:gd name="connsiteX0" fmla="*/ 0 w 474785"/>
              <a:gd name="connsiteY0" fmla="*/ 580293 h 589085"/>
              <a:gd name="connsiteX1" fmla="*/ 219808 w 474785"/>
              <a:gd name="connsiteY1" fmla="*/ 158262 h 589085"/>
              <a:gd name="connsiteX2" fmla="*/ 61546 w 474785"/>
              <a:gd name="connsiteY2" fmla="*/ 175847 h 589085"/>
              <a:gd name="connsiteX3" fmla="*/ 272562 w 474785"/>
              <a:gd name="connsiteY3" fmla="*/ 0 h 589085"/>
              <a:gd name="connsiteX4" fmla="*/ 474785 w 474785"/>
              <a:gd name="connsiteY4" fmla="*/ 175847 h 589085"/>
              <a:gd name="connsiteX5" fmla="*/ 316523 w 474785"/>
              <a:gd name="connsiteY5" fmla="*/ 158262 h 589085"/>
              <a:gd name="connsiteX6" fmla="*/ 474785 w 474785"/>
              <a:gd name="connsiteY6" fmla="*/ 589085 h 589085"/>
              <a:gd name="connsiteX7" fmla="*/ 246185 w 474785"/>
              <a:gd name="connsiteY7" fmla="*/ 545123 h 589085"/>
              <a:gd name="connsiteX8" fmla="*/ 0 w 474785"/>
              <a:gd name="connsiteY8" fmla="*/ 580293 h 58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785" h="589085">
                <a:moveTo>
                  <a:pt x="0" y="580293"/>
                </a:moveTo>
                <a:lnTo>
                  <a:pt x="219808" y="158262"/>
                </a:lnTo>
                <a:lnTo>
                  <a:pt x="61546" y="175847"/>
                </a:lnTo>
                <a:lnTo>
                  <a:pt x="272562" y="0"/>
                </a:lnTo>
                <a:lnTo>
                  <a:pt x="474785" y="175847"/>
                </a:lnTo>
                <a:lnTo>
                  <a:pt x="316523" y="158262"/>
                </a:lnTo>
                <a:lnTo>
                  <a:pt x="474785" y="589085"/>
                </a:lnTo>
                <a:lnTo>
                  <a:pt x="246185" y="545123"/>
                </a:lnTo>
                <a:lnTo>
                  <a:pt x="0" y="580293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8848"/>
          <a:stretch/>
        </p:blipFill>
        <p:spPr>
          <a:xfrm>
            <a:off x="4465595" y="1690689"/>
            <a:ext cx="4317921" cy="3479188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281854" y="4158762"/>
            <a:ext cx="430823" cy="290146"/>
          </a:xfrm>
          <a:custGeom>
            <a:avLst/>
            <a:gdLst>
              <a:gd name="connsiteX0" fmla="*/ 0 w 430823"/>
              <a:gd name="connsiteY0" fmla="*/ 43961 h 290146"/>
              <a:gd name="connsiteX1" fmla="*/ 290146 w 430823"/>
              <a:gd name="connsiteY1" fmla="*/ 114300 h 290146"/>
              <a:gd name="connsiteX2" fmla="*/ 281354 w 430823"/>
              <a:gd name="connsiteY2" fmla="*/ 0 h 290146"/>
              <a:gd name="connsiteX3" fmla="*/ 430823 w 430823"/>
              <a:gd name="connsiteY3" fmla="*/ 131884 h 290146"/>
              <a:gd name="connsiteX4" fmla="*/ 272561 w 430823"/>
              <a:gd name="connsiteY4" fmla="*/ 290146 h 290146"/>
              <a:gd name="connsiteX5" fmla="*/ 272561 w 430823"/>
              <a:gd name="connsiteY5" fmla="*/ 193430 h 290146"/>
              <a:gd name="connsiteX6" fmla="*/ 26377 w 430823"/>
              <a:gd name="connsiteY6" fmla="*/ 290146 h 290146"/>
              <a:gd name="connsiteX7" fmla="*/ 43961 w 430823"/>
              <a:gd name="connsiteY7" fmla="*/ 184638 h 290146"/>
              <a:gd name="connsiteX8" fmla="*/ 0 w 430823"/>
              <a:gd name="connsiteY8" fmla="*/ 43961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23" h="290146">
                <a:moveTo>
                  <a:pt x="0" y="43961"/>
                </a:moveTo>
                <a:lnTo>
                  <a:pt x="290146" y="114300"/>
                </a:lnTo>
                <a:lnTo>
                  <a:pt x="281354" y="0"/>
                </a:lnTo>
                <a:lnTo>
                  <a:pt x="430823" y="131884"/>
                </a:lnTo>
                <a:lnTo>
                  <a:pt x="272561" y="290146"/>
                </a:lnTo>
                <a:lnTo>
                  <a:pt x="272561" y="193430"/>
                </a:lnTo>
                <a:lnTo>
                  <a:pt x="26377" y="290146"/>
                </a:lnTo>
                <a:lnTo>
                  <a:pt x="43961" y="184638"/>
                </a:lnTo>
                <a:lnTo>
                  <a:pt x="0" y="4396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4281854" y="4519246"/>
            <a:ext cx="430823" cy="290146"/>
          </a:xfrm>
          <a:custGeom>
            <a:avLst/>
            <a:gdLst>
              <a:gd name="connsiteX0" fmla="*/ 0 w 430823"/>
              <a:gd name="connsiteY0" fmla="*/ 43961 h 290146"/>
              <a:gd name="connsiteX1" fmla="*/ 290146 w 430823"/>
              <a:gd name="connsiteY1" fmla="*/ 114300 h 290146"/>
              <a:gd name="connsiteX2" fmla="*/ 281354 w 430823"/>
              <a:gd name="connsiteY2" fmla="*/ 0 h 290146"/>
              <a:gd name="connsiteX3" fmla="*/ 430823 w 430823"/>
              <a:gd name="connsiteY3" fmla="*/ 131884 h 290146"/>
              <a:gd name="connsiteX4" fmla="*/ 272561 w 430823"/>
              <a:gd name="connsiteY4" fmla="*/ 290146 h 290146"/>
              <a:gd name="connsiteX5" fmla="*/ 272561 w 430823"/>
              <a:gd name="connsiteY5" fmla="*/ 193430 h 290146"/>
              <a:gd name="connsiteX6" fmla="*/ 26377 w 430823"/>
              <a:gd name="connsiteY6" fmla="*/ 290146 h 290146"/>
              <a:gd name="connsiteX7" fmla="*/ 43961 w 430823"/>
              <a:gd name="connsiteY7" fmla="*/ 184638 h 290146"/>
              <a:gd name="connsiteX8" fmla="*/ 0 w 430823"/>
              <a:gd name="connsiteY8" fmla="*/ 43961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23" h="290146">
                <a:moveTo>
                  <a:pt x="0" y="43961"/>
                </a:moveTo>
                <a:lnTo>
                  <a:pt x="290146" y="114300"/>
                </a:lnTo>
                <a:lnTo>
                  <a:pt x="281354" y="0"/>
                </a:lnTo>
                <a:lnTo>
                  <a:pt x="430823" y="131884"/>
                </a:lnTo>
                <a:lnTo>
                  <a:pt x="272561" y="290146"/>
                </a:lnTo>
                <a:lnTo>
                  <a:pt x="272561" y="193430"/>
                </a:lnTo>
                <a:lnTo>
                  <a:pt x="26377" y="290146"/>
                </a:lnTo>
                <a:lnTo>
                  <a:pt x="43961" y="184638"/>
                </a:lnTo>
                <a:lnTo>
                  <a:pt x="0" y="4396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2" y="5080887"/>
            <a:ext cx="4559180" cy="1737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4879" y="5844270"/>
            <a:ext cx="360045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Once satisfied that </a:t>
            </a:r>
            <a:r>
              <a:rPr lang="en-US" sz="1400" i="1" dirty="0" err="1" smtClean="0"/>
              <a:t>getRe</a:t>
            </a:r>
            <a:r>
              <a:rPr lang="en-US" sz="1400" i="1" dirty="0" smtClean="0"/>
              <a:t>() </a:t>
            </a:r>
            <a:r>
              <a:rPr lang="en-US" sz="1400" dirty="0" smtClean="0"/>
              <a:t>and </a:t>
            </a:r>
            <a:r>
              <a:rPr lang="en-US" sz="1400" i="1" dirty="0" err="1" smtClean="0"/>
              <a:t>getIm</a:t>
            </a:r>
            <a:r>
              <a:rPr lang="en-US" sz="1400" i="1" dirty="0" smtClean="0"/>
              <a:t>() </a:t>
            </a:r>
            <a:r>
              <a:rPr lang="en-US" sz="1400" dirty="0" smtClean="0"/>
              <a:t>are only reading values, the compiler is happy handling both 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dirty="0" smtClean="0"/>
              <a:t> and </a:t>
            </a:r>
            <a:r>
              <a:rPr lang="en-US" sz="1400" i="1" dirty="0" smtClean="0">
                <a:solidFill>
                  <a:schemeClr val="tx1"/>
                </a:solidFill>
              </a:rPr>
              <a:t>non-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dirty="0" smtClean="0"/>
              <a:t> objects.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8123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2"/>
                </a:solidFill>
              </a:rPr>
              <a:t>const</a:t>
            </a:r>
            <a:r>
              <a:rPr lang="en-US" dirty="0"/>
              <a:t> qualifier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90689"/>
            <a:ext cx="4400354" cy="23464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67155" y="3191774"/>
            <a:ext cx="439947" cy="27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8651" y="4200233"/>
            <a:ext cx="360045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The functions accessing data members of 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i="1" dirty="0" smtClean="0">
                <a:solidFill>
                  <a:schemeClr val="accent2"/>
                </a:solidFill>
              </a:rPr>
              <a:t> </a:t>
            </a:r>
            <a:r>
              <a:rPr lang="en-US" sz="1400" dirty="0" smtClean="0"/>
              <a:t>object must be declared 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dirty="0" smtClean="0"/>
              <a:t>, which indicates the functions do not change the data values.</a:t>
            </a:r>
            <a:endParaRPr lang="en-IN" sz="1400" dirty="0"/>
          </a:p>
        </p:txBody>
      </p:sp>
      <p:sp>
        <p:nvSpPr>
          <p:cNvPr id="6" name="Freeform 5"/>
          <p:cNvSpPr/>
          <p:nvPr/>
        </p:nvSpPr>
        <p:spPr>
          <a:xfrm>
            <a:off x="2461846" y="3525715"/>
            <a:ext cx="474785" cy="589085"/>
          </a:xfrm>
          <a:custGeom>
            <a:avLst/>
            <a:gdLst>
              <a:gd name="connsiteX0" fmla="*/ 0 w 474785"/>
              <a:gd name="connsiteY0" fmla="*/ 580293 h 589085"/>
              <a:gd name="connsiteX1" fmla="*/ 219808 w 474785"/>
              <a:gd name="connsiteY1" fmla="*/ 158262 h 589085"/>
              <a:gd name="connsiteX2" fmla="*/ 61546 w 474785"/>
              <a:gd name="connsiteY2" fmla="*/ 175847 h 589085"/>
              <a:gd name="connsiteX3" fmla="*/ 272562 w 474785"/>
              <a:gd name="connsiteY3" fmla="*/ 0 h 589085"/>
              <a:gd name="connsiteX4" fmla="*/ 474785 w 474785"/>
              <a:gd name="connsiteY4" fmla="*/ 175847 h 589085"/>
              <a:gd name="connsiteX5" fmla="*/ 316523 w 474785"/>
              <a:gd name="connsiteY5" fmla="*/ 158262 h 589085"/>
              <a:gd name="connsiteX6" fmla="*/ 474785 w 474785"/>
              <a:gd name="connsiteY6" fmla="*/ 589085 h 589085"/>
              <a:gd name="connsiteX7" fmla="*/ 246185 w 474785"/>
              <a:gd name="connsiteY7" fmla="*/ 545123 h 589085"/>
              <a:gd name="connsiteX8" fmla="*/ 0 w 474785"/>
              <a:gd name="connsiteY8" fmla="*/ 580293 h 58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785" h="589085">
                <a:moveTo>
                  <a:pt x="0" y="580293"/>
                </a:moveTo>
                <a:lnTo>
                  <a:pt x="219808" y="158262"/>
                </a:lnTo>
                <a:lnTo>
                  <a:pt x="61546" y="175847"/>
                </a:lnTo>
                <a:lnTo>
                  <a:pt x="272562" y="0"/>
                </a:lnTo>
                <a:lnTo>
                  <a:pt x="474785" y="175847"/>
                </a:lnTo>
                <a:lnTo>
                  <a:pt x="316523" y="158262"/>
                </a:lnTo>
                <a:lnTo>
                  <a:pt x="474785" y="589085"/>
                </a:lnTo>
                <a:lnTo>
                  <a:pt x="246185" y="545123"/>
                </a:lnTo>
                <a:lnTo>
                  <a:pt x="0" y="580293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8848"/>
          <a:stretch/>
        </p:blipFill>
        <p:spPr>
          <a:xfrm>
            <a:off x="4465595" y="1690689"/>
            <a:ext cx="4317921" cy="3479188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281854" y="4158762"/>
            <a:ext cx="430823" cy="290146"/>
          </a:xfrm>
          <a:custGeom>
            <a:avLst/>
            <a:gdLst>
              <a:gd name="connsiteX0" fmla="*/ 0 w 430823"/>
              <a:gd name="connsiteY0" fmla="*/ 43961 h 290146"/>
              <a:gd name="connsiteX1" fmla="*/ 290146 w 430823"/>
              <a:gd name="connsiteY1" fmla="*/ 114300 h 290146"/>
              <a:gd name="connsiteX2" fmla="*/ 281354 w 430823"/>
              <a:gd name="connsiteY2" fmla="*/ 0 h 290146"/>
              <a:gd name="connsiteX3" fmla="*/ 430823 w 430823"/>
              <a:gd name="connsiteY3" fmla="*/ 131884 h 290146"/>
              <a:gd name="connsiteX4" fmla="*/ 272561 w 430823"/>
              <a:gd name="connsiteY4" fmla="*/ 290146 h 290146"/>
              <a:gd name="connsiteX5" fmla="*/ 272561 w 430823"/>
              <a:gd name="connsiteY5" fmla="*/ 193430 h 290146"/>
              <a:gd name="connsiteX6" fmla="*/ 26377 w 430823"/>
              <a:gd name="connsiteY6" fmla="*/ 290146 h 290146"/>
              <a:gd name="connsiteX7" fmla="*/ 43961 w 430823"/>
              <a:gd name="connsiteY7" fmla="*/ 184638 h 290146"/>
              <a:gd name="connsiteX8" fmla="*/ 0 w 430823"/>
              <a:gd name="connsiteY8" fmla="*/ 43961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23" h="290146">
                <a:moveTo>
                  <a:pt x="0" y="43961"/>
                </a:moveTo>
                <a:lnTo>
                  <a:pt x="290146" y="114300"/>
                </a:lnTo>
                <a:lnTo>
                  <a:pt x="281354" y="0"/>
                </a:lnTo>
                <a:lnTo>
                  <a:pt x="430823" y="131884"/>
                </a:lnTo>
                <a:lnTo>
                  <a:pt x="272561" y="290146"/>
                </a:lnTo>
                <a:lnTo>
                  <a:pt x="272561" y="193430"/>
                </a:lnTo>
                <a:lnTo>
                  <a:pt x="26377" y="290146"/>
                </a:lnTo>
                <a:lnTo>
                  <a:pt x="43961" y="184638"/>
                </a:lnTo>
                <a:lnTo>
                  <a:pt x="0" y="4396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4281854" y="4519246"/>
            <a:ext cx="430823" cy="290146"/>
          </a:xfrm>
          <a:custGeom>
            <a:avLst/>
            <a:gdLst>
              <a:gd name="connsiteX0" fmla="*/ 0 w 430823"/>
              <a:gd name="connsiteY0" fmla="*/ 43961 h 290146"/>
              <a:gd name="connsiteX1" fmla="*/ 290146 w 430823"/>
              <a:gd name="connsiteY1" fmla="*/ 114300 h 290146"/>
              <a:gd name="connsiteX2" fmla="*/ 281354 w 430823"/>
              <a:gd name="connsiteY2" fmla="*/ 0 h 290146"/>
              <a:gd name="connsiteX3" fmla="*/ 430823 w 430823"/>
              <a:gd name="connsiteY3" fmla="*/ 131884 h 290146"/>
              <a:gd name="connsiteX4" fmla="*/ 272561 w 430823"/>
              <a:gd name="connsiteY4" fmla="*/ 290146 h 290146"/>
              <a:gd name="connsiteX5" fmla="*/ 272561 w 430823"/>
              <a:gd name="connsiteY5" fmla="*/ 193430 h 290146"/>
              <a:gd name="connsiteX6" fmla="*/ 26377 w 430823"/>
              <a:gd name="connsiteY6" fmla="*/ 290146 h 290146"/>
              <a:gd name="connsiteX7" fmla="*/ 43961 w 430823"/>
              <a:gd name="connsiteY7" fmla="*/ 184638 h 290146"/>
              <a:gd name="connsiteX8" fmla="*/ 0 w 430823"/>
              <a:gd name="connsiteY8" fmla="*/ 43961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23" h="290146">
                <a:moveTo>
                  <a:pt x="0" y="43961"/>
                </a:moveTo>
                <a:lnTo>
                  <a:pt x="290146" y="114300"/>
                </a:lnTo>
                <a:lnTo>
                  <a:pt x="281354" y="0"/>
                </a:lnTo>
                <a:lnTo>
                  <a:pt x="430823" y="131884"/>
                </a:lnTo>
                <a:lnTo>
                  <a:pt x="272561" y="290146"/>
                </a:lnTo>
                <a:lnTo>
                  <a:pt x="272561" y="193430"/>
                </a:lnTo>
                <a:lnTo>
                  <a:pt x="26377" y="290146"/>
                </a:lnTo>
                <a:lnTo>
                  <a:pt x="43961" y="184638"/>
                </a:lnTo>
                <a:lnTo>
                  <a:pt x="0" y="4396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2" y="5080887"/>
            <a:ext cx="4559180" cy="17378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47078" y="5472772"/>
            <a:ext cx="36847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Note that we didn’t assign any constant value to 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dirty="0" smtClean="0"/>
              <a:t> object</a:t>
            </a:r>
            <a:r>
              <a:rPr lang="en-US" sz="1400" b="1" i="1" dirty="0" smtClean="0"/>
              <a:t> c1 </a:t>
            </a:r>
            <a:r>
              <a:rPr lang="en-US" sz="1400" dirty="0" smtClean="0"/>
              <a:t>when declared!!</a:t>
            </a:r>
          </a:p>
          <a:p>
            <a:r>
              <a:rPr lang="en-US" sz="1400" dirty="0" smtClean="0"/>
              <a:t>It is okay, because constructors are run before the object is declared constant.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665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initializers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207120" cy="1893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0226" y="2984740"/>
            <a:ext cx="1851984" cy="15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30604" y="2493684"/>
            <a:ext cx="368474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Member initializer list appears after the function arguments and before the start of scope and used to initialize data members.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60921"/>
            <a:ext cx="49720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81203" cy="3890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solidFill>
                  <a:schemeClr val="accent2"/>
                </a:solidFill>
              </a:rPr>
              <a:t>lass</a:t>
            </a:r>
            <a:r>
              <a:rPr lang="en-US" dirty="0" smtClean="0"/>
              <a:t> composition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845" y="2347712"/>
            <a:ext cx="4294505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We are defining a composed class or composing a </a:t>
            </a:r>
            <a:r>
              <a:rPr lang="en-US" sz="1400" i="1" dirty="0" smtClean="0">
                <a:solidFill>
                  <a:schemeClr val="accent2"/>
                </a:solidFill>
              </a:rPr>
              <a:t>class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chemeClr val="accent6"/>
                </a:solidFill>
              </a:rPr>
              <a:t>point</a:t>
            </a:r>
            <a:r>
              <a:rPr lang="en-US" sz="1400" dirty="0" smtClean="0"/>
              <a:t>) when an object of another </a:t>
            </a:r>
            <a:r>
              <a:rPr lang="en-US" sz="1400" i="1" dirty="0" smtClean="0">
                <a:solidFill>
                  <a:schemeClr val="accent2"/>
                </a:solidFill>
              </a:rPr>
              <a:t>class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chemeClr val="accent6"/>
                </a:solidFill>
              </a:rPr>
              <a:t>complex</a:t>
            </a:r>
            <a:r>
              <a:rPr lang="en-US" sz="1400" dirty="0" smtClean="0"/>
              <a:t>) is used as a data member</a:t>
            </a:r>
            <a:endParaRPr lang="en-IN" sz="1400" dirty="0"/>
          </a:p>
        </p:txBody>
      </p:sp>
      <p:sp>
        <p:nvSpPr>
          <p:cNvPr id="5" name="Freeform 4"/>
          <p:cNvSpPr/>
          <p:nvPr/>
        </p:nvSpPr>
        <p:spPr>
          <a:xfrm>
            <a:off x="3117786" y="2827002"/>
            <a:ext cx="694592" cy="518747"/>
          </a:xfrm>
          <a:custGeom>
            <a:avLst/>
            <a:gdLst>
              <a:gd name="connsiteX0" fmla="*/ 650631 w 694592"/>
              <a:gd name="connsiteY0" fmla="*/ 0 h 518747"/>
              <a:gd name="connsiteX1" fmla="*/ 140677 w 694592"/>
              <a:gd name="connsiteY1" fmla="*/ 342900 h 518747"/>
              <a:gd name="connsiteX2" fmla="*/ 61546 w 694592"/>
              <a:gd name="connsiteY2" fmla="*/ 202224 h 518747"/>
              <a:gd name="connsiteX3" fmla="*/ 0 w 694592"/>
              <a:gd name="connsiteY3" fmla="*/ 448408 h 518747"/>
              <a:gd name="connsiteX4" fmla="*/ 254977 w 694592"/>
              <a:gd name="connsiteY4" fmla="*/ 518747 h 518747"/>
              <a:gd name="connsiteX5" fmla="*/ 202223 w 694592"/>
              <a:gd name="connsiteY5" fmla="*/ 413239 h 518747"/>
              <a:gd name="connsiteX6" fmla="*/ 694592 w 694592"/>
              <a:gd name="connsiteY6" fmla="*/ 281354 h 518747"/>
              <a:gd name="connsiteX7" fmla="*/ 633046 w 694592"/>
              <a:gd name="connsiteY7" fmla="*/ 131885 h 518747"/>
              <a:gd name="connsiteX8" fmla="*/ 650631 w 694592"/>
              <a:gd name="connsiteY8" fmla="*/ 0 h 51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592" h="518747">
                <a:moveTo>
                  <a:pt x="650631" y="0"/>
                </a:moveTo>
                <a:lnTo>
                  <a:pt x="140677" y="342900"/>
                </a:lnTo>
                <a:lnTo>
                  <a:pt x="61546" y="202224"/>
                </a:lnTo>
                <a:lnTo>
                  <a:pt x="0" y="448408"/>
                </a:lnTo>
                <a:lnTo>
                  <a:pt x="254977" y="518747"/>
                </a:lnTo>
                <a:lnTo>
                  <a:pt x="202223" y="413239"/>
                </a:lnTo>
                <a:lnTo>
                  <a:pt x="694592" y="281354"/>
                </a:lnTo>
                <a:lnTo>
                  <a:pt x="633046" y="131885"/>
                </a:lnTo>
                <a:lnTo>
                  <a:pt x="650631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193578" y="1382912"/>
            <a:ext cx="12995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i="1" dirty="0" err="1" smtClean="0"/>
              <a:t>complexPoint.h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40206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class</a:t>
            </a:r>
            <a:r>
              <a:rPr lang="en-US" dirty="0"/>
              <a:t> composition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513358" cy="4968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7512" y="1382912"/>
            <a:ext cx="14678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i="1" dirty="0" smtClean="0"/>
              <a:t>complexPoint.cpp</a:t>
            </a:r>
            <a:endParaRPr lang="en-IN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220845" y="2347712"/>
            <a:ext cx="429450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We are initializing data members of </a:t>
            </a:r>
            <a:r>
              <a:rPr lang="en-US" sz="1400" i="1" dirty="0" err="1" smtClean="0"/>
              <a:t>cp</a:t>
            </a:r>
            <a:r>
              <a:rPr lang="en-US" sz="1400" dirty="0" smtClean="0"/>
              <a:t> object using calls to member functions of </a:t>
            </a:r>
            <a:r>
              <a:rPr lang="en-US" sz="1400" i="1" dirty="0" smtClean="0"/>
              <a:t>complex</a:t>
            </a:r>
            <a:r>
              <a:rPr lang="en-US" sz="1400" dirty="0" smtClean="0"/>
              <a:t> </a:t>
            </a:r>
            <a:r>
              <a:rPr lang="en-US" sz="1400" i="1" dirty="0" smtClean="0">
                <a:solidFill>
                  <a:schemeClr val="accent2"/>
                </a:solidFill>
              </a:rPr>
              <a:t>class</a:t>
            </a:r>
            <a:r>
              <a:rPr lang="en-US" sz="1400" dirty="0" smtClean="0"/>
              <a:t>.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87993" y="3158623"/>
            <a:ext cx="322735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Same is more efficiently achieved with member initializer syntax which makes a call to constructor of </a:t>
            </a:r>
            <a:r>
              <a:rPr lang="en-US" sz="1400" i="1" dirty="0" smtClean="0"/>
              <a:t>complex</a:t>
            </a:r>
            <a:r>
              <a:rPr lang="en-US" sz="1400" dirty="0" smtClean="0"/>
              <a:t> </a:t>
            </a:r>
            <a:r>
              <a:rPr lang="en-US" sz="1400" i="1" dirty="0" smtClean="0">
                <a:solidFill>
                  <a:schemeClr val="accent2"/>
                </a:solidFill>
              </a:rPr>
              <a:t>class</a:t>
            </a:r>
            <a:r>
              <a:rPr lang="en-US" sz="1400" dirty="0" smtClean="0"/>
              <a:t>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87993" y="4395893"/>
            <a:ext cx="322735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This copy constructor used copy constructor of </a:t>
            </a:r>
            <a:r>
              <a:rPr lang="en-US" sz="1400" i="1" dirty="0" smtClean="0"/>
              <a:t>complex</a:t>
            </a:r>
            <a:r>
              <a:rPr lang="en-US" sz="1400" dirty="0" smtClean="0"/>
              <a:t> </a:t>
            </a:r>
            <a:r>
              <a:rPr lang="en-US" sz="1400" i="1" dirty="0" smtClean="0">
                <a:solidFill>
                  <a:schemeClr val="accent2"/>
                </a:solidFill>
              </a:rPr>
              <a:t>class</a:t>
            </a:r>
            <a:r>
              <a:rPr lang="en-US" sz="1400" dirty="0" smtClean="0"/>
              <a:t>!! Made possible because compiler provides copy constructors </a:t>
            </a:r>
            <a:r>
              <a:rPr lang="en-US" sz="1400" b="1" i="1" dirty="0" smtClean="0"/>
              <a:t>implicitly</a:t>
            </a:r>
            <a:r>
              <a:rPr lang="en-US" sz="1400" dirty="0" smtClean="0"/>
              <a:t> if not defined.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3890513" y="3976777"/>
            <a:ext cx="871268" cy="198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4658264" y="4339087"/>
            <a:ext cx="534838" cy="543464"/>
          </a:xfrm>
          <a:custGeom>
            <a:avLst/>
            <a:gdLst>
              <a:gd name="connsiteX0" fmla="*/ 534838 w 534838"/>
              <a:gd name="connsiteY0" fmla="*/ 353683 h 543464"/>
              <a:gd name="connsiteX1" fmla="*/ 155276 w 534838"/>
              <a:gd name="connsiteY1" fmla="*/ 77638 h 543464"/>
              <a:gd name="connsiteX2" fmla="*/ 232913 w 534838"/>
              <a:gd name="connsiteY2" fmla="*/ 25879 h 543464"/>
              <a:gd name="connsiteX3" fmla="*/ 25879 w 534838"/>
              <a:gd name="connsiteY3" fmla="*/ 0 h 543464"/>
              <a:gd name="connsiteX4" fmla="*/ 0 w 534838"/>
              <a:gd name="connsiteY4" fmla="*/ 198407 h 543464"/>
              <a:gd name="connsiteX5" fmla="*/ 86264 w 534838"/>
              <a:gd name="connsiteY5" fmla="*/ 138022 h 543464"/>
              <a:gd name="connsiteX6" fmla="*/ 465827 w 534838"/>
              <a:gd name="connsiteY6" fmla="*/ 543464 h 543464"/>
              <a:gd name="connsiteX7" fmla="*/ 439947 w 534838"/>
              <a:gd name="connsiteY7" fmla="*/ 396815 h 543464"/>
              <a:gd name="connsiteX8" fmla="*/ 534838 w 534838"/>
              <a:gd name="connsiteY8" fmla="*/ 353683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838" h="543464">
                <a:moveTo>
                  <a:pt x="534838" y="353683"/>
                </a:moveTo>
                <a:lnTo>
                  <a:pt x="155276" y="77638"/>
                </a:lnTo>
                <a:lnTo>
                  <a:pt x="232913" y="25879"/>
                </a:lnTo>
                <a:lnTo>
                  <a:pt x="25879" y="0"/>
                </a:lnTo>
                <a:lnTo>
                  <a:pt x="0" y="198407"/>
                </a:lnTo>
                <a:lnTo>
                  <a:pt x="86264" y="138022"/>
                </a:lnTo>
                <a:lnTo>
                  <a:pt x="465827" y="543464"/>
                </a:lnTo>
                <a:lnTo>
                  <a:pt x="439947" y="396815"/>
                </a:lnTo>
                <a:lnTo>
                  <a:pt x="534838" y="353683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1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solidFill>
                  <a:schemeClr val="accent2"/>
                </a:solidFill>
              </a:rPr>
              <a:t>lass</a:t>
            </a:r>
            <a:r>
              <a:rPr lang="en-US" dirty="0" smtClean="0"/>
              <a:t> </a:t>
            </a:r>
            <a:r>
              <a:rPr lang="en-US" dirty="0" err="1" smtClean="0"/>
              <a:t>compostion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54217" y="1382912"/>
            <a:ext cx="8611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i="1" dirty="0" smtClean="0"/>
              <a:t>main.cpp</a:t>
            </a:r>
            <a:endParaRPr lang="en-IN" sz="1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52" y="1690688"/>
            <a:ext cx="3468897" cy="315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4113771" cy="3096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4841263"/>
            <a:ext cx="429450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Program illustrates use of all three constructors.</a:t>
            </a:r>
          </a:p>
          <a:p>
            <a:endParaRPr lang="en-US" sz="1400" dirty="0"/>
          </a:p>
          <a:p>
            <a:r>
              <a:rPr lang="en-US" sz="1400" dirty="0" smtClean="0"/>
              <a:t>Note: To handle constant </a:t>
            </a:r>
            <a:r>
              <a:rPr lang="en-US" sz="1400" i="1" dirty="0" smtClean="0"/>
              <a:t>point </a:t>
            </a:r>
            <a:r>
              <a:rPr lang="en-US" sz="1400" dirty="0" smtClean="0"/>
              <a:t>objects, the </a:t>
            </a:r>
            <a:r>
              <a:rPr lang="en-US" sz="1400" i="1" dirty="0" err="1" smtClean="0"/>
              <a:t>getPoint</a:t>
            </a:r>
            <a:r>
              <a:rPr lang="en-US" sz="1400" i="1" dirty="0" smtClean="0"/>
              <a:t>() </a:t>
            </a:r>
            <a:r>
              <a:rPr lang="en-US" sz="1400" dirty="0" smtClean="0"/>
              <a:t>function has to be qualified with </a:t>
            </a:r>
            <a:r>
              <a:rPr lang="en-US" sz="1400" i="1" dirty="0" err="1" smtClean="0">
                <a:solidFill>
                  <a:schemeClr val="accent2"/>
                </a:solidFill>
              </a:rPr>
              <a:t>const</a:t>
            </a:r>
            <a:r>
              <a:rPr lang="en-US" sz="1400" dirty="0" smtClean="0"/>
              <a:t> keyword.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4668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1580</TotalTime>
  <Words>261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Lecture-25</vt:lpstr>
      <vt:lpstr>const qualifier</vt:lpstr>
      <vt:lpstr>const qualifier</vt:lpstr>
      <vt:lpstr>const qualifier</vt:lpstr>
      <vt:lpstr>Member initializers</vt:lpstr>
      <vt:lpstr>class composition</vt:lpstr>
      <vt:lpstr>class composition</vt:lpstr>
      <vt:lpstr>class compostion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Lecture-05</dc:title>
  <dc:creator>Veeramani C</dc:creator>
  <cp:lastModifiedBy>Veeramani C</cp:lastModifiedBy>
  <cp:revision>173</cp:revision>
  <cp:lastPrinted>2019-08-01T14:48:42Z</cp:lastPrinted>
  <dcterms:created xsi:type="dcterms:W3CDTF">2019-08-01T14:26:01Z</dcterms:created>
  <dcterms:modified xsi:type="dcterms:W3CDTF">2019-10-01T12:49:56Z</dcterms:modified>
</cp:coreProperties>
</file>