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Fira Sans Extra Condensed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SemiBold-bold.fntdata"/><Relationship Id="rId30" Type="http://schemas.openxmlformats.org/officeDocument/2006/relationships/font" Target="fonts/FiraSansExtraCondensedSemiBold-regular.fntdata"/><Relationship Id="rId11" Type="http://schemas.openxmlformats.org/officeDocument/2006/relationships/slide" Target="slides/slide5.xml"/><Relationship Id="rId33" Type="http://schemas.openxmlformats.org/officeDocument/2006/relationships/font" Target="fonts/FiraSansExtraCondensedSemiBold-boldItalic.fntdata"/><Relationship Id="rId10" Type="http://schemas.openxmlformats.org/officeDocument/2006/relationships/slide" Target="slides/slide4.xml"/><Relationship Id="rId32" Type="http://schemas.openxmlformats.org/officeDocument/2006/relationships/font" Target="fonts/FiraSansExtraCondensedSemi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17a92e7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17a92e7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117a92e7cf_2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117a92e7cf_2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117a92e7cf_2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117a92e7cf_2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117a92e7cf_2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117a92e7cf_2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11879762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11879762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132b65868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132b65868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11951b5f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11951b5f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1951b5f7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1951b5f7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132b65868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132b65868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132b6586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132b6586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117a92e7cf_2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117a92e7cf_2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17a92e7cf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17a92e7cf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17a92e7cf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117a92e7cf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17a92e7cf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117a92e7cf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32b65868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132b65868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17a92e7cf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17a92e7cf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117a92e7cf_2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117a92e7cf_2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117a92e7cf_2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117a92e7cf_2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117a92e7cf_2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117a92e7cf_2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609600" y="3546275"/>
            <a:ext cx="4252200" cy="44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63" name="Google Shape;63;p16"/>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14775" y="292625"/>
            <a:ext cx="8114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52" name="Google Shape;52;p13"/>
          <p:cNvSpPr txBox="1"/>
          <p:nvPr>
            <p:ph idx="1" type="body"/>
          </p:nvPr>
        </p:nvSpPr>
        <p:spPr>
          <a:xfrm>
            <a:off x="514775" y="1152475"/>
            <a:ext cx="81144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s://medium.com/itsecasia-research/zeek-script-example-for-detecting-dns-ddos-attack-6f64a430b14a" TargetMode="External"/><Relationship Id="rId4" Type="http://schemas.openxmlformats.org/officeDocument/2006/relationships/hyperlink" Target="https://youtu.be/xpPEHtACrek" TargetMode="External"/><Relationship Id="rId5" Type="http://schemas.openxmlformats.org/officeDocument/2006/relationships/hyperlink" Target="http://ce.sc.edu/cyberinfra/docs/workshop/Zeek_Lab_Series.pdf" TargetMode="External"/><Relationship Id="rId6" Type="http://schemas.openxmlformats.org/officeDocument/2006/relationships/hyperlink" Target="https://zeek.org/" TargetMode="External"/><Relationship Id="rId7" Type="http://schemas.openxmlformats.org/officeDocument/2006/relationships/hyperlink" Target="https://www.malware-traffic-analysis.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609600" y="3126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Intrusion Detection System (IDS)</a:t>
            </a:r>
            <a:endParaRPr/>
          </a:p>
        </p:txBody>
      </p:sp>
      <p:sp>
        <p:nvSpPr>
          <p:cNvPr id="100" name="Google Shape;100;p25"/>
          <p:cNvSpPr txBox="1"/>
          <p:nvPr>
            <p:ph idx="1" type="subTitle"/>
          </p:nvPr>
        </p:nvSpPr>
        <p:spPr>
          <a:xfrm>
            <a:off x="609600" y="3546275"/>
            <a:ext cx="4252200" cy="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Gaurav Agarwal (20BCS047)</a:t>
            </a:r>
            <a:endParaRPr/>
          </a:p>
          <a:p>
            <a:pPr indent="0" lvl="0" marL="0" rtl="0" algn="l">
              <a:spcBef>
                <a:spcPts val="0"/>
              </a:spcBef>
              <a:spcAft>
                <a:spcPts val="0"/>
              </a:spcAft>
              <a:buNone/>
            </a:pPr>
            <a:r>
              <a:rPr lang="en"/>
              <a:t>Amit Prakhar Pandey (20BCS012)</a:t>
            </a:r>
            <a:endParaRPr/>
          </a:p>
          <a:p>
            <a:pPr indent="0" lvl="0" marL="0" rtl="0" algn="l">
              <a:spcBef>
                <a:spcPts val="0"/>
              </a:spcBef>
              <a:spcAft>
                <a:spcPts val="0"/>
              </a:spcAft>
              <a:buNone/>
            </a:pPr>
            <a:r>
              <a:rPr lang="en"/>
              <a:t>Harsh Rawat (20BCS050)</a:t>
            </a:r>
            <a:endParaRPr/>
          </a:p>
          <a:p>
            <a:pPr indent="0" lvl="0" marL="0" rtl="0" algn="l">
              <a:spcBef>
                <a:spcPts val="0"/>
              </a:spcBef>
              <a:spcAft>
                <a:spcPts val="0"/>
              </a:spcAft>
              <a:buNone/>
            </a:pPr>
            <a:r>
              <a:rPr lang="en"/>
              <a:t>Ashis J Kalathil (20BCS022)</a:t>
            </a:r>
            <a:endParaRPr/>
          </a:p>
        </p:txBody>
      </p:sp>
      <p:sp>
        <p:nvSpPr>
          <p:cNvPr id="101" name="Google Shape;101;p25"/>
          <p:cNvSpPr/>
          <p:nvPr/>
        </p:nvSpPr>
        <p:spPr>
          <a:xfrm>
            <a:off x="6850801" y="2914633"/>
            <a:ext cx="1738972" cy="1021672"/>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25"/>
          <p:cNvGrpSpPr/>
          <p:nvPr/>
        </p:nvGrpSpPr>
        <p:grpSpPr>
          <a:xfrm>
            <a:off x="4445259" y="1761916"/>
            <a:ext cx="1801298" cy="2313940"/>
            <a:chOff x="2616388" y="1504175"/>
            <a:chExt cx="2082425" cy="2675075"/>
          </a:xfrm>
        </p:grpSpPr>
        <p:sp>
          <p:nvSpPr>
            <p:cNvPr id="103" name="Google Shape;103;p25"/>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25"/>
            <p:cNvGrpSpPr/>
            <p:nvPr/>
          </p:nvGrpSpPr>
          <p:grpSpPr>
            <a:xfrm>
              <a:off x="2723238" y="3123575"/>
              <a:ext cx="1675550" cy="965475"/>
              <a:chOff x="2723238" y="3123575"/>
              <a:chExt cx="1675550" cy="965475"/>
            </a:xfrm>
          </p:grpSpPr>
          <p:sp>
            <p:nvSpPr>
              <p:cNvPr id="107" name="Google Shape;107;p25"/>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5"/>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5"/>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5"/>
          <p:cNvSpPr/>
          <p:nvPr/>
        </p:nvSpPr>
        <p:spPr>
          <a:xfrm>
            <a:off x="7096363" y="2099322"/>
            <a:ext cx="1236307" cy="1672149"/>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7089938" y="1728531"/>
            <a:ext cx="1249158" cy="741583"/>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7116460" y="2212656"/>
            <a:ext cx="567349" cy="364108"/>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7116460" y="2263753"/>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7116460" y="2315132"/>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7116460" y="2366511"/>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7116460" y="2417890"/>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7116460" y="2509463"/>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7116460" y="2560842"/>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7116460" y="2611916"/>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7116460" y="2663295"/>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7116460" y="2714674"/>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7116460" y="2806246"/>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7116460" y="2857625"/>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7116460" y="2909004"/>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7116460" y="2960078"/>
            <a:ext cx="567349" cy="364390"/>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7116460" y="3011457"/>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7116460" y="3103029"/>
            <a:ext cx="567349" cy="364108"/>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7116460" y="3154408"/>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7116460" y="3205787"/>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7116460" y="3257166"/>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7116460" y="3308263"/>
            <a:ext cx="567349" cy="36436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7745225" y="2212656"/>
            <a:ext cx="567068" cy="364108"/>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7745225" y="2263753"/>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7745225" y="2315132"/>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7745225" y="2366511"/>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7745225" y="2417890"/>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7745225" y="2509463"/>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7745225" y="2560842"/>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7745225" y="2611916"/>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7745225" y="2663295"/>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7745225" y="2714674"/>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7745225" y="2806246"/>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7745225" y="2857625"/>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7745225" y="2909004"/>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7745225" y="2960078"/>
            <a:ext cx="567068" cy="364390"/>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7745225" y="3011457"/>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7745225" y="3103029"/>
            <a:ext cx="567068" cy="364108"/>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7745225" y="3154408"/>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7745225" y="3205787"/>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7745225" y="3257166"/>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7745225" y="3308263"/>
            <a:ext cx="567068" cy="36436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25"/>
          <p:cNvGrpSpPr/>
          <p:nvPr/>
        </p:nvGrpSpPr>
        <p:grpSpPr>
          <a:xfrm>
            <a:off x="6845427" y="1589551"/>
            <a:ext cx="1738972" cy="1497957"/>
            <a:chOff x="5553063" y="1487604"/>
            <a:chExt cx="1981525" cy="1707075"/>
          </a:xfrm>
        </p:grpSpPr>
        <p:sp>
          <p:nvSpPr>
            <p:cNvPr id="213" name="Google Shape;213;p25"/>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4"/>
          <p:cNvSpPr txBox="1"/>
          <p:nvPr>
            <p:ph type="title"/>
          </p:nvPr>
        </p:nvSpPr>
        <p:spPr>
          <a:xfrm>
            <a:off x="514800" y="2900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Zeek v/s any other network analysis framework</a:t>
            </a:r>
            <a:endParaRPr/>
          </a:p>
        </p:txBody>
      </p:sp>
      <p:sp>
        <p:nvSpPr>
          <p:cNvPr id="628" name="Google Shape;628;p34"/>
          <p:cNvSpPr txBox="1"/>
          <p:nvPr/>
        </p:nvSpPr>
        <p:spPr>
          <a:xfrm>
            <a:off x="1054325" y="2560300"/>
            <a:ext cx="7344300" cy="6789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SzPts val="1900"/>
              <a:buFont typeface="Roboto"/>
              <a:buChar char="➢"/>
            </a:pPr>
            <a:r>
              <a:rPr lang="en" sz="1600">
                <a:solidFill>
                  <a:schemeClr val="dk1"/>
                </a:solidFill>
                <a:latin typeface="Roboto"/>
                <a:ea typeface="Roboto"/>
                <a:cs typeface="Roboto"/>
                <a:sym typeface="Roboto"/>
              </a:rPr>
              <a:t>Zeek excels at protocol analysis, making it ideal for complex threats.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600">
                <a:solidFill>
                  <a:schemeClr val="dk1"/>
                </a:solidFill>
                <a:latin typeface="Roboto"/>
                <a:ea typeface="Roboto"/>
                <a:cs typeface="Roboto"/>
                <a:sym typeface="Roboto"/>
              </a:rPr>
              <a:t>Its customizability with Zeek Script allows for tailored security solutions.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600">
                <a:solidFill>
                  <a:schemeClr val="dk1"/>
                </a:solidFill>
                <a:latin typeface="Roboto"/>
                <a:ea typeface="Roboto"/>
                <a:cs typeface="Roboto"/>
                <a:sym typeface="Roboto"/>
              </a:rPr>
              <a:t>Zeek is open source, free, and has a strong developer community.</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600">
                <a:solidFill>
                  <a:schemeClr val="dk1"/>
                </a:solidFill>
                <a:latin typeface="Roboto"/>
                <a:ea typeface="Roboto"/>
                <a:cs typeface="Roboto"/>
                <a:sym typeface="Roboto"/>
              </a:rPr>
              <a:t>It has a steeper learning curve than some other IDS software.</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600">
                <a:solidFill>
                  <a:schemeClr val="dk1"/>
                </a:solidFill>
                <a:latin typeface="Roboto"/>
                <a:ea typeface="Roboto"/>
                <a:cs typeface="Roboto"/>
                <a:sym typeface="Roboto"/>
              </a:rPr>
              <a:t>Zeek is best suited for advanced users or complex network environments.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5"/>
          <p:cNvSpPr txBox="1"/>
          <p:nvPr>
            <p:ph type="title"/>
          </p:nvPr>
        </p:nvSpPr>
        <p:spPr>
          <a:xfrm>
            <a:off x="743375" y="3769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Brim</a:t>
            </a:r>
            <a:endParaRPr/>
          </a:p>
        </p:txBody>
      </p:sp>
      <p:pic>
        <p:nvPicPr>
          <p:cNvPr id="634" name="Google Shape;634;p35"/>
          <p:cNvPicPr preferRelativeResize="0"/>
          <p:nvPr/>
        </p:nvPicPr>
        <p:blipFill>
          <a:blip r:embed="rId3">
            <a:alphaModFix/>
          </a:blip>
          <a:stretch>
            <a:fillRect/>
          </a:stretch>
        </p:blipFill>
        <p:spPr>
          <a:xfrm>
            <a:off x="3743160" y="376900"/>
            <a:ext cx="713941" cy="557449"/>
          </a:xfrm>
          <a:prstGeom prst="rect">
            <a:avLst/>
          </a:prstGeom>
          <a:noFill/>
          <a:ln>
            <a:noFill/>
          </a:ln>
        </p:spPr>
      </p:pic>
      <p:sp>
        <p:nvSpPr>
          <p:cNvPr id="635" name="Google Shape;635;p35"/>
          <p:cNvSpPr txBox="1"/>
          <p:nvPr/>
        </p:nvSpPr>
        <p:spPr>
          <a:xfrm>
            <a:off x="601050" y="1330125"/>
            <a:ext cx="7941900" cy="301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Roboto"/>
              <a:buChar char="●"/>
            </a:pPr>
            <a:r>
              <a:rPr lang="en" sz="1800">
                <a:latin typeface="Roboto"/>
                <a:ea typeface="Roboto"/>
                <a:cs typeface="Roboto"/>
                <a:sym typeface="Roboto"/>
              </a:rPr>
              <a:t>Brim is a data analysis and visualization tool designed for large-scale datasets. </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Char char="●"/>
            </a:pPr>
            <a:r>
              <a:rPr lang="en" sz="1800">
                <a:latin typeface="Roboto"/>
                <a:ea typeface="Roboto"/>
                <a:cs typeface="Roboto"/>
                <a:sym typeface="Roboto"/>
              </a:rPr>
              <a:t>Brim allows users to search and analyze data from various sources, including network traffic, log files, and other machine-generated data.</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Char char="●"/>
            </a:pPr>
            <a:r>
              <a:rPr lang="en" sz="1800">
                <a:latin typeface="Roboto"/>
                <a:ea typeface="Roboto"/>
                <a:cs typeface="Roboto"/>
                <a:sym typeface="Roboto"/>
              </a:rPr>
              <a:t>Brim uses a columnar data store to enable fast searching and filtering of large datasets.</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Char char="●"/>
            </a:pPr>
            <a:r>
              <a:rPr lang="en" sz="1800">
                <a:latin typeface="Roboto"/>
                <a:ea typeface="Roboto"/>
                <a:cs typeface="Roboto"/>
                <a:sym typeface="Roboto"/>
              </a:rPr>
              <a:t>Brim's interface is designed to be user-friendly, with advanced search capabilities and real-time visualizations of data.</a:t>
            </a:r>
            <a:endParaRPr sz="1800">
              <a:latin typeface="Roboto"/>
              <a:ea typeface="Roboto"/>
              <a:cs typeface="Roboto"/>
              <a:sym typeface="Roboto"/>
            </a:endParaRPr>
          </a:p>
          <a:p>
            <a:pPr indent="0" lvl="0" marL="0" rtl="0" algn="just">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6"/>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Features of Brim</a:t>
            </a:r>
            <a:endParaRPr sz="3600"/>
          </a:p>
        </p:txBody>
      </p:sp>
      <p:sp>
        <p:nvSpPr>
          <p:cNvPr id="641" name="Google Shape;641;p36"/>
          <p:cNvSpPr txBox="1"/>
          <p:nvPr/>
        </p:nvSpPr>
        <p:spPr>
          <a:xfrm>
            <a:off x="1039375" y="1177750"/>
            <a:ext cx="51168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Log management</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Visualization and analysis</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Advanced querying</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Security analytics</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Collaboration and sharing</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Integration with other security tools</a:t>
            </a:r>
            <a:endParaRPr i="1"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7"/>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What We Had Done Till Now</a:t>
            </a:r>
            <a:endParaRPr sz="3600"/>
          </a:p>
        </p:txBody>
      </p:sp>
      <p:sp>
        <p:nvSpPr>
          <p:cNvPr id="647" name="Google Shape;647;p37"/>
          <p:cNvSpPr txBox="1"/>
          <p:nvPr/>
        </p:nvSpPr>
        <p:spPr>
          <a:xfrm>
            <a:off x="720300" y="1471300"/>
            <a:ext cx="8114400" cy="2770500"/>
          </a:xfrm>
          <a:prstGeom prst="rect">
            <a:avLst/>
          </a:prstGeom>
          <a:noFill/>
          <a:ln>
            <a:noFill/>
          </a:ln>
        </p:spPr>
        <p:txBody>
          <a:bodyPr anchorCtr="0" anchor="t" bIns="91425" lIns="91425" spcFirstLastPara="1" rIns="91425" wrap="square" tIns="91425">
            <a:spAutoFit/>
          </a:bodyPr>
          <a:lstStyle/>
          <a:p>
            <a:pPr indent="-381000" lvl="0" marL="457200" marR="1610183" rtl="0" algn="l">
              <a:lnSpc>
                <a:spcPct val="200000"/>
              </a:lnSpc>
              <a:spcBef>
                <a:spcPts val="0"/>
              </a:spcBef>
              <a:spcAft>
                <a:spcPts val="0"/>
              </a:spcAft>
              <a:buClr>
                <a:schemeClr val="dk1"/>
              </a:buClr>
              <a:buSzPts val="2400"/>
              <a:buFont typeface="Roboto"/>
              <a:buChar char="➢"/>
            </a:pPr>
            <a:r>
              <a:rPr i="1" lang="en" sz="2400">
                <a:solidFill>
                  <a:schemeClr val="dk1"/>
                </a:solidFill>
                <a:latin typeface="Roboto"/>
                <a:ea typeface="Roboto"/>
                <a:cs typeface="Roboto"/>
                <a:sym typeface="Roboto"/>
              </a:rPr>
              <a:t>Set up an IDS with Filebeat L</a:t>
            </a:r>
            <a:r>
              <a:rPr i="1" lang="en" sz="2400">
                <a:solidFill>
                  <a:schemeClr val="dk1"/>
                </a:solidFill>
                <a:latin typeface="Roboto"/>
                <a:ea typeface="Roboto"/>
                <a:cs typeface="Roboto"/>
                <a:sym typeface="Roboto"/>
              </a:rPr>
              <a:t>og </a:t>
            </a:r>
            <a:r>
              <a:rPr i="1" lang="en" sz="2400">
                <a:solidFill>
                  <a:schemeClr val="dk1"/>
                </a:solidFill>
                <a:latin typeface="Roboto"/>
                <a:ea typeface="Roboto"/>
                <a:cs typeface="Roboto"/>
                <a:sym typeface="Roboto"/>
              </a:rPr>
              <a:t>Shipping</a:t>
            </a:r>
            <a:endParaRPr i="1" sz="2400">
              <a:solidFill>
                <a:schemeClr val="dk1"/>
              </a:solidFill>
              <a:highlight>
                <a:schemeClr val="lt1"/>
              </a:highlight>
              <a:latin typeface="Roboto"/>
              <a:ea typeface="Roboto"/>
              <a:cs typeface="Roboto"/>
              <a:sym typeface="Roboto"/>
            </a:endParaRPr>
          </a:p>
          <a:p>
            <a:pPr indent="-381000" lvl="0" marL="457200" rtl="0" algn="l">
              <a:lnSpc>
                <a:spcPct val="200000"/>
              </a:lnSpc>
              <a:spcBef>
                <a:spcPts val="0"/>
              </a:spcBef>
              <a:spcAft>
                <a:spcPts val="0"/>
              </a:spcAft>
              <a:buClr>
                <a:schemeClr val="dk1"/>
              </a:buClr>
              <a:buSzPts val="2400"/>
              <a:buFont typeface="Roboto"/>
              <a:buChar char="➢"/>
            </a:pPr>
            <a:r>
              <a:rPr i="1" lang="en" sz="2400">
                <a:solidFill>
                  <a:schemeClr val="dk1"/>
                </a:solidFill>
                <a:latin typeface="Roboto"/>
                <a:ea typeface="Roboto"/>
                <a:cs typeface="Roboto"/>
                <a:sym typeface="Roboto"/>
              </a:rPr>
              <a:t>How to use Zeek for Pcap analysis</a:t>
            </a:r>
            <a:endParaRPr i="1" sz="2400">
              <a:solidFill>
                <a:schemeClr val="dk1"/>
              </a:solidFill>
              <a:latin typeface="Roboto"/>
              <a:ea typeface="Roboto"/>
              <a:cs typeface="Roboto"/>
              <a:sym typeface="Roboto"/>
            </a:endParaRPr>
          </a:p>
          <a:p>
            <a:pPr indent="-381000" lvl="0" marL="457200" rtl="0" algn="l">
              <a:lnSpc>
                <a:spcPct val="200000"/>
              </a:lnSpc>
              <a:spcBef>
                <a:spcPts val="0"/>
              </a:spcBef>
              <a:spcAft>
                <a:spcPts val="0"/>
              </a:spcAft>
              <a:buClr>
                <a:schemeClr val="dk1"/>
              </a:buClr>
              <a:buSzPts val="2400"/>
              <a:buFont typeface="Roboto"/>
              <a:buChar char="➢"/>
            </a:pPr>
            <a:r>
              <a:rPr i="1" lang="en" sz="2400">
                <a:solidFill>
                  <a:schemeClr val="dk1"/>
                </a:solidFill>
                <a:latin typeface="Roboto"/>
                <a:ea typeface="Roboto"/>
                <a:cs typeface="Roboto"/>
                <a:sym typeface="Roboto"/>
              </a:rPr>
              <a:t>Suspected Malware Compromise</a:t>
            </a:r>
            <a:endParaRPr i="1" sz="2400">
              <a:solidFill>
                <a:schemeClr val="dk1"/>
              </a:solidFill>
              <a:latin typeface="Roboto"/>
              <a:ea typeface="Roboto"/>
              <a:cs typeface="Roboto"/>
              <a:sym typeface="Roboto"/>
            </a:endParaRPr>
          </a:p>
          <a:p>
            <a:pPr indent="-381000" lvl="0" marL="457200" rtl="0" algn="l">
              <a:lnSpc>
                <a:spcPct val="200000"/>
              </a:lnSpc>
              <a:spcBef>
                <a:spcPts val="0"/>
              </a:spcBef>
              <a:spcAft>
                <a:spcPts val="0"/>
              </a:spcAft>
              <a:buClr>
                <a:schemeClr val="dk1"/>
              </a:buClr>
              <a:buSzPts val="2400"/>
              <a:buFont typeface="Roboto"/>
              <a:buChar char="➢"/>
            </a:pPr>
            <a:r>
              <a:rPr i="1" lang="en" sz="2400">
                <a:solidFill>
                  <a:schemeClr val="dk1"/>
                </a:solidFill>
                <a:highlight>
                  <a:schemeClr val="lt1"/>
                </a:highlight>
                <a:latin typeface="Roboto"/>
                <a:ea typeface="Roboto"/>
                <a:cs typeface="Roboto"/>
                <a:sym typeface="Roboto"/>
              </a:rPr>
              <a:t>DNS DDoS Attack</a:t>
            </a:r>
            <a:endParaRPr i="1"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8"/>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DNS DDoS Amplification Attack</a:t>
            </a:r>
            <a:endParaRPr sz="3600"/>
          </a:p>
        </p:txBody>
      </p:sp>
      <p:sp>
        <p:nvSpPr>
          <p:cNvPr id="653" name="Google Shape;653;p38"/>
          <p:cNvSpPr txBox="1"/>
          <p:nvPr/>
        </p:nvSpPr>
        <p:spPr>
          <a:xfrm>
            <a:off x="253200" y="1103675"/>
            <a:ext cx="86376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2400">
                <a:solidFill>
                  <a:schemeClr val="dk1"/>
                </a:solidFill>
                <a:highlight>
                  <a:srgbClr val="FFFFFF"/>
                </a:highlight>
                <a:latin typeface="Roboto"/>
                <a:ea typeface="Roboto"/>
                <a:cs typeface="Roboto"/>
                <a:sym typeface="Roboto"/>
              </a:rPr>
              <a:t>DNS amplification is a Distributed Denial of Service (DDoS) attack in which the attacker exploits vulnerabilities in domain name system (DNS) servers to turn initially small queries into much larger payloads, which are used to bring down the victim’s servers.</a:t>
            </a:r>
            <a:endParaRPr i="1"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9"/>
          <p:cNvSpPr txBox="1"/>
          <p:nvPr>
            <p:ph type="title"/>
          </p:nvPr>
        </p:nvSpPr>
        <p:spPr>
          <a:xfrm>
            <a:off x="514775" y="721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Zeek Script</a:t>
            </a:r>
            <a:endParaRPr/>
          </a:p>
        </p:txBody>
      </p:sp>
      <p:pic>
        <p:nvPicPr>
          <p:cNvPr id="659" name="Google Shape;659;p39"/>
          <p:cNvPicPr preferRelativeResize="0"/>
          <p:nvPr/>
        </p:nvPicPr>
        <p:blipFill>
          <a:blip r:embed="rId3">
            <a:alphaModFix/>
          </a:blip>
          <a:stretch>
            <a:fillRect/>
          </a:stretch>
        </p:blipFill>
        <p:spPr>
          <a:xfrm>
            <a:off x="2000000" y="737500"/>
            <a:ext cx="5143939" cy="402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0"/>
          <p:cNvSpPr txBox="1"/>
          <p:nvPr>
            <p:ph type="title"/>
          </p:nvPr>
        </p:nvSpPr>
        <p:spPr>
          <a:xfrm>
            <a:off x="514775" y="721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Notice File</a:t>
            </a:r>
            <a:endParaRPr/>
          </a:p>
        </p:txBody>
      </p:sp>
      <p:pic>
        <p:nvPicPr>
          <p:cNvPr id="665" name="Google Shape;665;p40"/>
          <p:cNvPicPr preferRelativeResize="0"/>
          <p:nvPr/>
        </p:nvPicPr>
        <p:blipFill>
          <a:blip r:embed="rId3">
            <a:alphaModFix/>
          </a:blip>
          <a:stretch>
            <a:fillRect/>
          </a:stretch>
        </p:blipFill>
        <p:spPr>
          <a:xfrm>
            <a:off x="776763" y="822600"/>
            <a:ext cx="7590426" cy="40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1"/>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Goals</a:t>
            </a:r>
            <a:endParaRPr/>
          </a:p>
        </p:txBody>
      </p:sp>
      <p:sp>
        <p:nvSpPr>
          <p:cNvPr id="671" name="Google Shape;671;p41"/>
          <p:cNvSpPr txBox="1"/>
          <p:nvPr/>
        </p:nvSpPr>
        <p:spPr>
          <a:xfrm>
            <a:off x="1118975" y="1382250"/>
            <a:ext cx="73416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Zeek Scripting for analysing various other complex attacks</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Visualizing the patterns of packets using Brim</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Integrating various other network analysing tools like Surikata</a:t>
            </a:r>
            <a:endParaRPr sz="19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2"/>
          <p:cNvSpPr txBox="1"/>
          <p:nvPr>
            <p:ph type="title"/>
          </p:nvPr>
        </p:nvSpPr>
        <p:spPr>
          <a:xfrm>
            <a:off x="1164275" y="362150"/>
            <a:ext cx="56919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677" name="Google Shape;677;p42"/>
          <p:cNvSpPr txBox="1"/>
          <p:nvPr/>
        </p:nvSpPr>
        <p:spPr>
          <a:xfrm>
            <a:off x="1888100" y="1161525"/>
            <a:ext cx="47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78" name="Google Shape;678;p42"/>
          <p:cNvSpPr txBox="1"/>
          <p:nvPr/>
        </p:nvSpPr>
        <p:spPr>
          <a:xfrm>
            <a:off x="2019750" y="1170300"/>
            <a:ext cx="5363100" cy="2940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u="sng">
                <a:solidFill>
                  <a:schemeClr val="hlink"/>
                </a:solidFill>
                <a:latin typeface="Roboto"/>
                <a:ea typeface="Roboto"/>
                <a:cs typeface="Roboto"/>
                <a:sym typeface="Roboto"/>
                <a:hlinkClick r:id="rId3"/>
              </a:rPr>
              <a:t>https://medium.com/itsecasia-research/zeek-script-example-for-detecting-dns-ddos-attack-6f64a430b14a</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u="sng">
                <a:solidFill>
                  <a:schemeClr val="hlink"/>
                </a:solidFill>
                <a:latin typeface="Roboto"/>
                <a:ea typeface="Roboto"/>
                <a:cs typeface="Roboto"/>
                <a:sym typeface="Roboto"/>
                <a:hlinkClick r:id="rId4"/>
              </a:rPr>
              <a:t>https://youtu.be/xpPEHtACrek</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u="sng">
                <a:solidFill>
                  <a:schemeClr val="hlink"/>
                </a:solidFill>
                <a:latin typeface="Roboto"/>
                <a:ea typeface="Roboto"/>
                <a:cs typeface="Roboto"/>
                <a:sym typeface="Roboto"/>
                <a:hlinkClick r:id="rId5"/>
              </a:rPr>
              <a:t>http://ce.sc.edu/cyberinfra/docs/workshop/Zeek_Lab_Series.pdf</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u="sng">
                <a:solidFill>
                  <a:schemeClr val="hlink"/>
                </a:solidFill>
                <a:latin typeface="Roboto"/>
                <a:ea typeface="Roboto"/>
                <a:cs typeface="Roboto"/>
                <a:sym typeface="Roboto"/>
                <a:hlinkClick r:id="rId6"/>
              </a:rPr>
              <a:t>https://zeek.org/</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u="sng">
                <a:solidFill>
                  <a:schemeClr val="hlink"/>
                </a:solidFill>
                <a:latin typeface="Roboto"/>
                <a:ea typeface="Roboto"/>
                <a:cs typeface="Roboto"/>
                <a:sym typeface="Roboto"/>
                <a:hlinkClick r:id="rId7"/>
              </a:rPr>
              <a:t>https://www.malware-traffic-analysis.net/</a:t>
            </a:r>
            <a:endParaRPr sz="15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3"/>
          <p:cNvSpPr txBox="1"/>
          <p:nvPr>
            <p:ph type="title"/>
          </p:nvPr>
        </p:nvSpPr>
        <p:spPr>
          <a:xfrm>
            <a:off x="514800" y="1030575"/>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Thank You</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514800" y="1220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INDEX</a:t>
            </a:r>
            <a:endParaRPr/>
          </a:p>
        </p:txBody>
      </p:sp>
      <p:grpSp>
        <p:nvGrpSpPr>
          <p:cNvPr id="232" name="Google Shape;232;p26"/>
          <p:cNvGrpSpPr/>
          <p:nvPr/>
        </p:nvGrpSpPr>
        <p:grpSpPr>
          <a:xfrm>
            <a:off x="5707491" y="2228540"/>
            <a:ext cx="3288334" cy="2745780"/>
            <a:chOff x="5291599" y="959866"/>
            <a:chExt cx="3053802" cy="3392364"/>
          </a:xfrm>
        </p:grpSpPr>
        <p:sp>
          <p:nvSpPr>
            <p:cNvPr id="233" name="Google Shape;233;p26"/>
            <p:cNvSpPr/>
            <p:nvPr/>
          </p:nvSpPr>
          <p:spPr>
            <a:xfrm>
              <a:off x="5364925" y="2575892"/>
              <a:ext cx="2386625" cy="1654725"/>
            </a:xfrm>
            <a:custGeom>
              <a:rect b="b" l="l" r="r" t="t"/>
              <a:pathLst>
                <a:path extrusionOk="0" h="52816" w="76177">
                  <a:moveTo>
                    <a:pt x="38660" y="23753"/>
                  </a:moveTo>
                  <a:lnTo>
                    <a:pt x="47685" y="29540"/>
                  </a:lnTo>
                  <a:lnTo>
                    <a:pt x="44435" y="31599"/>
                  </a:lnTo>
                  <a:cubicBezTo>
                    <a:pt x="43593" y="32130"/>
                    <a:pt x="42640" y="32395"/>
                    <a:pt x="41688" y="32395"/>
                  </a:cubicBezTo>
                  <a:cubicBezTo>
                    <a:pt x="40674" y="32395"/>
                    <a:pt x="39663" y="32094"/>
                    <a:pt x="38791" y="31492"/>
                  </a:cubicBezTo>
                  <a:lnTo>
                    <a:pt x="32588" y="27230"/>
                  </a:lnTo>
                  <a:lnTo>
                    <a:pt x="38660" y="23753"/>
                  </a:lnTo>
                  <a:close/>
                  <a:moveTo>
                    <a:pt x="29135" y="0"/>
                  </a:moveTo>
                  <a:cubicBezTo>
                    <a:pt x="28671" y="0"/>
                    <a:pt x="28290" y="393"/>
                    <a:pt x="28314" y="857"/>
                  </a:cubicBezTo>
                  <a:lnTo>
                    <a:pt x="28314" y="6215"/>
                  </a:lnTo>
                  <a:cubicBezTo>
                    <a:pt x="28314" y="7870"/>
                    <a:pt x="29159" y="9406"/>
                    <a:pt x="30552" y="10287"/>
                  </a:cubicBezTo>
                  <a:lnTo>
                    <a:pt x="43125" y="18264"/>
                  </a:lnTo>
                  <a:cubicBezTo>
                    <a:pt x="43304" y="18371"/>
                    <a:pt x="43411" y="18574"/>
                    <a:pt x="43399" y="18788"/>
                  </a:cubicBezTo>
                  <a:cubicBezTo>
                    <a:pt x="43399" y="19003"/>
                    <a:pt x="43280" y="19193"/>
                    <a:pt x="43101" y="19300"/>
                  </a:cubicBezTo>
                  <a:lnTo>
                    <a:pt x="38708" y="21812"/>
                  </a:lnTo>
                  <a:lnTo>
                    <a:pt x="25087" y="13073"/>
                  </a:lnTo>
                  <a:cubicBezTo>
                    <a:pt x="24539" y="12728"/>
                    <a:pt x="24206" y="12109"/>
                    <a:pt x="24206" y="11466"/>
                  </a:cubicBezTo>
                  <a:lnTo>
                    <a:pt x="24206" y="3751"/>
                  </a:lnTo>
                  <a:cubicBezTo>
                    <a:pt x="24218" y="3286"/>
                    <a:pt x="23849" y="2893"/>
                    <a:pt x="23372" y="2893"/>
                  </a:cubicBezTo>
                  <a:cubicBezTo>
                    <a:pt x="22908" y="2893"/>
                    <a:pt x="22527" y="3286"/>
                    <a:pt x="22551" y="3751"/>
                  </a:cubicBezTo>
                  <a:lnTo>
                    <a:pt x="22551" y="11466"/>
                  </a:lnTo>
                  <a:cubicBezTo>
                    <a:pt x="22551" y="12680"/>
                    <a:pt x="23170" y="13811"/>
                    <a:pt x="24194" y="14466"/>
                  </a:cubicBezTo>
                  <a:lnTo>
                    <a:pt x="37088" y="22741"/>
                  </a:lnTo>
                  <a:lnTo>
                    <a:pt x="31076" y="26194"/>
                  </a:lnTo>
                  <a:lnTo>
                    <a:pt x="18074" y="17264"/>
                  </a:lnTo>
                  <a:cubicBezTo>
                    <a:pt x="16574" y="16228"/>
                    <a:pt x="15681" y="14526"/>
                    <a:pt x="15681" y="12716"/>
                  </a:cubicBezTo>
                  <a:lnTo>
                    <a:pt x="15681" y="9382"/>
                  </a:lnTo>
                  <a:cubicBezTo>
                    <a:pt x="15693" y="8906"/>
                    <a:pt x="15324" y="8513"/>
                    <a:pt x="14848" y="8513"/>
                  </a:cubicBezTo>
                  <a:cubicBezTo>
                    <a:pt x="14383" y="8513"/>
                    <a:pt x="14002" y="8906"/>
                    <a:pt x="14026" y="9382"/>
                  </a:cubicBezTo>
                  <a:lnTo>
                    <a:pt x="14026" y="12716"/>
                  </a:lnTo>
                  <a:cubicBezTo>
                    <a:pt x="14026" y="15073"/>
                    <a:pt x="15193" y="17288"/>
                    <a:pt x="17134" y="18622"/>
                  </a:cubicBezTo>
                  <a:lnTo>
                    <a:pt x="30171" y="27587"/>
                  </a:lnTo>
                  <a:lnTo>
                    <a:pt x="30171" y="32254"/>
                  </a:lnTo>
                  <a:cubicBezTo>
                    <a:pt x="30171" y="32814"/>
                    <a:pt x="29885" y="33338"/>
                    <a:pt x="29421" y="33635"/>
                  </a:cubicBezTo>
                  <a:lnTo>
                    <a:pt x="5954" y="48720"/>
                  </a:lnTo>
                  <a:cubicBezTo>
                    <a:pt x="5936" y="48732"/>
                    <a:pt x="5915" y="48738"/>
                    <a:pt x="5894" y="48738"/>
                  </a:cubicBezTo>
                  <a:cubicBezTo>
                    <a:pt x="5873" y="48738"/>
                    <a:pt x="5852" y="48732"/>
                    <a:pt x="5835" y="48720"/>
                  </a:cubicBezTo>
                  <a:cubicBezTo>
                    <a:pt x="5799" y="48709"/>
                    <a:pt x="5775" y="48661"/>
                    <a:pt x="5775" y="48625"/>
                  </a:cubicBezTo>
                  <a:lnTo>
                    <a:pt x="5775" y="43029"/>
                  </a:lnTo>
                  <a:cubicBezTo>
                    <a:pt x="5775" y="42744"/>
                    <a:pt x="5632" y="42482"/>
                    <a:pt x="5394" y="42327"/>
                  </a:cubicBezTo>
                  <a:lnTo>
                    <a:pt x="1644" y="39957"/>
                  </a:lnTo>
                  <a:lnTo>
                    <a:pt x="1644" y="35874"/>
                  </a:lnTo>
                  <a:cubicBezTo>
                    <a:pt x="1644" y="35421"/>
                    <a:pt x="1274" y="35052"/>
                    <a:pt x="822" y="35052"/>
                  </a:cubicBezTo>
                  <a:cubicBezTo>
                    <a:pt x="370" y="35052"/>
                    <a:pt x="0" y="35421"/>
                    <a:pt x="0" y="35874"/>
                  </a:cubicBezTo>
                  <a:lnTo>
                    <a:pt x="0" y="40422"/>
                  </a:lnTo>
                  <a:cubicBezTo>
                    <a:pt x="0" y="40696"/>
                    <a:pt x="143" y="40958"/>
                    <a:pt x="381" y="41112"/>
                  </a:cubicBezTo>
                  <a:lnTo>
                    <a:pt x="4120" y="43482"/>
                  </a:lnTo>
                  <a:lnTo>
                    <a:pt x="4120" y="48625"/>
                  </a:lnTo>
                  <a:cubicBezTo>
                    <a:pt x="4120" y="49268"/>
                    <a:pt x="4477" y="49863"/>
                    <a:pt x="5049" y="50173"/>
                  </a:cubicBezTo>
                  <a:cubicBezTo>
                    <a:pt x="5311" y="50318"/>
                    <a:pt x="5601" y="50390"/>
                    <a:pt x="5893" y="50390"/>
                  </a:cubicBezTo>
                  <a:cubicBezTo>
                    <a:pt x="6224" y="50390"/>
                    <a:pt x="6555" y="50297"/>
                    <a:pt x="6847" y="50113"/>
                  </a:cubicBezTo>
                  <a:lnTo>
                    <a:pt x="30314" y="35028"/>
                  </a:lnTo>
                  <a:cubicBezTo>
                    <a:pt x="31254" y="34421"/>
                    <a:pt x="31826" y="33373"/>
                    <a:pt x="31826" y="32254"/>
                  </a:cubicBezTo>
                  <a:lnTo>
                    <a:pt x="31826" y="28718"/>
                  </a:lnTo>
                  <a:lnTo>
                    <a:pt x="37850" y="32849"/>
                  </a:lnTo>
                  <a:cubicBezTo>
                    <a:pt x="39010" y="33651"/>
                    <a:pt x="40354" y="34053"/>
                    <a:pt x="41700" y="34053"/>
                  </a:cubicBezTo>
                  <a:cubicBezTo>
                    <a:pt x="42953" y="34053"/>
                    <a:pt x="44208" y="33705"/>
                    <a:pt x="45316" y="33004"/>
                  </a:cubicBezTo>
                  <a:lnTo>
                    <a:pt x="48483" y="31004"/>
                  </a:lnTo>
                  <a:lnTo>
                    <a:pt x="48483" y="34671"/>
                  </a:lnTo>
                  <a:cubicBezTo>
                    <a:pt x="48471" y="35790"/>
                    <a:pt x="49042" y="36838"/>
                    <a:pt x="49995" y="37445"/>
                  </a:cubicBezTo>
                  <a:lnTo>
                    <a:pt x="73450" y="52530"/>
                  </a:lnTo>
                  <a:cubicBezTo>
                    <a:pt x="73741" y="52720"/>
                    <a:pt x="74072" y="52816"/>
                    <a:pt x="74402" y="52816"/>
                  </a:cubicBezTo>
                  <a:cubicBezTo>
                    <a:pt x="74694" y="52816"/>
                    <a:pt x="74985" y="52741"/>
                    <a:pt x="75248" y="52590"/>
                  </a:cubicBezTo>
                  <a:cubicBezTo>
                    <a:pt x="75819" y="52292"/>
                    <a:pt x="76177" y="51697"/>
                    <a:pt x="76177" y="51042"/>
                  </a:cubicBezTo>
                  <a:lnTo>
                    <a:pt x="76177" y="42446"/>
                  </a:lnTo>
                  <a:cubicBezTo>
                    <a:pt x="76177" y="41993"/>
                    <a:pt x="75808" y="41624"/>
                    <a:pt x="75343" y="41624"/>
                  </a:cubicBezTo>
                  <a:cubicBezTo>
                    <a:pt x="74891" y="41624"/>
                    <a:pt x="74522" y="41993"/>
                    <a:pt x="74522" y="42446"/>
                  </a:cubicBezTo>
                  <a:lnTo>
                    <a:pt x="74522" y="51042"/>
                  </a:lnTo>
                  <a:cubicBezTo>
                    <a:pt x="74522" y="51078"/>
                    <a:pt x="74498" y="51114"/>
                    <a:pt x="74462" y="51137"/>
                  </a:cubicBezTo>
                  <a:cubicBezTo>
                    <a:pt x="74444" y="51149"/>
                    <a:pt x="74423" y="51155"/>
                    <a:pt x="74403" y="51155"/>
                  </a:cubicBezTo>
                  <a:cubicBezTo>
                    <a:pt x="74382" y="51155"/>
                    <a:pt x="74361" y="51149"/>
                    <a:pt x="74343" y="51137"/>
                  </a:cubicBezTo>
                  <a:lnTo>
                    <a:pt x="50888" y="36040"/>
                  </a:lnTo>
                  <a:cubicBezTo>
                    <a:pt x="50412" y="35743"/>
                    <a:pt x="50126" y="35219"/>
                    <a:pt x="50126" y="34659"/>
                  </a:cubicBezTo>
                  <a:lnTo>
                    <a:pt x="50126" y="29944"/>
                  </a:lnTo>
                  <a:lnTo>
                    <a:pt x="66128" y="19824"/>
                  </a:lnTo>
                  <a:cubicBezTo>
                    <a:pt x="67211" y="19145"/>
                    <a:pt x="67890" y="17967"/>
                    <a:pt x="67949" y="16693"/>
                  </a:cubicBezTo>
                  <a:lnTo>
                    <a:pt x="68283" y="9430"/>
                  </a:lnTo>
                  <a:cubicBezTo>
                    <a:pt x="68283" y="8888"/>
                    <a:pt x="67866" y="8607"/>
                    <a:pt x="67450" y="8607"/>
                  </a:cubicBezTo>
                  <a:cubicBezTo>
                    <a:pt x="67061" y="8607"/>
                    <a:pt x="66674" y="8852"/>
                    <a:pt x="66628" y="9358"/>
                  </a:cubicBezTo>
                  <a:lnTo>
                    <a:pt x="66306" y="16609"/>
                  </a:lnTo>
                  <a:cubicBezTo>
                    <a:pt x="66271" y="17359"/>
                    <a:pt x="65866" y="18038"/>
                    <a:pt x="65247" y="18431"/>
                  </a:cubicBezTo>
                  <a:lnTo>
                    <a:pt x="49221" y="28563"/>
                  </a:lnTo>
                  <a:lnTo>
                    <a:pt x="40267" y="22824"/>
                  </a:lnTo>
                  <a:lnTo>
                    <a:pt x="43923" y="20729"/>
                  </a:lnTo>
                  <a:cubicBezTo>
                    <a:pt x="45387" y="19884"/>
                    <a:pt x="45435" y="17776"/>
                    <a:pt x="44006" y="16871"/>
                  </a:cubicBezTo>
                  <a:lnTo>
                    <a:pt x="31433" y="8894"/>
                  </a:lnTo>
                  <a:cubicBezTo>
                    <a:pt x="30516" y="8311"/>
                    <a:pt x="29957" y="7299"/>
                    <a:pt x="29969" y="6215"/>
                  </a:cubicBezTo>
                  <a:lnTo>
                    <a:pt x="29969" y="857"/>
                  </a:lnTo>
                  <a:cubicBezTo>
                    <a:pt x="29980" y="393"/>
                    <a:pt x="29611" y="0"/>
                    <a:pt x="29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5380590" y="2591933"/>
              <a:ext cx="2355295" cy="1622863"/>
            </a:xfrm>
            <a:custGeom>
              <a:rect b="b" l="l" r="r" t="t"/>
              <a:pathLst>
                <a:path extrusionOk="0" h="51799" w="75177">
                  <a:moveTo>
                    <a:pt x="38172" y="22670"/>
                  </a:moveTo>
                  <a:lnTo>
                    <a:pt x="48102" y="29039"/>
                  </a:lnTo>
                  <a:lnTo>
                    <a:pt x="44185" y="31504"/>
                  </a:lnTo>
                  <a:cubicBezTo>
                    <a:pt x="43270" y="32085"/>
                    <a:pt x="42227" y="32374"/>
                    <a:pt x="41186" y="32374"/>
                  </a:cubicBezTo>
                  <a:cubicBezTo>
                    <a:pt x="40072" y="32374"/>
                    <a:pt x="38959" y="32043"/>
                    <a:pt x="38005" y="31385"/>
                  </a:cubicBezTo>
                  <a:lnTo>
                    <a:pt x="31159" y="26682"/>
                  </a:lnTo>
                  <a:lnTo>
                    <a:pt x="38172" y="22670"/>
                  </a:lnTo>
                  <a:close/>
                  <a:moveTo>
                    <a:pt x="28635" y="0"/>
                  </a:moveTo>
                  <a:cubicBezTo>
                    <a:pt x="28459" y="0"/>
                    <a:pt x="28284" y="119"/>
                    <a:pt x="28302" y="357"/>
                  </a:cubicBezTo>
                  <a:lnTo>
                    <a:pt x="28302" y="5715"/>
                  </a:lnTo>
                  <a:cubicBezTo>
                    <a:pt x="28302" y="7192"/>
                    <a:pt x="29052" y="8573"/>
                    <a:pt x="30314" y="9358"/>
                  </a:cubicBezTo>
                  <a:lnTo>
                    <a:pt x="42875" y="17348"/>
                  </a:lnTo>
                  <a:cubicBezTo>
                    <a:pt x="43577" y="17788"/>
                    <a:pt x="43554" y="18812"/>
                    <a:pt x="42839" y="19217"/>
                  </a:cubicBezTo>
                  <a:lnTo>
                    <a:pt x="38196" y="21884"/>
                  </a:lnTo>
                  <a:lnTo>
                    <a:pt x="24325" y="12978"/>
                  </a:lnTo>
                  <a:cubicBezTo>
                    <a:pt x="23623" y="12537"/>
                    <a:pt x="23206" y="11775"/>
                    <a:pt x="23206" y="10954"/>
                  </a:cubicBezTo>
                  <a:lnTo>
                    <a:pt x="23206" y="3239"/>
                  </a:lnTo>
                  <a:cubicBezTo>
                    <a:pt x="23224" y="3006"/>
                    <a:pt x="23051" y="2890"/>
                    <a:pt x="22878" y="2890"/>
                  </a:cubicBezTo>
                  <a:cubicBezTo>
                    <a:pt x="22706" y="2890"/>
                    <a:pt x="22533" y="3006"/>
                    <a:pt x="22551" y="3239"/>
                  </a:cubicBezTo>
                  <a:lnTo>
                    <a:pt x="22551" y="10954"/>
                  </a:lnTo>
                  <a:cubicBezTo>
                    <a:pt x="22539" y="12002"/>
                    <a:pt x="23075" y="12978"/>
                    <a:pt x="23956" y="13538"/>
                  </a:cubicBezTo>
                  <a:lnTo>
                    <a:pt x="37541" y="22253"/>
                  </a:lnTo>
                  <a:lnTo>
                    <a:pt x="30552" y="26265"/>
                  </a:lnTo>
                  <a:lnTo>
                    <a:pt x="17288" y="17157"/>
                  </a:lnTo>
                  <a:cubicBezTo>
                    <a:pt x="15657" y="16038"/>
                    <a:pt x="14681" y="14180"/>
                    <a:pt x="14681" y="12204"/>
                  </a:cubicBezTo>
                  <a:lnTo>
                    <a:pt x="14681" y="8870"/>
                  </a:lnTo>
                  <a:cubicBezTo>
                    <a:pt x="14699" y="8632"/>
                    <a:pt x="14523" y="8513"/>
                    <a:pt x="14348" y="8513"/>
                  </a:cubicBezTo>
                  <a:cubicBezTo>
                    <a:pt x="14172" y="8513"/>
                    <a:pt x="13996" y="8632"/>
                    <a:pt x="14014" y="8870"/>
                  </a:cubicBezTo>
                  <a:lnTo>
                    <a:pt x="14014" y="12204"/>
                  </a:lnTo>
                  <a:cubicBezTo>
                    <a:pt x="14014" y="14407"/>
                    <a:pt x="15098" y="16466"/>
                    <a:pt x="16907" y="17717"/>
                  </a:cubicBezTo>
                  <a:lnTo>
                    <a:pt x="30159" y="26813"/>
                  </a:lnTo>
                  <a:lnTo>
                    <a:pt x="30159" y="31742"/>
                  </a:lnTo>
                  <a:cubicBezTo>
                    <a:pt x="30159" y="32468"/>
                    <a:pt x="29790" y="33147"/>
                    <a:pt x="29183" y="33540"/>
                  </a:cubicBezTo>
                  <a:lnTo>
                    <a:pt x="5727" y="48625"/>
                  </a:lnTo>
                  <a:cubicBezTo>
                    <a:pt x="5624" y="48692"/>
                    <a:pt x="5511" y="48723"/>
                    <a:pt x="5401" y="48723"/>
                  </a:cubicBezTo>
                  <a:cubicBezTo>
                    <a:pt x="5083" y="48723"/>
                    <a:pt x="4787" y="48467"/>
                    <a:pt x="4787" y="48113"/>
                  </a:cubicBezTo>
                  <a:lnTo>
                    <a:pt x="4787" y="42517"/>
                  </a:lnTo>
                  <a:cubicBezTo>
                    <a:pt x="4787" y="42398"/>
                    <a:pt x="4739" y="42291"/>
                    <a:pt x="4644" y="42232"/>
                  </a:cubicBezTo>
                  <a:lnTo>
                    <a:pt x="667" y="39719"/>
                  </a:lnTo>
                  <a:lnTo>
                    <a:pt x="667" y="35362"/>
                  </a:lnTo>
                  <a:cubicBezTo>
                    <a:pt x="667" y="35141"/>
                    <a:pt x="501" y="35031"/>
                    <a:pt x="334" y="35031"/>
                  </a:cubicBezTo>
                  <a:cubicBezTo>
                    <a:pt x="167" y="35031"/>
                    <a:pt x="1" y="35141"/>
                    <a:pt x="1" y="35362"/>
                  </a:cubicBezTo>
                  <a:lnTo>
                    <a:pt x="1" y="39910"/>
                  </a:lnTo>
                  <a:cubicBezTo>
                    <a:pt x="1" y="40017"/>
                    <a:pt x="48" y="40124"/>
                    <a:pt x="143" y="40184"/>
                  </a:cubicBezTo>
                  <a:lnTo>
                    <a:pt x="4120" y="42696"/>
                  </a:lnTo>
                  <a:lnTo>
                    <a:pt x="4120" y="48113"/>
                  </a:lnTo>
                  <a:cubicBezTo>
                    <a:pt x="4120" y="48578"/>
                    <a:pt x="4370" y="49006"/>
                    <a:pt x="4787" y="49232"/>
                  </a:cubicBezTo>
                  <a:cubicBezTo>
                    <a:pt x="4974" y="49337"/>
                    <a:pt x="5182" y="49388"/>
                    <a:pt x="5390" y="49388"/>
                  </a:cubicBezTo>
                  <a:cubicBezTo>
                    <a:pt x="5631" y="49388"/>
                    <a:pt x="5873" y="49319"/>
                    <a:pt x="6085" y="49185"/>
                  </a:cubicBezTo>
                  <a:lnTo>
                    <a:pt x="29540" y="34100"/>
                  </a:lnTo>
                  <a:cubicBezTo>
                    <a:pt x="30350" y="33576"/>
                    <a:pt x="30838" y="32695"/>
                    <a:pt x="30838" y="31742"/>
                  </a:cubicBezTo>
                  <a:lnTo>
                    <a:pt x="30838" y="27277"/>
                  </a:lnTo>
                  <a:lnTo>
                    <a:pt x="37636" y="31945"/>
                  </a:lnTo>
                  <a:cubicBezTo>
                    <a:pt x="38708" y="32677"/>
                    <a:pt x="39951" y="33047"/>
                    <a:pt x="41197" y="33047"/>
                  </a:cubicBezTo>
                  <a:cubicBezTo>
                    <a:pt x="42360" y="33047"/>
                    <a:pt x="43525" y="32725"/>
                    <a:pt x="44554" y="32076"/>
                  </a:cubicBezTo>
                  <a:lnTo>
                    <a:pt x="48471" y="29587"/>
                  </a:lnTo>
                  <a:lnTo>
                    <a:pt x="48471" y="34147"/>
                  </a:lnTo>
                  <a:cubicBezTo>
                    <a:pt x="48459" y="35100"/>
                    <a:pt x="48947" y="35993"/>
                    <a:pt x="49757" y="36505"/>
                  </a:cubicBezTo>
                  <a:lnTo>
                    <a:pt x="73212" y="51602"/>
                  </a:lnTo>
                  <a:cubicBezTo>
                    <a:pt x="73418" y="51733"/>
                    <a:pt x="73654" y="51799"/>
                    <a:pt x="73890" y="51799"/>
                  </a:cubicBezTo>
                  <a:cubicBezTo>
                    <a:pt x="74104" y="51799"/>
                    <a:pt x="74318" y="51745"/>
                    <a:pt x="74510" y="51637"/>
                  </a:cubicBezTo>
                  <a:cubicBezTo>
                    <a:pt x="74927" y="51423"/>
                    <a:pt x="75177" y="50995"/>
                    <a:pt x="75177" y="50530"/>
                  </a:cubicBezTo>
                  <a:lnTo>
                    <a:pt x="75177" y="41934"/>
                  </a:lnTo>
                  <a:cubicBezTo>
                    <a:pt x="75177" y="41755"/>
                    <a:pt x="75022" y="41600"/>
                    <a:pt x="74843" y="41600"/>
                  </a:cubicBezTo>
                  <a:cubicBezTo>
                    <a:pt x="74665" y="41600"/>
                    <a:pt x="74510" y="41743"/>
                    <a:pt x="74510" y="41934"/>
                  </a:cubicBezTo>
                  <a:lnTo>
                    <a:pt x="74510" y="50530"/>
                  </a:lnTo>
                  <a:cubicBezTo>
                    <a:pt x="74510" y="50885"/>
                    <a:pt x="74218" y="51135"/>
                    <a:pt x="73902" y="51135"/>
                  </a:cubicBezTo>
                  <a:cubicBezTo>
                    <a:pt x="73795" y="51135"/>
                    <a:pt x="73684" y="51106"/>
                    <a:pt x="73581" y="51042"/>
                  </a:cubicBezTo>
                  <a:lnTo>
                    <a:pt x="50114" y="35945"/>
                  </a:lnTo>
                  <a:cubicBezTo>
                    <a:pt x="49507" y="35552"/>
                    <a:pt x="49138" y="34873"/>
                    <a:pt x="49138" y="34147"/>
                  </a:cubicBezTo>
                  <a:lnTo>
                    <a:pt x="49138" y="29170"/>
                  </a:lnTo>
                  <a:lnTo>
                    <a:pt x="65354" y="18907"/>
                  </a:lnTo>
                  <a:cubicBezTo>
                    <a:pt x="66306" y="18300"/>
                    <a:pt x="66902" y="17276"/>
                    <a:pt x="66949" y="16157"/>
                  </a:cubicBezTo>
                  <a:lnTo>
                    <a:pt x="67283" y="8906"/>
                  </a:lnTo>
                  <a:cubicBezTo>
                    <a:pt x="67283" y="8686"/>
                    <a:pt x="67116" y="8572"/>
                    <a:pt x="66949" y="8572"/>
                  </a:cubicBezTo>
                  <a:cubicBezTo>
                    <a:pt x="66791" y="8572"/>
                    <a:pt x="66633" y="8674"/>
                    <a:pt x="66616" y="8882"/>
                  </a:cubicBezTo>
                  <a:lnTo>
                    <a:pt x="66295" y="16133"/>
                  </a:lnTo>
                  <a:cubicBezTo>
                    <a:pt x="66247" y="17038"/>
                    <a:pt x="65771" y="17859"/>
                    <a:pt x="65009" y="18348"/>
                  </a:cubicBezTo>
                  <a:lnTo>
                    <a:pt x="48721" y="28647"/>
                  </a:lnTo>
                  <a:lnTo>
                    <a:pt x="38815" y="22289"/>
                  </a:lnTo>
                  <a:lnTo>
                    <a:pt x="43173" y="19800"/>
                  </a:lnTo>
                  <a:cubicBezTo>
                    <a:pt x="44316" y="19133"/>
                    <a:pt x="44351" y="17490"/>
                    <a:pt x="43232" y="16776"/>
                  </a:cubicBezTo>
                  <a:lnTo>
                    <a:pt x="30671" y="8799"/>
                  </a:lnTo>
                  <a:cubicBezTo>
                    <a:pt x="29611" y="8132"/>
                    <a:pt x="28968" y="6965"/>
                    <a:pt x="28968" y="5715"/>
                  </a:cubicBezTo>
                  <a:lnTo>
                    <a:pt x="28968" y="357"/>
                  </a:lnTo>
                  <a:cubicBezTo>
                    <a:pt x="28986" y="119"/>
                    <a:pt x="28811" y="0"/>
                    <a:pt x="28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5804357" y="1539975"/>
              <a:ext cx="1101563" cy="1167262"/>
            </a:xfrm>
            <a:custGeom>
              <a:rect b="b" l="l" r="r" t="t"/>
              <a:pathLst>
                <a:path extrusionOk="0" h="37257" w="35160">
                  <a:moveTo>
                    <a:pt x="34096" y="0"/>
                  </a:moveTo>
                  <a:cubicBezTo>
                    <a:pt x="33880" y="0"/>
                    <a:pt x="33661" y="86"/>
                    <a:pt x="33492" y="275"/>
                  </a:cubicBezTo>
                  <a:cubicBezTo>
                    <a:pt x="33338" y="430"/>
                    <a:pt x="33266" y="645"/>
                    <a:pt x="33278" y="871"/>
                  </a:cubicBezTo>
                  <a:lnTo>
                    <a:pt x="33421" y="3502"/>
                  </a:lnTo>
                  <a:cubicBezTo>
                    <a:pt x="33480" y="5014"/>
                    <a:pt x="32695" y="6443"/>
                    <a:pt x="31397" y="7229"/>
                  </a:cubicBezTo>
                  <a:lnTo>
                    <a:pt x="3536" y="23874"/>
                  </a:lnTo>
                  <a:cubicBezTo>
                    <a:pt x="1345" y="25183"/>
                    <a:pt x="12" y="27541"/>
                    <a:pt x="0" y="30089"/>
                  </a:cubicBezTo>
                  <a:lnTo>
                    <a:pt x="0" y="36435"/>
                  </a:lnTo>
                  <a:cubicBezTo>
                    <a:pt x="0" y="36887"/>
                    <a:pt x="369" y="37256"/>
                    <a:pt x="822" y="37256"/>
                  </a:cubicBezTo>
                  <a:cubicBezTo>
                    <a:pt x="1274" y="37256"/>
                    <a:pt x="1643" y="36887"/>
                    <a:pt x="1643" y="36435"/>
                  </a:cubicBezTo>
                  <a:lnTo>
                    <a:pt x="1643" y="30089"/>
                  </a:lnTo>
                  <a:cubicBezTo>
                    <a:pt x="1655" y="28124"/>
                    <a:pt x="2691" y="26302"/>
                    <a:pt x="4370" y="25290"/>
                  </a:cubicBezTo>
                  <a:lnTo>
                    <a:pt x="8489" y="22826"/>
                  </a:lnTo>
                  <a:lnTo>
                    <a:pt x="8489" y="32303"/>
                  </a:lnTo>
                  <a:cubicBezTo>
                    <a:pt x="8513" y="32744"/>
                    <a:pt x="8870" y="33089"/>
                    <a:pt x="9323" y="33089"/>
                  </a:cubicBezTo>
                  <a:cubicBezTo>
                    <a:pt x="9763" y="33089"/>
                    <a:pt x="10120" y="32744"/>
                    <a:pt x="10144" y="32303"/>
                  </a:cubicBezTo>
                  <a:lnTo>
                    <a:pt x="10144" y="21838"/>
                  </a:lnTo>
                  <a:lnTo>
                    <a:pt x="13823" y="19647"/>
                  </a:lnTo>
                  <a:lnTo>
                    <a:pt x="13823" y="28803"/>
                  </a:lnTo>
                  <a:cubicBezTo>
                    <a:pt x="13799" y="29279"/>
                    <a:pt x="14168" y="29660"/>
                    <a:pt x="14645" y="29660"/>
                  </a:cubicBezTo>
                  <a:cubicBezTo>
                    <a:pt x="15109" y="29660"/>
                    <a:pt x="15490" y="29279"/>
                    <a:pt x="15466" y="28803"/>
                  </a:cubicBezTo>
                  <a:lnTo>
                    <a:pt x="15466" y="18659"/>
                  </a:lnTo>
                  <a:lnTo>
                    <a:pt x="32242" y="8646"/>
                  </a:lnTo>
                  <a:cubicBezTo>
                    <a:pt x="34076" y="7550"/>
                    <a:pt x="35159" y="5550"/>
                    <a:pt x="35076" y="3431"/>
                  </a:cubicBezTo>
                  <a:lnTo>
                    <a:pt x="34921" y="787"/>
                  </a:lnTo>
                  <a:cubicBezTo>
                    <a:pt x="34898" y="305"/>
                    <a:pt x="34503" y="0"/>
                    <a:pt x="34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5819645" y="1555577"/>
              <a:ext cx="1070609" cy="1136370"/>
            </a:xfrm>
            <a:custGeom>
              <a:rect b="b" l="l" r="r" t="t"/>
              <a:pathLst>
                <a:path extrusionOk="0" h="36271" w="34172">
                  <a:moveTo>
                    <a:pt x="33626" y="0"/>
                  </a:moveTo>
                  <a:cubicBezTo>
                    <a:pt x="33452" y="0"/>
                    <a:pt x="33278" y="120"/>
                    <a:pt x="33290" y="349"/>
                  </a:cubicBezTo>
                  <a:lnTo>
                    <a:pt x="33433" y="2992"/>
                  </a:lnTo>
                  <a:cubicBezTo>
                    <a:pt x="33492" y="4695"/>
                    <a:pt x="32623" y="6290"/>
                    <a:pt x="31171" y="7159"/>
                  </a:cubicBezTo>
                  <a:lnTo>
                    <a:pt x="3298" y="23792"/>
                  </a:lnTo>
                  <a:cubicBezTo>
                    <a:pt x="1262" y="25019"/>
                    <a:pt x="12" y="27221"/>
                    <a:pt x="0" y="29591"/>
                  </a:cubicBezTo>
                  <a:lnTo>
                    <a:pt x="0" y="35937"/>
                  </a:lnTo>
                  <a:cubicBezTo>
                    <a:pt x="0" y="36115"/>
                    <a:pt x="155" y="36270"/>
                    <a:pt x="334" y="36270"/>
                  </a:cubicBezTo>
                  <a:cubicBezTo>
                    <a:pt x="524" y="36270"/>
                    <a:pt x="667" y="36115"/>
                    <a:pt x="667" y="35937"/>
                  </a:cubicBezTo>
                  <a:lnTo>
                    <a:pt x="667" y="29591"/>
                  </a:lnTo>
                  <a:cubicBezTo>
                    <a:pt x="667" y="27448"/>
                    <a:pt x="1798" y="25471"/>
                    <a:pt x="3632" y="24364"/>
                  </a:cubicBezTo>
                  <a:lnTo>
                    <a:pt x="8501" y="21459"/>
                  </a:lnTo>
                  <a:lnTo>
                    <a:pt x="8501" y="31805"/>
                  </a:lnTo>
                  <a:cubicBezTo>
                    <a:pt x="8501" y="32025"/>
                    <a:pt x="8668" y="32136"/>
                    <a:pt x="8835" y="32136"/>
                  </a:cubicBezTo>
                  <a:cubicBezTo>
                    <a:pt x="9001" y="32136"/>
                    <a:pt x="9168" y="32025"/>
                    <a:pt x="9168" y="31805"/>
                  </a:cubicBezTo>
                  <a:lnTo>
                    <a:pt x="9168" y="21161"/>
                  </a:lnTo>
                  <a:cubicBezTo>
                    <a:pt x="9156" y="21125"/>
                    <a:pt x="9156" y="21101"/>
                    <a:pt x="9144" y="21078"/>
                  </a:cubicBezTo>
                  <a:lnTo>
                    <a:pt x="13823" y="18292"/>
                  </a:lnTo>
                  <a:lnTo>
                    <a:pt x="13823" y="28317"/>
                  </a:lnTo>
                  <a:cubicBezTo>
                    <a:pt x="13805" y="28549"/>
                    <a:pt x="13978" y="28665"/>
                    <a:pt x="14152" y="28665"/>
                  </a:cubicBezTo>
                  <a:cubicBezTo>
                    <a:pt x="14326" y="28665"/>
                    <a:pt x="14502" y="28549"/>
                    <a:pt x="14490" y="28317"/>
                  </a:cubicBezTo>
                  <a:lnTo>
                    <a:pt x="14490" y="17982"/>
                  </a:lnTo>
                  <a:cubicBezTo>
                    <a:pt x="14490" y="17946"/>
                    <a:pt x="14478" y="17923"/>
                    <a:pt x="14466" y="17899"/>
                  </a:cubicBezTo>
                  <a:lnTo>
                    <a:pt x="31504" y="7731"/>
                  </a:lnTo>
                  <a:cubicBezTo>
                    <a:pt x="33171" y="6731"/>
                    <a:pt x="34171" y="4897"/>
                    <a:pt x="34100" y="2968"/>
                  </a:cubicBezTo>
                  <a:lnTo>
                    <a:pt x="33957" y="313"/>
                  </a:lnTo>
                  <a:cubicBezTo>
                    <a:pt x="33945" y="102"/>
                    <a:pt x="33786" y="0"/>
                    <a:pt x="336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6638418" y="3338332"/>
              <a:ext cx="1706984" cy="992284"/>
            </a:xfrm>
            <a:custGeom>
              <a:rect b="b" l="l" r="r" t="t"/>
              <a:pathLst>
                <a:path extrusionOk="0" h="31672" w="54484">
                  <a:moveTo>
                    <a:pt x="0" y="19277"/>
                  </a:moveTo>
                  <a:lnTo>
                    <a:pt x="0" y="19336"/>
                  </a:lnTo>
                  <a:cubicBezTo>
                    <a:pt x="0" y="19574"/>
                    <a:pt x="167" y="19824"/>
                    <a:pt x="500" y="20015"/>
                  </a:cubicBezTo>
                  <a:lnTo>
                    <a:pt x="20015" y="31278"/>
                  </a:lnTo>
                  <a:cubicBezTo>
                    <a:pt x="20682" y="31671"/>
                    <a:pt x="21777" y="31671"/>
                    <a:pt x="22456" y="31278"/>
                  </a:cubicBezTo>
                  <a:lnTo>
                    <a:pt x="53983" y="13074"/>
                  </a:lnTo>
                  <a:cubicBezTo>
                    <a:pt x="54305" y="12883"/>
                    <a:pt x="54483" y="12633"/>
                    <a:pt x="54483" y="12395"/>
                  </a:cubicBezTo>
                  <a:lnTo>
                    <a:pt x="54483" y="12335"/>
                  </a:lnTo>
                  <a:cubicBezTo>
                    <a:pt x="54472" y="12085"/>
                    <a:pt x="54305" y="11847"/>
                    <a:pt x="53983" y="11657"/>
                  </a:cubicBezTo>
                  <a:lnTo>
                    <a:pt x="34469" y="393"/>
                  </a:lnTo>
                  <a:cubicBezTo>
                    <a:pt x="33802" y="1"/>
                    <a:pt x="32707" y="1"/>
                    <a:pt x="32028" y="393"/>
                  </a:cubicBezTo>
                  <a:lnTo>
                    <a:pt x="500" y="18598"/>
                  </a:lnTo>
                  <a:cubicBezTo>
                    <a:pt x="179" y="18789"/>
                    <a:pt x="12" y="19027"/>
                    <a:pt x="0" y="19277"/>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6637666" y="3725161"/>
              <a:ext cx="1707736" cy="627070"/>
            </a:xfrm>
            <a:custGeom>
              <a:rect b="b" l="l" r="r" t="t"/>
              <a:pathLst>
                <a:path extrusionOk="0" h="20015" w="54508">
                  <a:moveTo>
                    <a:pt x="24" y="6953"/>
                  </a:moveTo>
                  <a:lnTo>
                    <a:pt x="24" y="7620"/>
                  </a:lnTo>
                  <a:cubicBezTo>
                    <a:pt x="1" y="7894"/>
                    <a:pt x="167" y="8156"/>
                    <a:pt x="524" y="8370"/>
                  </a:cubicBezTo>
                  <a:lnTo>
                    <a:pt x="20039" y="19622"/>
                  </a:lnTo>
                  <a:cubicBezTo>
                    <a:pt x="20706" y="20015"/>
                    <a:pt x="21801" y="20015"/>
                    <a:pt x="22480" y="19622"/>
                  </a:cubicBezTo>
                  <a:lnTo>
                    <a:pt x="54007" y="1417"/>
                  </a:lnTo>
                  <a:cubicBezTo>
                    <a:pt x="54174" y="1322"/>
                    <a:pt x="54329" y="1191"/>
                    <a:pt x="54424" y="1024"/>
                  </a:cubicBezTo>
                  <a:cubicBezTo>
                    <a:pt x="54460" y="905"/>
                    <a:pt x="54496" y="822"/>
                    <a:pt x="54507" y="798"/>
                  </a:cubicBezTo>
                  <a:lnTo>
                    <a:pt x="54507" y="798"/>
                  </a:lnTo>
                  <a:lnTo>
                    <a:pt x="54507" y="774"/>
                  </a:lnTo>
                  <a:lnTo>
                    <a:pt x="54507" y="0"/>
                  </a:lnTo>
                  <a:cubicBezTo>
                    <a:pt x="54496" y="250"/>
                    <a:pt x="54329" y="500"/>
                    <a:pt x="54007" y="679"/>
                  </a:cubicBezTo>
                  <a:lnTo>
                    <a:pt x="22480" y="18895"/>
                  </a:lnTo>
                  <a:cubicBezTo>
                    <a:pt x="21813" y="19288"/>
                    <a:pt x="20717" y="19288"/>
                    <a:pt x="20039" y="18895"/>
                  </a:cubicBezTo>
                  <a:lnTo>
                    <a:pt x="524" y="7632"/>
                  </a:lnTo>
                  <a:cubicBezTo>
                    <a:pt x="191" y="7442"/>
                    <a:pt x="24" y="7192"/>
                    <a:pt x="24" y="6953"/>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6727207" y="3386831"/>
              <a:ext cx="1499579" cy="881094"/>
            </a:xfrm>
            <a:custGeom>
              <a:rect b="b" l="l" r="r" t="t"/>
              <a:pathLst>
                <a:path extrusionOk="0" h="28123" w="47864">
                  <a:moveTo>
                    <a:pt x="18526" y="28123"/>
                  </a:moveTo>
                  <a:lnTo>
                    <a:pt x="0" y="17062"/>
                  </a:lnTo>
                  <a:lnTo>
                    <a:pt x="29337" y="0"/>
                  </a:lnTo>
                  <a:lnTo>
                    <a:pt x="47863" y="11061"/>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7090883" y="3719177"/>
              <a:ext cx="110094" cy="55235"/>
            </a:xfrm>
            <a:custGeom>
              <a:rect b="b" l="l" r="r" t="t"/>
              <a:pathLst>
                <a:path extrusionOk="0" h="1763" w="3514">
                  <a:moveTo>
                    <a:pt x="1" y="882"/>
                  </a:moveTo>
                  <a:lnTo>
                    <a:pt x="1751" y="1"/>
                  </a:lnTo>
                  <a:lnTo>
                    <a:pt x="3513" y="882"/>
                  </a:lnTo>
                  <a:lnTo>
                    <a:pt x="1751" y="1763"/>
                  </a:lnTo>
                  <a:close/>
                </a:path>
              </a:pathLst>
            </a:custGeom>
            <a:solidFill>
              <a:srgbClr val="2B22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7090883" y="3526718"/>
              <a:ext cx="110094" cy="55235"/>
            </a:xfrm>
            <a:custGeom>
              <a:rect b="b" l="l" r="r" t="t"/>
              <a:pathLst>
                <a:path extrusionOk="0" h="1763" w="3514">
                  <a:moveTo>
                    <a:pt x="1" y="881"/>
                  </a:moveTo>
                  <a:lnTo>
                    <a:pt x="1751" y="0"/>
                  </a:lnTo>
                  <a:lnTo>
                    <a:pt x="3513" y="881"/>
                  </a:lnTo>
                  <a:lnTo>
                    <a:pt x="1751" y="1762"/>
                  </a:lnTo>
                  <a:close/>
                </a:path>
              </a:pathLst>
            </a:custGeom>
            <a:solidFill>
              <a:srgbClr val="2B22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7090883" y="3169340"/>
              <a:ext cx="110094" cy="55266"/>
            </a:xfrm>
            <a:custGeom>
              <a:rect b="b" l="l" r="r" t="t"/>
              <a:pathLst>
                <a:path extrusionOk="0" h="1764" w="3514">
                  <a:moveTo>
                    <a:pt x="1751" y="1"/>
                  </a:moveTo>
                  <a:lnTo>
                    <a:pt x="1" y="882"/>
                  </a:lnTo>
                  <a:lnTo>
                    <a:pt x="1751" y="1763"/>
                  </a:lnTo>
                  <a:lnTo>
                    <a:pt x="3513" y="882"/>
                  </a:lnTo>
                  <a:lnTo>
                    <a:pt x="1751" y="1"/>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7090883" y="3554320"/>
              <a:ext cx="54859" cy="220093"/>
            </a:xfrm>
            <a:custGeom>
              <a:rect b="b" l="l" r="r" t="t"/>
              <a:pathLst>
                <a:path extrusionOk="0" h="7025" w="1751">
                  <a:moveTo>
                    <a:pt x="1" y="0"/>
                  </a:moveTo>
                  <a:lnTo>
                    <a:pt x="1" y="6144"/>
                  </a:lnTo>
                  <a:lnTo>
                    <a:pt x="1751" y="7025"/>
                  </a:lnTo>
                  <a:lnTo>
                    <a:pt x="1751" y="881"/>
                  </a:lnTo>
                  <a:lnTo>
                    <a:pt x="1" y="0"/>
                  </a:lnTo>
                  <a:close/>
                </a:path>
              </a:pathLst>
            </a:custGeom>
            <a:gradFill>
              <a:gsLst>
                <a:gs pos="0">
                  <a:schemeClr val="accen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7145710" y="3554320"/>
              <a:ext cx="55266" cy="220093"/>
            </a:xfrm>
            <a:custGeom>
              <a:rect b="b" l="l" r="r" t="t"/>
              <a:pathLst>
                <a:path extrusionOk="0" h="7025" w="1764">
                  <a:moveTo>
                    <a:pt x="1763" y="0"/>
                  </a:moveTo>
                  <a:lnTo>
                    <a:pt x="1" y="881"/>
                  </a:lnTo>
                  <a:lnTo>
                    <a:pt x="1" y="7025"/>
                  </a:lnTo>
                  <a:lnTo>
                    <a:pt x="1763" y="6144"/>
                  </a:lnTo>
                  <a:lnTo>
                    <a:pt x="1763" y="0"/>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7090883" y="3911666"/>
              <a:ext cx="110094" cy="55235"/>
            </a:xfrm>
            <a:custGeom>
              <a:rect b="b" l="l" r="r" t="t"/>
              <a:pathLst>
                <a:path extrusionOk="0" h="1763" w="3514">
                  <a:moveTo>
                    <a:pt x="1751" y="0"/>
                  </a:moveTo>
                  <a:lnTo>
                    <a:pt x="1" y="881"/>
                  </a:lnTo>
                  <a:lnTo>
                    <a:pt x="1751" y="1762"/>
                  </a:lnTo>
                  <a:lnTo>
                    <a:pt x="3513" y="881"/>
                  </a:lnTo>
                  <a:lnTo>
                    <a:pt x="1751" y="0"/>
                  </a:lnTo>
                  <a:close/>
                </a:path>
              </a:pathLst>
            </a:custGeom>
            <a:solidFill>
              <a:srgbClr val="9D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7090883" y="3746778"/>
              <a:ext cx="54859" cy="220125"/>
            </a:xfrm>
            <a:custGeom>
              <a:rect b="b" l="l" r="r" t="t"/>
              <a:pathLst>
                <a:path extrusionOk="0" h="7026" w="1751">
                  <a:moveTo>
                    <a:pt x="1" y="1"/>
                  </a:moveTo>
                  <a:lnTo>
                    <a:pt x="1" y="6144"/>
                  </a:lnTo>
                  <a:lnTo>
                    <a:pt x="1751" y="7025"/>
                  </a:lnTo>
                  <a:lnTo>
                    <a:pt x="1751" y="882"/>
                  </a:lnTo>
                  <a:lnTo>
                    <a:pt x="1" y="1"/>
                  </a:lnTo>
                  <a:close/>
                </a:path>
              </a:pathLst>
            </a:cu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7145710" y="3746778"/>
              <a:ext cx="55266" cy="220125"/>
            </a:xfrm>
            <a:custGeom>
              <a:rect b="b" l="l" r="r" t="t"/>
              <a:pathLst>
                <a:path extrusionOk="0" h="7026" w="1764">
                  <a:moveTo>
                    <a:pt x="1763" y="1"/>
                  </a:moveTo>
                  <a:lnTo>
                    <a:pt x="1" y="882"/>
                  </a:lnTo>
                  <a:lnTo>
                    <a:pt x="1" y="7025"/>
                  </a:lnTo>
                  <a:lnTo>
                    <a:pt x="1763" y="6144"/>
                  </a:lnTo>
                  <a:lnTo>
                    <a:pt x="1763"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7090883" y="3196973"/>
              <a:ext cx="54859" cy="384983"/>
            </a:xfrm>
            <a:custGeom>
              <a:rect b="b" l="l" r="r" t="t"/>
              <a:pathLst>
                <a:path extrusionOk="0" h="12288" w="1751">
                  <a:moveTo>
                    <a:pt x="1" y="0"/>
                  </a:moveTo>
                  <a:lnTo>
                    <a:pt x="1" y="11406"/>
                  </a:lnTo>
                  <a:lnTo>
                    <a:pt x="1751" y="12287"/>
                  </a:lnTo>
                  <a:lnTo>
                    <a:pt x="1751" y="881"/>
                  </a:lnTo>
                  <a:lnTo>
                    <a:pt x="1" y="0"/>
                  </a:lnTo>
                  <a:close/>
                </a:path>
              </a:pathLst>
            </a:custGeom>
            <a:gradFill>
              <a:gsLst>
                <a:gs pos="0">
                  <a:schemeClr val="accent3"/>
                </a:gs>
                <a:gs pos="100000">
                  <a:srgbClr val="F587E6"/>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7145710" y="3196973"/>
              <a:ext cx="55266" cy="384983"/>
            </a:xfrm>
            <a:custGeom>
              <a:rect b="b" l="l" r="r" t="t"/>
              <a:pathLst>
                <a:path extrusionOk="0" h="12288" w="1764">
                  <a:moveTo>
                    <a:pt x="1763" y="0"/>
                  </a:moveTo>
                  <a:lnTo>
                    <a:pt x="1" y="881"/>
                  </a:lnTo>
                  <a:lnTo>
                    <a:pt x="1" y="12287"/>
                  </a:lnTo>
                  <a:lnTo>
                    <a:pt x="1763" y="11406"/>
                  </a:lnTo>
                  <a:lnTo>
                    <a:pt x="1763" y="0"/>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7357969" y="3676662"/>
              <a:ext cx="195123" cy="97374"/>
            </a:xfrm>
            <a:custGeom>
              <a:rect b="b" l="l" r="r" t="t"/>
              <a:pathLst>
                <a:path extrusionOk="0" h="3108" w="6228">
                  <a:moveTo>
                    <a:pt x="1" y="1548"/>
                  </a:moveTo>
                  <a:lnTo>
                    <a:pt x="3120" y="0"/>
                  </a:lnTo>
                  <a:lnTo>
                    <a:pt x="6228" y="1548"/>
                  </a:lnTo>
                  <a:lnTo>
                    <a:pt x="3120" y="3108"/>
                  </a:lnTo>
                  <a:close/>
                </a:path>
              </a:pathLst>
            </a:custGeom>
            <a:solidFill>
              <a:srgbClr val="2B22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7357969" y="3433074"/>
              <a:ext cx="195123" cy="97405"/>
            </a:xfrm>
            <a:custGeom>
              <a:rect b="b" l="l" r="r" t="t"/>
              <a:pathLst>
                <a:path extrusionOk="0" h="3109" w="6228">
                  <a:moveTo>
                    <a:pt x="1" y="1548"/>
                  </a:moveTo>
                  <a:lnTo>
                    <a:pt x="3120" y="1"/>
                  </a:lnTo>
                  <a:lnTo>
                    <a:pt x="6228" y="1548"/>
                  </a:lnTo>
                  <a:lnTo>
                    <a:pt x="3120" y="3108"/>
                  </a:lnTo>
                  <a:close/>
                </a:path>
              </a:pathLst>
            </a:custGeom>
            <a:solidFill>
              <a:srgbClr val="2B22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7357969" y="3043269"/>
              <a:ext cx="195123" cy="97405"/>
            </a:xfrm>
            <a:custGeom>
              <a:rect b="b" l="l" r="r" t="t"/>
              <a:pathLst>
                <a:path extrusionOk="0" h="3109" w="6228">
                  <a:moveTo>
                    <a:pt x="3120" y="1"/>
                  </a:moveTo>
                  <a:lnTo>
                    <a:pt x="1" y="1560"/>
                  </a:lnTo>
                  <a:lnTo>
                    <a:pt x="3120" y="3108"/>
                  </a:lnTo>
                  <a:lnTo>
                    <a:pt x="6228" y="1560"/>
                  </a:lnTo>
                  <a:lnTo>
                    <a:pt x="3120" y="1"/>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7357969" y="3481572"/>
              <a:ext cx="97750" cy="292466"/>
            </a:xfrm>
            <a:custGeom>
              <a:rect b="b" l="l" r="r" t="t"/>
              <a:pathLst>
                <a:path extrusionOk="0" h="9335" w="3120">
                  <a:moveTo>
                    <a:pt x="1" y="0"/>
                  </a:moveTo>
                  <a:lnTo>
                    <a:pt x="1" y="7775"/>
                  </a:lnTo>
                  <a:lnTo>
                    <a:pt x="3120" y="9335"/>
                  </a:lnTo>
                  <a:lnTo>
                    <a:pt x="3120" y="1560"/>
                  </a:lnTo>
                  <a:lnTo>
                    <a:pt x="1" y="0"/>
                  </a:lnTo>
                  <a:close/>
                </a:path>
              </a:pathLst>
            </a:custGeom>
            <a:gradFill>
              <a:gsLst>
                <a:gs pos="0">
                  <a:schemeClr val="accen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7455718" y="3481572"/>
              <a:ext cx="97374" cy="292466"/>
            </a:xfrm>
            <a:custGeom>
              <a:rect b="b" l="l" r="r" t="t"/>
              <a:pathLst>
                <a:path extrusionOk="0" h="9335" w="3108">
                  <a:moveTo>
                    <a:pt x="3108" y="0"/>
                  </a:moveTo>
                  <a:lnTo>
                    <a:pt x="0" y="1560"/>
                  </a:lnTo>
                  <a:lnTo>
                    <a:pt x="0" y="9335"/>
                  </a:lnTo>
                  <a:lnTo>
                    <a:pt x="3108" y="7775"/>
                  </a:lnTo>
                  <a:lnTo>
                    <a:pt x="3108" y="0"/>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7357969" y="3822502"/>
              <a:ext cx="195123" cy="97781"/>
            </a:xfrm>
            <a:custGeom>
              <a:rect b="b" l="l" r="r" t="t"/>
              <a:pathLst>
                <a:path extrusionOk="0" h="3121" w="6228">
                  <a:moveTo>
                    <a:pt x="3120" y="1"/>
                  </a:moveTo>
                  <a:lnTo>
                    <a:pt x="1" y="1560"/>
                  </a:lnTo>
                  <a:lnTo>
                    <a:pt x="3120" y="3120"/>
                  </a:lnTo>
                  <a:lnTo>
                    <a:pt x="6228" y="1560"/>
                  </a:lnTo>
                  <a:lnTo>
                    <a:pt x="3120" y="1"/>
                  </a:lnTo>
                  <a:close/>
                </a:path>
              </a:pathLst>
            </a:custGeom>
            <a:solidFill>
              <a:srgbClr val="9D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7357969" y="3725161"/>
              <a:ext cx="97750" cy="195123"/>
            </a:xfrm>
            <a:custGeom>
              <a:rect b="b" l="l" r="r" t="t"/>
              <a:pathLst>
                <a:path extrusionOk="0" h="6228" w="3120">
                  <a:moveTo>
                    <a:pt x="1" y="0"/>
                  </a:moveTo>
                  <a:lnTo>
                    <a:pt x="1" y="4667"/>
                  </a:lnTo>
                  <a:lnTo>
                    <a:pt x="3120" y="6227"/>
                  </a:lnTo>
                  <a:lnTo>
                    <a:pt x="3120" y="1560"/>
                  </a:lnTo>
                  <a:lnTo>
                    <a:pt x="1" y="0"/>
                  </a:lnTo>
                  <a:close/>
                </a:path>
              </a:pathLst>
            </a:cu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7455718" y="3725161"/>
              <a:ext cx="97374" cy="195123"/>
            </a:xfrm>
            <a:custGeom>
              <a:rect b="b" l="l" r="r" t="t"/>
              <a:pathLst>
                <a:path extrusionOk="0" h="6228" w="3108">
                  <a:moveTo>
                    <a:pt x="3108" y="0"/>
                  </a:moveTo>
                  <a:lnTo>
                    <a:pt x="0" y="1560"/>
                  </a:lnTo>
                  <a:lnTo>
                    <a:pt x="0" y="6227"/>
                  </a:lnTo>
                  <a:lnTo>
                    <a:pt x="3108" y="4667"/>
                  </a:lnTo>
                  <a:lnTo>
                    <a:pt x="3108"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7357969" y="3092144"/>
              <a:ext cx="97750" cy="438338"/>
            </a:xfrm>
            <a:custGeom>
              <a:rect b="b" l="l" r="r" t="t"/>
              <a:pathLst>
                <a:path extrusionOk="0" h="13991" w="3120">
                  <a:moveTo>
                    <a:pt x="1" y="0"/>
                  </a:moveTo>
                  <a:lnTo>
                    <a:pt x="1" y="12430"/>
                  </a:lnTo>
                  <a:lnTo>
                    <a:pt x="3120" y="13990"/>
                  </a:lnTo>
                  <a:lnTo>
                    <a:pt x="3120" y="1548"/>
                  </a:lnTo>
                  <a:lnTo>
                    <a:pt x="1" y="0"/>
                  </a:lnTo>
                  <a:close/>
                </a:path>
              </a:pathLst>
            </a:custGeom>
            <a:gradFill>
              <a:gsLst>
                <a:gs pos="0">
                  <a:schemeClr val="accent3"/>
                </a:gs>
                <a:gs pos="100000">
                  <a:srgbClr val="F587E6"/>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7455718" y="3092144"/>
              <a:ext cx="97374" cy="438338"/>
            </a:xfrm>
            <a:custGeom>
              <a:rect b="b" l="l" r="r" t="t"/>
              <a:pathLst>
                <a:path extrusionOk="0" h="13991" w="3108">
                  <a:moveTo>
                    <a:pt x="3108" y="0"/>
                  </a:moveTo>
                  <a:lnTo>
                    <a:pt x="0" y="1548"/>
                  </a:lnTo>
                  <a:lnTo>
                    <a:pt x="0" y="13990"/>
                  </a:lnTo>
                  <a:lnTo>
                    <a:pt x="3108" y="12430"/>
                  </a:lnTo>
                  <a:lnTo>
                    <a:pt x="3108" y="0"/>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7640721" y="3581921"/>
              <a:ext cx="110062" cy="54859"/>
            </a:xfrm>
            <a:custGeom>
              <a:rect b="b" l="l" r="r" t="t"/>
              <a:pathLst>
                <a:path extrusionOk="0" h="1751" w="3513">
                  <a:moveTo>
                    <a:pt x="1751" y="0"/>
                  </a:moveTo>
                  <a:lnTo>
                    <a:pt x="1" y="881"/>
                  </a:lnTo>
                  <a:lnTo>
                    <a:pt x="1751" y="1750"/>
                  </a:lnTo>
                  <a:lnTo>
                    <a:pt x="3513" y="881"/>
                  </a:lnTo>
                  <a:lnTo>
                    <a:pt x="1751" y="0"/>
                  </a:lnTo>
                  <a:close/>
                </a:path>
              </a:pathLst>
            </a:custGeom>
            <a:solidFill>
              <a:srgbClr val="965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7640721" y="3499461"/>
              <a:ext cx="110062" cy="54890"/>
            </a:xfrm>
            <a:custGeom>
              <a:rect b="b" l="l" r="r" t="t"/>
              <a:pathLst>
                <a:path extrusionOk="0" h="1752" w="3513">
                  <a:moveTo>
                    <a:pt x="1751" y="1"/>
                  </a:moveTo>
                  <a:lnTo>
                    <a:pt x="1" y="870"/>
                  </a:lnTo>
                  <a:lnTo>
                    <a:pt x="1751" y="1751"/>
                  </a:lnTo>
                  <a:lnTo>
                    <a:pt x="3513" y="870"/>
                  </a:lnTo>
                  <a:lnTo>
                    <a:pt x="1751" y="1"/>
                  </a:lnTo>
                  <a:close/>
                </a:path>
              </a:pathLst>
            </a:custGeom>
            <a:solidFill>
              <a:srgbClr val="E8B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7640721" y="3334228"/>
              <a:ext cx="110062" cy="55235"/>
            </a:xfrm>
            <a:custGeom>
              <a:rect b="b" l="l" r="r" t="t"/>
              <a:pathLst>
                <a:path extrusionOk="0" h="1763" w="3513">
                  <a:moveTo>
                    <a:pt x="1751" y="1"/>
                  </a:moveTo>
                  <a:lnTo>
                    <a:pt x="1" y="882"/>
                  </a:lnTo>
                  <a:lnTo>
                    <a:pt x="1751" y="1763"/>
                  </a:lnTo>
                  <a:lnTo>
                    <a:pt x="3513" y="882"/>
                  </a:lnTo>
                  <a:lnTo>
                    <a:pt x="1751" y="1"/>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7640721" y="3526718"/>
              <a:ext cx="54859" cy="110062"/>
            </a:xfrm>
            <a:custGeom>
              <a:rect b="b" l="l" r="r" t="t"/>
              <a:pathLst>
                <a:path extrusionOk="0" h="3513" w="1751">
                  <a:moveTo>
                    <a:pt x="1" y="0"/>
                  </a:moveTo>
                  <a:lnTo>
                    <a:pt x="1" y="2643"/>
                  </a:lnTo>
                  <a:lnTo>
                    <a:pt x="1751" y="3512"/>
                  </a:lnTo>
                  <a:lnTo>
                    <a:pt x="1751" y="881"/>
                  </a:lnTo>
                  <a:lnTo>
                    <a:pt x="1" y="0"/>
                  </a:lnTo>
                  <a:close/>
                </a:path>
              </a:pathLst>
            </a:custGeom>
            <a:gradFill>
              <a:gsLst>
                <a:gs pos="0">
                  <a:schemeClr val="accen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7695548" y="3526718"/>
              <a:ext cx="55235" cy="110062"/>
            </a:xfrm>
            <a:custGeom>
              <a:rect b="b" l="l" r="r" t="t"/>
              <a:pathLst>
                <a:path extrusionOk="0" h="3513" w="1763">
                  <a:moveTo>
                    <a:pt x="1763" y="0"/>
                  </a:moveTo>
                  <a:lnTo>
                    <a:pt x="1" y="881"/>
                  </a:lnTo>
                  <a:lnTo>
                    <a:pt x="1" y="3512"/>
                  </a:lnTo>
                  <a:lnTo>
                    <a:pt x="1763" y="2643"/>
                  </a:lnTo>
                  <a:lnTo>
                    <a:pt x="1763" y="0"/>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7640721" y="3636748"/>
              <a:ext cx="110062" cy="55235"/>
            </a:xfrm>
            <a:custGeom>
              <a:rect b="b" l="l" r="r" t="t"/>
              <a:pathLst>
                <a:path extrusionOk="0" h="1763" w="3513">
                  <a:moveTo>
                    <a:pt x="1751" y="0"/>
                  </a:moveTo>
                  <a:lnTo>
                    <a:pt x="1" y="882"/>
                  </a:lnTo>
                  <a:lnTo>
                    <a:pt x="1751" y="1763"/>
                  </a:lnTo>
                  <a:lnTo>
                    <a:pt x="3513" y="882"/>
                  </a:lnTo>
                  <a:lnTo>
                    <a:pt x="1751" y="0"/>
                  </a:lnTo>
                  <a:close/>
                </a:path>
              </a:pathLst>
            </a:custGeom>
            <a:solidFill>
              <a:srgbClr val="9D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7640721" y="3609523"/>
              <a:ext cx="54859" cy="82461"/>
            </a:xfrm>
            <a:custGeom>
              <a:rect b="b" l="l" r="r" t="t"/>
              <a:pathLst>
                <a:path extrusionOk="0" h="2632" w="1751">
                  <a:moveTo>
                    <a:pt x="1" y="0"/>
                  </a:moveTo>
                  <a:lnTo>
                    <a:pt x="1" y="1751"/>
                  </a:lnTo>
                  <a:lnTo>
                    <a:pt x="1751" y="2632"/>
                  </a:lnTo>
                  <a:lnTo>
                    <a:pt x="1751" y="869"/>
                  </a:lnTo>
                  <a:lnTo>
                    <a:pt x="1" y="0"/>
                  </a:lnTo>
                  <a:close/>
                </a:path>
              </a:pathLst>
            </a:cu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7695548" y="3609523"/>
              <a:ext cx="55235" cy="82461"/>
            </a:xfrm>
            <a:custGeom>
              <a:rect b="b" l="l" r="r" t="t"/>
              <a:pathLst>
                <a:path extrusionOk="0" h="2632" w="1763">
                  <a:moveTo>
                    <a:pt x="1763" y="0"/>
                  </a:moveTo>
                  <a:lnTo>
                    <a:pt x="1" y="869"/>
                  </a:lnTo>
                  <a:lnTo>
                    <a:pt x="1" y="2632"/>
                  </a:lnTo>
                  <a:lnTo>
                    <a:pt x="1763" y="1751"/>
                  </a:lnTo>
                  <a:lnTo>
                    <a:pt x="1763"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7640721" y="3361830"/>
              <a:ext cx="54859" cy="192523"/>
            </a:xfrm>
            <a:custGeom>
              <a:rect b="b" l="l" r="r" t="t"/>
              <a:pathLst>
                <a:path extrusionOk="0" h="6145" w="1751">
                  <a:moveTo>
                    <a:pt x="1" y="1"/>
                  </a:moveTo>
                  <a:lnTo>
                    <a:pt x="1" y="5263"/>
                  </a:lnTo>
                  <a:lnTo>
                    <a:pt x="1751" y="6144"/>
                  </a:lnTo>
                  <a:lnTo>
                    <a:pt x="1751" y="882"/>
                  </a:lnTo>
                  <a:lnTo>
                    <a:pt x="1" y="1"/>
                  </a:lnTo>
                  <a:close/>
                </a:path>
              </a:pathLst>
            </a:custGeom>
            <a:gradFill>
              <a:gsLst>
                <a:gs pos="0">
                  <a:schemeClr val="accent3"/>
                </a:gs>
                <a:gs pos="100000">
                  <a:srgbClr val="F587E6"/>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7695548" y="3361830"/>
              <a:ext cx="55235" cy="192523"/>
            </a:xfrm>
            <a:custGeom>
              <a:rect b="b" l="l" r="r" t="t"/>
              <a:pathLst>
                <a:path extrusionOk="0" h="6145" w="1763">
                  <a:moveTo>
                    <a:pt x="1763" y="1"/>
                  </a:moveTo>
                  <a:lnTo>
                    <a:pt x="1" y="882"/>
                  </a:lnTo>
                  <a:lnTo>
                    <a:pt x="1" y="6144"/>
                  </a:lnTo>
                  <a:lnTo>
                    <a:pt x="1763" y="5263"/>
                  </a:lnTo>
                  <a:lnTo>
                    <a:pt x="1763" y="1"/>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7145710" y="3939268"/>
              <a:ext cx="277584" cy="139168"/>
            </a:xfrm>
            <a:custGeom>
              <a:rect b="b" l="l" r="r" t="t"/>
              <a:pathLst>
                <a:path extrusionOk="0" h="4442" w="8860">
                  <a:moveTo>
                    <a:pt x="1" y="881"/>
                  </a:moveTo>
                  <a:lnTo>
                    <a:pt x="1763" y="0"/>
                  </a:lnTo>
                  <a:lnTo>
                    <a:pt x="8859" y="3560"/>
                  </a:lnTo>
                  <a:lnTo>
                    <a:pt x="7097" y="4441"/>
                  </a:ln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7455718" y="3871376"/>
              <a:ext cx="318939" cy="155585"/>
            </a:xfrm>
            <a:custGeom>
              <a:rect b="b" l="l" r="r" t="t"/>
              <a:pathLst>
                <a:path extrusionOk="0" h="4966" w="10180">
                  <a:moveTo>
                    <a:pt x="0" y="1560"/>
                  </a:moveTo>
                  <a:lnTo>
                    <a:pt x="3108" y="0"/>
                  </a:lnTo>
                  <a:lnTo>
                    <a:pt x="10180" y="3406"/>
                  </a:lnTo>
                  <a:lnTo>
                    <a:pt x="7072" y="4965"/>
                  </a:ln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7695548" y="3664350"/>
              <a:ext cx="258911" cy="123879"/>
            </a:xfrm>
            <a:custGeom>
              <a:rect b="b" l="l" r="r" t="t"/>
              <a:pathLst>
                <a:path extrusionOk="0" h="3954" w="8264">
                  <a:moveTo>
                    <a:pt x="1" y="882"/>
                  </a:moveTo>
                  <a:lnTo>
                    <a:pt x="1763" y="1"/>
                  </a:lnTo>
                  <a:lnTo>
                    <a:pt x="8264" y="3084"/>
                  </a:lnTo>
                  <a:lnTo>
                    <a:pt x="6502" y="3953"/>
                  </a:lnTo>
                  <a:close/>
                </a:path>
              </a:pathLst>
            </a:custGeom>
            <a:gradFill>
              <a:gsLst>
                <a:gs pos="0">
                  <a:srgbClr val="A0FDF1">
                    <a:alpha val="41568"/>
                  </a:srgbClr>
                </a:gs>
                <a:gs pos="100000">
                  <a:srgbClr val="FFFFFF">
                    <a:alpha val="3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6"/>
            <p:cNvGrpSpPr/>
            <p:nvPr/>
          </p:nvGrpSpPr>
          <p:grpSpPr>
            <a:xfrm>
              <a:off x="6442393" y="959866"/>
              <a:ext cx="1070613" cy="981751"/>
              <a:chOff x="4490263" y="2648600"/>
              <a:chExt cx="1265350" cy="1160325"/>
            </a:xfrm>
          </p:grpSpPr>
          <p:sp>
            <p:nvSpPr>
              <p:cNvPr id="274" name="Google Shape;274;p26"/>
              <p:cNvSpPr/>
              <p:nvPr/>
            </p:nvSpPr>
            <p:spPr>
              <a:xfrm>
                <a:off x="4541163" y="2824825"/>
                <a:ext cx="393225" cy="183375"/>
              </a:xfrm>
              <a:custGeom>
                <a:rect b="b" l="l" r="r" t="t"/>
                <a:pathLst>
                  <a:path extrusionOk="0" h="7335" w="15729">
                    <a:moveTo>
                      <a:pt x="6156" y="7335"/>
                    </a:moveTo>
                    <a:lnTo>
                      <a:pt x="15729" y="1762"/>
                    </a:lnTo>
                    <a:cubicBezTo>
                      <a:pt x="15633" y="1691"/>
                      <a:pt x="15538" y="1620"/>
                      <a:pt x="15443" y="1548"/>
                    </a:cubicBezTo>
                    <a:cubicBezTo>
                      <a:pt x="15348" y="1489"/>
                      <a:pt x="15240" y="1405"/>
                      <a:pt x="15145" y="1334"/>
                    </a:cubicBezTo>
                    <a:lnTo>
                      <a:pt x="15133" y="1334"/>
                    </a:lnTo>
                    <a:lnTo>
                      <a:pt x="15109" y="1310"/>
                    </a:lnTo>
                    <a:cubicBezTo>
                      <a:pt x="15026" y="1262"/>
                      <a:pt x="14943" y="1203"/>
                      <a:pt x="14848" y="1143"/>
                    </a:cubicBezTo>
                    <a:cubicBezTo>
                      <a:pt x="14764" y="1096"/>
                      <a:pt x="14669" y="1024"/>
                      <a:pt x="14574" y="977"/>
                    </a:cubicBezTo>
                    <a:lnTo>
                      <a:pt x="14502" y="941"/>
                    </a:lnTo>
                    <a:cubicBezTo>
                      <a:pt x="14431" y="893"/>
                      <a:pt x="14359" y="858"/>
                      <a:pt x="14288" y="810"/>
                    </a:cubicBezTo>
                    <a:cubicBezTo>
                      <a:pt x="14252" y="798"/>
                      <a:pt x="14228" y="786"/>
                      <a:pt x="14205" y="774"/>
                    </a:cubicBezTo>
                    <a:lnTo>
                      <a:pt x="14086" y="715"/>
                    </a:lnTo>
                    <a:lnTo>
                      <a:pt x="14002" y="667"/>
                    </a:lnTo>
                    <a:cubicBezTo>
                      <a:pt x="13955" y="643"/>
                      <a:pt x="13907" y="619"/>
                      <a:pt x="13859" y="596"/>
                    </a:cubicBezTo>
                    <a:lnTo>
                      <a:pt x="13764" y="548"/>
                    </a:lnTo>
                    <a:lnTo>
                      <a:pt x="13716" y="536"/>
                    </a:lnTo>
                    <a:cubicBezTo>
                      <a:pt x="13633" y="488"/>
                      <a:pt x="13538" y="453"/>
                      <a:pt x="13443" y="417"/>
                    </a:cubicBezTo>
                    <a:cubicBezTo>
                      <a:pt x="13347" y="381"/>
                      <a:pt x="13252" y="346"/>
                      <a:pt x="13169" y="310"/>
                    </a:cubicBezTo>
                    <a:lnTo>
                      <a:pt x="13121" y="298"/>
                    </a:lnTo>
                    <a:lnTo>
                      <a:pt x="13026" y="262"/>
                    </a:lnTo>
                    <a:lnTo>
                      <a:pt x="12883" y="215"/>
                    </a:lnTo>
                    <a:lnTo>
                      <a:pt x="12812" y="203"/>
                    </a:lnTo>
                    <a:lnTo>
                      <a:pt x="12681" y="167"/>
                    </a:lnTo>
                    <a:lnTo>
                      <a:pt x="12585" y="143"/>
                    </a:lnTo>
                    <a:lnTo>
                      <a:pt x="12490" y="119"/>
                    </a:lnTo>
                    <a:lnTo>
                      <a:pt x="12371" y="96"/>
                    </a:lnTo>
                    <a:lnTo>
                      <a:pt x="12312" y="72"/>
                    </a:lnTo>
                    <a:lnTo>
                      <a:pt x="12192" y="60"/>
                    </a:lnTo>
                    <a:lnTo>
                      <a:pt x="12050" y="36"/>
                    </a:lnTo>
                    <a:lnTo>
                      <a:pt x="12002" y="24"/>
                    </a:lnTo>
                    <a:cubicBezTo>
                      <a:pt x="11966" y="24"/>
                      <a:pt x="11931" y="24"/>
                      <a:pt x="11883" y="12"/>
                    </a:cubicBezTo>
                    <a:cubicBezTo>
                      <a:pt x="11847" y="12"/>
                      <a:pt x="11788" y="0"/>
                      <a:pt x="11740" y="0"/>
                    </a:cubicBezTo>
                    <a:lnTo>
                      <a:pt x="11692" y="0"/>
                    </a:lnTo>
                    <a:lnTo>
                      <a:pt x="11597" y="0"/>
                    </a:lnTo>
                    <a:lnTo>
                      <a:pt x="11419" y="0"/>
                    </a:lnTo>
                    <a:lnTo>
                      <a:pt x="11371" y="0"/>
                    </a:lnTo>
                    <a:lnTo>
                      <a:pt x="11299" y="0"/>
                    </a:lnTo>
                    <a:cubicBezTo>
                      <a:pt x="11216" y="0"/>
                      <a:pt x="11145" y="0"/>
                      <a:pt x="11073" y="12"/>
                    </a:cubicBezTo>
                    <a:lnTo>
                      <a:pt x="11014" y="12"/>
                    </a:lnTo>
                    <a:lnTo>
                      <a:pt x="10966" y="12"/>
                    </a:lnTo>
                    <a:cubicBezTo>
                      <a:pt x="10847" y="24"/>
                      <a:pt x="10740" y="36"/>
                      <a:pt x="10633" y="60"/>
                    </a:cubicBezTo>
                    <a:lnTo>
                      <a:pt x="10609" y="60"/>
                    </a:lnTo>
                    <a:lnTo>
                      <a:pt x="10609" y="60"/>
                    </a:lnTo>
                    <a:lnTo>
                      <a:pt x="10549" y="72"/>
                    </a:lnTo>
                    <a:cubicBezTo>
                      <a:pt x="10478" y="84"/>
                      <a:pt x="10407" y="107"/>
                      <a:pt x="10347" y="119"/>
                    </a:cubicBezTo>
                    <a:lnTo>
                      <a:pt x="10252" y="155"/>
                    </a:lnTo>
                    <a:lnTo>
                      <a:pt x="10133" y="203"/>
                    </a:lnTo>
                    <a:lnTo>
                      <a:pt x="10097" y="215"/>
                    </a:lnTo>
                    <a:cubicBezTo>
                      <a:pt x="10037" y="227"/>
                      <a:pt x="9978" y="262"/>
                      <a:pt x="9918" y="286"/>
                    </a:cubicBezTo>
                    <a:lnTo>
                      <a:pt x="9823" y="322"/>
                    </a:lnTo>
                    <a:cubicBezTo>
                      <a:pt x="9740" y="357"/>
                      <a:pt x="9645" y="405"/>
                      <a:pt x="9561" y="453"/>
                    </a:cubicBezTo>
                    <a:lnTo>
                      <a:pt x="0" y="6013"/>
                    </a:lnTo>
                    <a:cubicBezTo>
                      <a:pt x="84" y="5965"/>
                      <a:pt x="167" y="5918"/>
                      <a:pt x="262" y="5882"/>
                    </a:cubicBezTo>
                    <a:lnTo>
                      <a:pt x="346" y="5846"/>
                    </a:lnTo>
                    <a:cubicBezTo>
                      <a:pt x="405" y="5822"/>
                      <a:pt x="465" y="5787"/>
                      <a:pt x="524" y="5763"/>
                    </a:cubicBezTo>
                    <a:lnTo>
                      <a:pt x="679" y="5715"/>
                    </a:lnTo>
                    <a:cubicBezTo>
                      <a:pt x="715" y="5703"/>
                      <a:pt x="739" y="5691"/>
                      <a:pt x="774" y="5691"/>
                    </a:cubicBezTo>
                    <a:cubicBezTo>
                      <a:pt x="834" y="5668"/>
                      <a:pt x="905" y="5656"/>
                      <a:pt x="965" y="5644"/>
                    </a:cubicBezTo>
                    <a:lnTo>
                      <a:pt x="1036" y="5620"/>
                    </a:lnTo>
                    <a:lnTo>
                      <a:pt x="1072" y="5620"/>
                    </a:lnTo>
                    <a:cubicBezTo>
                      <a:pt x="1167" y="5608"/>
                      <a:pt x="1286" y="5584"/>
                      <a:pt x="1393" y="5572"/>
                    </a:cubicBezTo>
                    <a:lnTo>
                      <a:pt x="1501" y="5572"/>
                    </a:lnTo>
                    <a:cubicBezTo>
                      <a:pt x="1572" y="5572"/>
                      <a:pt x="1655" y="5560"/>
                      <a:pt x="1727" y="5560"/>
                    </a:cubicBezTo>
                    <a:lnTo>
                      <a:pt x="1846" y="5560"/>
                    </a:lnTo>
                    <a:lnTo>
                      <a:pt x="2025" y="5560"/>
                    </a:lnTo>
                    <a:lnTo>
                      <a:pt x="2167" y="5560"/>
                    </a:lnTo>
                    <a:lnTo>
                      <a:pt x="2322" y="5584"/>
                    </a:lnTo>
                    <a:lnTo>
                      <a:pt x="2489" y="5596"/>
                    </a:lnTo>
                    <a:lnTo>
                      <a:pt x="2620" y="5620"/>
                    </a:lnTo>
                    <a:lnTo>
                      <a:pt x="2798" y="5656"/>
                    </a:lnTo>
                    <a:lnTo>
                      <a:pt x="2929" y="5680"/>
                    </a:lnTo>
                    <a:lnTo>
                      <a:pt x="3120" y="5727"/>
                    </a:lnTo>
                    <a:lnTo>
                      <a:pt x="3239" y="5763"/>
                    </a:lnTo>
                    <a:cubicBezTo>
                      <a:pt x="3310" y="5787"/>
                      <a:pt x="3382" y="5811"/>
                      <a:pt x="3453" y="5834"/>
                    </a:cubicBezTo>
                    <a:lnTo>
                      <a:pt x="3549" y="5870"/>
                    </a:lnTo>
                    <a:cubicBezTo>
                      <a:pt x="3763" y="5941"/>
                      <a:pt x="3965" y="6025"/>
                      <a:pt x="4191" y="6120"/>
                    </a:cubicBezTo>
                    <a:lnTo>
                      <a:pt x="4287" y="6168"/>
                    </a:lnTo>
                    <a:cubicBezTo>
                      <a:pt x="4358" y="6203"/>
                      <a:pt x="4441" y="6239"/>
                      <a:pt x="4513" y="6275"/>
                    </a:cubicBezTo>
                    <a:lnTo>
                      <a:pt x="4632" y="6334"/>
                    </a:lnTo>
                    <a:cubicBezTo>
                      <a:pt x="4727" y="6394"/>
                      <a:pt x="4822" y="6442"/>
                      <a:pt x="4930" y="6501"/>
                    </a:cubicBezTo>
                    <a:cubicBezTo>
                      <a:pt x="5120" y="6620"/>
                      <a:pt x="5323" y="6751"/>
                      <a:pt x="5525" y="6882"/>
                    </a:cubicBezTo>
                    <a:lnTo>
                      <a:pt x="5549" y="6894"/>
                    </a:lnTo>
                    <a:cubicBezTo>
                      <a:pt x="5751" y="7025"/>
                      <a:pt x="5954" y="7180"/>
                      <a:pt x="6156" y="7335"/>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4752488" y="2648600"/>
                <a:ext cx="603675" cy="464375"/>
              </a:xfrm>
              <a:custGeom>
                <a:rect b="b" l="l" r="r" t="t"/>
                <a:pathLst>
                  <a:path extrusionOk="0" h="18575" w="24147">
                    <a:moveTo>
                      <a:pt x="7633" y="7692"/>
                    </a:moveTo>
                    <a:lnTo>
                      <a:pt x="7728" y="7776"/>
                    </a:lnTo>
                    <a:cubicBezTo>
                      <a:pt x="7930" y="7930"/>
                      <a:pt x="8133" y="8097"/>
                      <a:pt x="8323" y="8264"/>
                    </a:cubicBezTo>
                    <a:lnTo>
                      <a:pt x="8431" y="8347"/>
                    </a:lnTo>
                    <a:cubicBezTo>
                      <a:pt x="8633" y="8526"/>
                      <a:pt x="8835" y="8704"/>
                      <a:pt x="9026" y="8895"/>
                    </a:cubicBezTo>
                    <a:cubicBezTo>
                      <a:pt x="9038" y="8907"/>
                      <a:pt x="9050" y="8919"/>
                      <a:pt x="9073" y="8930"/>
                    </a:cubicBezTo>
                    <a:cubicBezTo>
                      <a:pt x="9264" y="9121"/>
                      <a:pt x="9454" y="9323"/>
                      <a:pt x="9645" y="9514"/>
                    </a:cubicBezTo>
                    <a:lnTo>
                      <a:pt x="9704" y="9585"/>
                    </a:lnTo>
                    <a:cubicBezTo>
                      <a:pt x="9895" y="9776"/>
                      <a:pt x="10074" y="9990"/>
                      <a:pt x="10252" y="10204"/>
                    </a:cubicBezTo>
                    <a:lnTo>
                      <a:pt x="10336" y="10300"/>
                    </a:lnTo>
                    <a:cubicBezTo>
                      <a:pt x="10514" y="10502"/>
                      <a:pt x="10681" y="10716"/>
                      <a:pt x="10847" y="10931"/>
                    </a:cubicBezTo>
                    <a:lnTo>
                      <a:pt x="10967" y="11074"/>
                    </a:lnTo>
                    <a:cubicBezTo>
                      <a:pt x="11074" y="11228"/>
                      <a:pt x="11193" y="11383"/>
                      <a:pt x="11300" y="11538"/>
                    </a:cubicBezTo>
                    <a:cubicBezTo>
                      <a:pt x="11383" y="11657"/>
                      <a:pt x="11467" y="11776"/>
                      <a:pt x="11562" y="11907"/>
                    </a:cubicBezTo>
                    <a:cubicBezTo>
                      <a:pt x="11681" y="12086"/>
                      <a:pt x="11812" y="12276"/>
                      <a:pt x="11931" y="12455"/>
                    </a:cubicBezTo>
                    <a:cubicBezTo>
                      <a:pt x="11955" y="12502"/>
                      <a:pt x="11979" y="12538"/>
                      <a:pt x="12002" y="12574"/>
                    </a:cubicBezTo>
                    <a:cubicBezTo>
                      <a:pt x="12145" y="12800"/>
                      <a:pt x="12288" y="13038"/>
                      <a:pt x="12431" y="13276"/>
                    </a:cubicBezTo>
                    <a:cubicBezTo>
                      <a:pt x="12491" y="13383"/>
                      <a:pt x="12550" y="13491"/>
                      <a:pt x="12610" y="13598"/>
                    </a:cubicBezTo>
                    <a:cubicBezTo>
                      <a:pt x="12705" y="13776"/>
                      <a:pt x="12800" y="13943"/>
                      <a:pt x="12895" y="14122"/>
                    </a:cubicBezTo>
                    <a:lnTo>
                      <a:pt x="12979" y="14288"/>
                    </a:lnTo>
                    <a:cubicBezTo>
                      <a:pt x="13098" y="14526"/>
                      <a:pt x="13217" y="14776"/>
                      <a:pt x="13336" y="15015"/>
                    </a:cubicBezTo>
                    <a:cubicBezTo>
                      <a:pt x="13348" y="15050"/>
                      <a:pt x="13360" y="15086"/>
                      <a:pt x="13372" y="15122"/>
                    </a:cubicBezTo>
                    <a:cubicBezTo>
                      <a:pt x="13491" y="15372"/>
                      <a:pt x="13598" y="15622"/>
                      <a:pt x="13705" y="15884"/>
                    </a:cubicBezTo>
                    <a:lnTo>
                      <a:pt x="13753" y="15979"/>
                    </a:lnTo>
                    <a:cubicBezTo>
                      <a:pt x="13848" y="16241"/>
                      <a:pt x="13943" y="16491"/>
                      <a:pt x="14050" y="16753"/>
                    </a:cubicBezTo>
                    <a:lnTo>
                      <a:pt x="14086" y="16872"/>
                    </a:lnTo>
                    <a:cubicBezTo>
                      <a:pt x="14169" y="17122"/>
                      <a:pt x="14253" y="17384"/>
                      <a:pt x="14336" y="17634"/>
                    </a:cubicBezTo>
                    <a:cubicBezTo>
                      <a:pt x="14348" y="17682"/>
                      <a:pt x="14360" y="17717"/>
                      <a:pt x="14372" y="17753"/>
                    </a:cubicBezTo>
                    <a:cubicBezTo>
                      <a:pt x="14443" y="18027"/>
                      <a:pt x="14515" y="18301"/>
                      <a:pt x="14586" y="18575"/>
                    </a:cubicBezTo>
                    <a:lnTo>
                      <a:pt x="24147" y="13002"/>
                    </a:lnTo>
                    <a:cubicBezTo>
                      <a:pt x="24135" y="12967"/>
                      <a:pt x="24123" y="12919"/>
                      <a:pt x="24111" y="12871"/>
                    </a:cubicBezTo>
                    <a:cubicBezTo>
                      <a:pt x="24075" y="12717"/>
                      <a:pt x="24040" y="12562"/>
                      <a:pt x="23992" y="12407"/>
                    </a:cubicBezTo>
                    <a:cubicBezTo>
                      <a:pt x="23968" y="12336"/>
                      <a:pt x="23944" y="12252"/>
                      <a:pt x="23932" y="12193"/>
                    </a:cubicBezTo>
                    <a:cubicBezTo>
                      <a:pt x="23921" y="12145"/>
                      <a:pt x="23909" y="12109"/>
                      <a:pt x="23897" y="12074"/>
                    </a:cubicBezTo>
                    <a:cubicBezTo>
                      <a:pt x="23885" y="12038"/>
                      <a:pt x="23873" y="11990"/>
                      <a:pt x="23861" y="11943"/>
                    </a:cubicBezTo>
                    <a:cubicBezTo>
                      <a:pt x="23813" y="11788"/>
                      <a:pt x="23766" y="11633"/>
                      <a:pt x="23706" y="11490"/>
                    </a:cubicBezTo>
                    <a:cubicBezTo>
                      <a:pt x="23682" y="11419"/>
                      <a:pt x="23671" y="11359"/>
                      <a:pt x="23647" y="11300"/>
                    </a:cubicBezTo>
                    <a:cubicBezTo>
                      <a:pt x="23635" y="11264"/>
                      <a:pt x="23611" y="11228"/>
                      <a:pt x="23599" y="11193"/>
                    </a:cubicBezTo>
                    <a:cubicBezTo>
                      <a:pt x="23587" y="11145"/>
                      <a:pt x="23575" y="11086"/>
                      <a:pt x="23551" y="11038"/>
                    </a:cubicBezTo>
                    <a:cubicBezTo>
                      <a:pt x="23504" y="10895"/>
                      <a:pt x="23444" y="10752"/>
                      <a:pt x="23385" y="10609"/>
                    </a:cubicBezTo>
                    <a:cubicBezTo>
                      <a:pt x="23361" y="10538"/>
                      <a:pt x="23337" y="10478"/>
                      <a:pt x="23313" y="10419"/>
                    </a:cubicBezTo>
                    <a:lnTo>
                      <a:pt x="23278" y="10312"/>
                    </a:lnTo>
                    <a:lnTo>
                      <a:pt x="23218" y="10181"/>
                    </a:lnTo>
                    <a:cubicBezTo>
                      <a:pt x="23159" y="10038"/>
                      <a:pt x="23099" y="9907"/>
                      <a:pt x="23039" y="9764"/>
                    </a:cubicBezTo>
                    <a:cubicBezTo>
                      <a:pt x="23004" y="9692"/>
                      <a:pt x="22980" y="9621"/>
                      <a:pt x="22944" y="9550"/>
                    </a:cubicBezTo>
                    <a:lnTo>
                      <a:pt x="22897" y="9454"/>
                    </a:lnTo>
                    <a:cubicBezTo>
                      <a:pt x="22885" y="9407"/>
                      <a:pt x="22861" y="9371"/>
                      <a:pt x="22849" y="9335"/>
                    </a:cubicBezTo>
                    <a:cubicBezTo>
                      <a:pt x="22778" y="9192"/>
                      <a:pt x="22706" y="9038"/>
                      <a:pt x="22635" y="8895"/>
                    </a:cubicBezTo>
                    <a:cubicBezTo>
                      <a:pt x="22599" y="8835"/>
                      <a:pt x="22575" y="8776"/>
                      <a:pt x="22539" y="8716"/>
                    </a:cubicBezTo>
                    <a:cubicBezTo>
                      <a:pt x="22504" y="8657"/>
                      <a:pt x="22480" y="8609"/>
                      <a:pt x="22456" y="8549"/>
                    </a:cubicBezTo>
                    <a:cubicBezTo>
                      <a:pt x="22432" y="8502"/>
                      <a:pt x="22397" y="8430"/>
                      <a:pt x="22361" y="8359"/>
                    </a:cubicBezTo>
                    <a:cubicBezTo>
                      <a:pt x="22301" y="8252"/>
                      <a:pt x="22230" y="8145"/>
                      <a:pt x="22170" y="8026"/>
                    </a:cubicBezTo>
                    <a:cubicBezTo>
                      <a:pt x="22111" y="7918"/>
                      <a:pt x="22051" y="7811"/>
                      <a:pt x="21992" y="7704"/>
                    </a:cubicBezTo>
                    <a:cubicBezTo>
                      <a:pt x="21968" y="7668"/>
                      <a:pt x="21956" y="7645"/>
                      <a:pt x="21932" y="7609"/>
                    </a:cubicBezTo>
                    <a:cubicBezTo>
                      <a:pt x="21813" y="7406"/>
                      <a:pt x="21694" y="7204"/>
                      <a:pt x="21563" y="7002"/>
                    </a:cubicBezTo>
                    <a:lnTo>
                      <a:pt x="21492" y="6895"/>
                    </a:lnTo>
                    <a:cubicBezTo>
                      <a:pt x="21408" y="6752"/>
                      <a:pt x="21325" y="6621"/>
                      <a:pt x="21230" y="6478"/>
                    </a:cubicBezTo>
                    <a:cubicBezTo>
                      <a:pt x="21194" y="6430"/>
                      <a:pt x="21158" y="6383"/>
                      <a:pt x="21123" y="6335"/>
                    </a:cubicBezTo>
                    <a:cubicBezTo>
                      <a:pt x="21039" y="6216"/>
                      <a:pt x="20956" y="6085"/>
                      <a:pt x="20861" y="5966"/>
                    </a:cubicBezTo>
                    <a:cubicBezTo>
                      <a:pt x="20801" y="5894"/>
                      <a:pt x="20753" y="5811"/>
                      <a:pt x="20694" y="5728"/>
                    </a:cubicBezTo>
                    <a:cubicBezTo>
                      <a:pt x="20634" y="5656"/>
                      <a:pt x="20587" y="5585"/>
                      <a:pt x="20527" y="5513"/>
                    </a:cubicBezTo>
                    <a:cubicBezTo>
                      <a:pt x="20492" y="5454"/>
                      <a:pt x="20456" y="5406"/>
                      <a:pt x="20408" y="5359"/>
                    </a:cubicBezTo>
                    <a:cubicBezTo>
                      <a:pt x="20372" y="5311"/>
                      <a:pt x="20349" y="5287"/>
                      <a:pt x="20325" y="5251"/>
                    </a:cubicBezTo>
                    <a:cubicBezTo>
                      <a:pt x="20206" y="5097"/>
                      <a:pt x="20099" y="4966"/>
                      <a:pt x="19980" y="4823"/>
                    </a:cubicBezTo>
                    <a:cubicBezTo>
                      <a:pt x="19956" y="4787"/>
                      <a:pt x="19932" y="4763"/>
                      <a:pt x="19908" y="4728"/>
                    </a:cubicBezTo>
                    <a:lnTo>
                      <a:pt x="19813" y="4632"/>
                    </a:lnTo>
                    <a:lnTo>
                      <a:pt x="19646" y="4430"/>
                    </a:lnTo>
                    <a:cubicBezTo>
                      <a:pt x="19539" y="4299"/>
                      <a:pt x="19420" y="4180"/>
                      <a:pt x="19301" y="4049"/>
                    </a:cubicBezTo>
                    <a:lnTo>
                      <a:pt x="19265" y="4013"/>
                    </a:lnTo>
                    <a:lnTo>
                      <a:pt x="19206" y="3942"/>
                    </a:lnTo>
                    <a:cubicBezTo>
                      <a:pt x="19122" y="3858"/>
                      <a:pt x="19039" y="3763"/>
                      <a:pt x="18944" y="3680"/>
                    </a:cubicBezTo>
                    <a:cubicBezTo>
                      <a:pt x="18860" y="3585"/>
                      <a:pt x="18741" y="3466"/>
                      <a:pt x="18634" y="3358"/>
                    </a:cubicBezTo>
                    <a:lnTo>
                      <a:pt x="18598" y="3323"/>
                    </a:lnTo>
                    <a:lnTo>
                      <a:pt x="18575" y="3311"/>
                    </a:lnTo>
                    <a:cubicBezTo>
                      <a:pt x="18444" y="3192"/>
                      <a:pt x="18325" y="3073"/>
                      <a:pt x="18194" y="2954"/>
                    </a:cubicBezTo>
                    <a:cubicBezTo>
                      <a:pt x="18122" y="2894"/>
                      <a:pt x="18063" y="2834"/>
                      <a:pt x="18003" y="2787"/>
                    </a:cubicBezTo>
                    <a:lnTo>
                      <a:pt x="17896" y="2692"/>
                    </a:lnTo>
                    <a:lnTo>
                      <a:pt x="17801" y="2608"/>
                    </a:lnTo>
                    <a:cubicBezTo>
                      <a:pt x="17670" y="2501"/>
                      <a:pt x="17539" y="2394"/>
                      <a:pt x="17408" y="2287"/>
                    </a:cubicBezTo>
                    <a:lnTo>
                      <a:pt x="17289" y="2203"/>
                    </a:lnTo>
                    <a:lnTo>
                      <a:pt x="17194" y="2120"/>
                    </a:lnTo>
                    <a:cubicBezTo>
                      <a:pt x="17134" y="2084"/>
                      <a:pt x="17074" y="2037"/>
                      <a:pt x="17027" y="2001"/>
                    </a:cubicBezTo>
                    <a:cubicBezTo>
                      <a:pt x="16896" y="1906"/>
                      <a:pt x="16777" y="1811"/>
                      <a:pt x="16646" y="1727"/>
                    </a:cubicBezTo>
                    <a:lnTo>
                      <a:pt x="16574" y="1680"/>
                    </a:lnTo>
                    <a:lnTo>
                      <a:pt x="16491" y="1620"/>
                    </a:lnTo>
                    <a:lnTo>
                      <a:pt x="16265" y="1477"/>
                    </a:lnTo>
                    <a:cubicBezTo>
                      <a:pt x="16146" y="1394"/>
                      <a:pt x="16027" y="1322"/>
                      <a:pt x="15896" y="1251"/>
                    </a:cubicBezTo>
                    <a:lnTo>
                      <a:pt x="15812" y="1203"/>
                    </a:lnTo>
                    <a:cubicBezTo>
                      <a:pt x="15717" y="1144"/>
                      <a:pt x="15622" y="1096"/>
                      <a:pt x="15539" y="1037"/>
                    </a:cubicBezTo>
                    <a:lnTo>
                      <a:pt x="15431" y="989"/>
                    </a:lnTo>
                    <a:lnTo>
                      <a:pt x="15277" y="918"/>
                    </a:lnTo>
                    <a:lnTo>
                      <a:pt x="15169" y="858"/>
                    </a:lnTo>
                    <a:cubicBezTo>
                      <a:pt x="15110" y="822"/>
                      <a:pt x="15050" y="799"/>
                      <a:pt x="14991" y="775"/>
                    </a:cubicBezTo>
                    <a:cubicBezTo>
                      <a:pt x="14931" y="751"/>
                      <a:pt x="14908" y="727"/>
                      <a:pt x="14860" y="715"/>
                    </a:cubicBezTo>
                    <a:lnTo>
                      <a:pt x="14812" y="691"/>
                    </a:lnTo>
                    <a:cubicBezTo>
                      <a:pt x="14693" y="632"/>
                      <a:pt x="14574" y="584"/>
                      <a:pt x="14467" y="537"/>
                    </a:cubicBezTo>
                    <a:lnTo>
                      <a:pt x="14467" y="537"/>
                    </a:lnTo>
                    <a:cubicBezTo>
                      <a:pt x="14348" y="489"/>
                      <a:pt x="14229" y="441"/>
                      <a:pt x="14110" y="406"/>
                    </a:cubicBezTo>
                    <a:lnTo>
                      <a:pt x="14062" y="394"/>
                    </a:lnTo>
                    <a:cubicBezTo>
                      <a:pt x="14026" y="370"/>
                      <a:pt x="13979" y="358"/>
                      <a:pt x="13931" y="346"/>
                    </a:cubicBezTo>
                    <a:cubicBezTo>
                      <a:pt x="13895" y="334"/>
                      <a:pt x="13812" y="310"/>
                      <a:pt x="13753" y="287"/>
                    </a:cubicBezTo>
                    <a:lnTo>
                      <a:pt x="13669" y="263"/>
                    </a:lnTo>
                    <a:lnTo>
                      <a:pt x="13514" y="227"/>
                    </a:lnTo>
                    <a:cubicBezTo>
                      <a:pt x="13479" y="215"/>
                      <a:pt x="13443" y="203"/>
                      <a:pt x="13395" y="191"/>
                    </a:cubicBezTo>
                    <a:lnTo>
                      <a:pt x="13276" y="167"/>
                    </a:lnTo>
                    <a:lnTo>
                      <a:pt x="13133" y="132"/>
                    </a:lnTo>
                    <a:lnTo>
                      <a:pt x="13050" y="108"/>
                    </a:lnTo>
                    <a:lnTo>
                      <a:pt x="12895" y="84"/>
                    </a:lnTo>
                    <a:lnTo>
                      <a:pt x="12717" y="60"/>
                    </a:lnTo>
                    <a:lnTo>
                      <a:pt x="12657" y="48"/>
                    </a:lnTo>
                    <a:lnTo>
                      <a:pt x="12502" y="37"/>
                    </a:lnTo>
                    <a:lnTo>
                      <a:pt x="12312" y="13"/>
                    </a:lnTo>
                    <a:lnTo>
                      <a:pt x="12264" y="13"/>
                    </a:lnTo>
                    <a:lnTo>
                      <a:pt x="12133" y="13"/>
                    </a:lnTo>
                    <a:cubicBezTo>
                      <a:pt x="12062" y="13"/>
                      <a:pt x="11990" y="1"/>
                      <a:pt x="11907" y="1"/>
                    </a:cubicBezTo>
                    <a:lnTo>
                      <a:pt x="11848" y="1"/>
                    </a:lnTo>
                    <a:lnTo>
                      <a:pt x="11752" y="1"/>
                    </a:lnTo>
                    <a:cubicBezTo>
                      <a:pt x="11657" y="1"/>
                      <a:pt x="11574" y="1"/>
                      <a:pt x="11479" y="13"/>
                    </a:cubicBezTo>
                    <a:lnTo>
                      <a:pt x="11395" y="13"/>
                    </a:lnTo>
                    <a:cubicBezTo>
                      <a:pt x="11371" y="13"/>
                      <a:pt x="11359" y="13"/>
                      <a:pt x="11336" y="25"/>
                    </a:cubicBezTo>
                    <a:cubicBezTo>
                      <a:pt x="11193" y="37"/>
                      <a:pt x="11062" y="60"/>
                      <a:pt x="10919" y="84"/>
                    </a:cubicBezTo>
                    <a:lnTo>
                      <a:pt x="10883" y="84"/>
                    </a:lnTo>
                    <a:lnTo>
                      <a:pt x="10883" y="84"/>
                    </a:lnTo>
                    <a:cubicBezTo>
                      <a:pt x="10847" y="84"/>
                      <a:pt x="10824" y="96"/>
                      <a:pt x="10800" y="108"/>
                    </a:cubicBezTo>
                    <a:cubicBezTo>
                      <a:pt x="10717" y="120"/>
                      <a:pt x="10633" y="144"/>
                      <a:pt x="10550" y="167"/>
                    </a:cubicBezTo>
                    <a:cubicBezTo>
                      <a:pt x="10514" y="179"/>
                      <a:pt x="10466" y="191"/>
                      <a:pt x="10431" y="203"/>
                    </a:cubicBezTo>
                    <a:cubicBezTo>
                      <a:pt x="10395" y="215"/>
                      <a:pt x="10324" y="227"/>
                      <a:pt x="10288" y="251"/>
                    </a:cubicBezTo>
                    <a:lnTo>
                      <a:pt x="10240" y="263"/>
                    </a:lnTo>
                    <a:cubicBezTo>
                      <a:pt x="10169" y="298"/>
                      <a:pt x="10097" y="322"/>
                      <a:pt x="10014" y="358"/>
                    </a:cubicBezTo>
                    <a:cubicBezTo>
                      <a:pt x="9978" y="382"/>
                      <a:pt x="9943" y="394"/>
                      <a:pt x="9907" y="406"/>
                    </a:cubicBezTo>
                    <a:cubicBezTo>
                      <a:pt x="9788" y="465"/>
                      <a:pt x="9681" y="513"/>
                      <a:pt x="9574" y="584"/>
                    </a:cubicBezTo>
                    <a:lnTo>
                      <a:pt x="9574" y="584"/>
                    </a:lnTo>
                    <a:lnTo>
                      <a:pt x="1" y="6144"/>
                    </a:lnTo>
                    <a:cubicBezTo>
                      <a:pt x="108" y="6085"/>
                      <a:pt x="215" y="6025"/>
                      <a:pt x="334" y="5978"/>
                    </a:cubicBezTo>
                    <a:cubicBezTo>
                      <a:pt x="370" y="5954"/>
                      <a:pt x="406" y="5942"/>
                      <a:pt x="441" y="5930"/>
                    </a:cubicBezTo>
                    <a:cubicBezTo>
                      <a:pt x="525" y="5894"/>
                      <a:pt x="596" y="5859"/>
                      <a:pt x="680" y="5835"/>
                    </a:cubicBezTo>
                    <a:cubicBezTo>
                      <a:pt x="763" y="5799"/>
                      <a:pt x="811" y="5787"/>
                      <a:pt x="870" y="5763"/>
                    </a:cubicBezTo>
                    <a:cubicBezTo>
                      <a:pt x="906" y="5752"/>
                      <a:pt x="953" y="5740"/>
                      <a:pt x="989" y="5728"/>
                    </a:cubicBezTo>
                    <a:cubicBezTo>
                      <a:pt x="1072" y="5704"/>
                      <a:pt x="1156" y="5680"/>
                      <a:pt x="1239" y="5668"/>
                    </a:cubicBezTo>
                    <a:cubicBezTo>
                      <a:pt x="1263" y="5668"/>
                      <a:pt x="1287" y="5656"/>
                      <a:pt x="1322" y="5644"/>
                    </a:cubicBezTo>
                    <a:lnTo>
                      <a:pt x="1358" y="5644"/>
                    </a:lnTo>
                    <a:cubicBezTo>
                      <a:pt x="1501" y="5609"/>
                      <a:pt x="1632" y="5597"/>
                      <a:pt x="1775" y="5585"/>
                    </a:cubicBezTo>
                    <a:cubicBezTo>
                      <a:pt x="1823" y="5585"/>
                      <a:pt x="1870" y="5573"/>
                      <a:pt x="1918" y="5573"/>
                    </a:cubicBezTo>
                    <a:cubicBezTo>
                      <a:pt x="2013" y="5561"/>
                      <a:pt x="2108" y="5561"/>
                      <a:pt x="2204" y="5549"/>
                    </a:cubicBezTo>
                    <a:lnTo>
                      <a:pt x="2358" y="5549"/>
                    </a:lnTo>
                    <a:cubicBezTo>
                      <a:pt x="2406" y="5549"/>
                      <a:pt x="2501" y="5549"/>
                      <a:pt x="2585" y="5561"/>
                    </a:cubicBezTo>
                    <a:lnTo>
                      <a:pt x="2763" y="5573"/>
                    </a:lnTo>
                    <a:lnTo>
                      <a:pt x="2954" y="5585"/>
                    </a:lnTo>
                    <a:cubicBezTo>
                      <a:pt x="3025" y="5597"/>
                      <a:pt x="3085" y="5609"/>
                      <a:pt x="3156" y="5621"/>
                    </a:cubicBezTo>
                    <a:lnTo>
                      <a:pt x="3335" y="5644"/>
                    </a:lnTo>
                    <a:lnTo>
                      <a:pt x="3561" y="5692"/>
                    </a:lnTo>
                    <a:lnTo>
                      <a:pt x="3716" y="5716"/>
                    </a:lnTo>
                    <a:cubicBezTo>
                      <a:pt x="3787" y="5740"/>
                      <a:pt x="3870" y="5763"/>
                      <a:pt x="3954" y="5787"/>
                    </a:cubicBezTo>
                    <a:lnTo>
                      <a:pt x="4109" y="5823"/>
                    </a:lnTo>
                    <a:lnTo>
                      <a:pt x="4370" y="5906"/>
                    </a:lnTo>
                    <a:lnTo>
                      <a:pt x="4501" y="5954"/>
                    </a:lnTo>
                    <a:cubicBezTo>
                      <a:pt x="4632" y="5990"/>
                      <a:pt x="4763" y="6037"/>
                      <a:pt x="4894" y="6097"/>
                    </a:cubicBezTo>
                    <a:lnTo>
                      <a:pt x="4894" y="6097"/>
                    </a:lnTo>
                    <a:cubicBezTo>
                      <a:pt x="5037" y="6156"/>
                      <a:pt x="5168" y="6204"/>
                      <a:pt x="5299" y="6275"/>
                    </a:cubicBezTo>
                    <a:lnTo>
                      <a:pt x="5430" y="6335"/>
                    </a:lnTo>
                    <a:cubicBezTo>
                      <a:pt x="5525" y="6371"/>
                      <a:pt x="5621" y="6418"/>
                      <a:pt x="5716" y="6466"/>
                    </a:cubicBezTo>
                    <a:lnTo>
                      <a:pt x="5871" y="6549"/>
                    </a:lnTo>
                    <a:cubicBezTo>
                      <a:pt x="5990" y="6609"/>
                      <a:pt x="6121" y="6680"/>
                      <a:pt x="6252" y="6752"/>
                    </a:cubicBezTo>
                    <a:cubicBezTo>
                      <a:pt x="6478" y="6883"/>
                      <a:pt x="6692" y="7025"/>
                      <a:pt x="6918" y="7180"/>
                    </a:cubicBezTo>
                    <a:lnTo>
                      <a:pt x="7002" y="7228"/>
                    </a:lnTo>
                    <a:cubicBezTo>
                      <a:pt x="7216" y="7383"/>
                      <a:pt x="7418" y="7537"/>
                      <a:pt x="7633" y="7692"/>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5117413" y="2973650"/>
                <a:ext cx="454250" cy="473000"/>
              </a:xfrm>
              <a:custGeom>
                <a:rect b="b" l="l" r="r" t="t"/>
                <a:pathLst>
                  <a:path extrusionOk="0" h="18920" w="18170">
                    <a:moveTo>
                      <a:pt x="18158" y="12204"/>
                    </a:moveTo>
                    <a:cubicBezTo>
                      <a:pt x="18158" y="12097"/>
                      <a:pt x="18146" y="11990"/>
                      <a:pt x="18146" y="11871"/>
                    </a:cubicBezTo>
                    <a:cubicBezTo>
                      <a:pt x="18134" y="11764"/>
                      <a:pt x="18122" y="11657"/>
                      <a:pt x="18110" y="11549"/>
                    </a:cubicBezTo>
                    <a:cubicBezTo>
                      <a:pt x="18110" y="11430"/>
                      <a:pt x="18098" y="11323"/>
                      <a:pt x="18075" y="11216"/>
                    </a:cubicBezTo>
                    <a:cubicBezTo>
                      <a:pt x="18063" y="11097"/>
                      <a:pt x="18051" y="10990"/>
                      <a:pt x="18027" y="10871"/>
                    </a:cubicBezTo>
                    <a:cubicBezTo>
                      <a:pt x="18015" y="10752"/>
                      <a:pt x="17991" y="10645"/>
                      <a:pt x="17967" y="10526"/>
                    </a:cubicBezTo>
                    <a:cubicBezTo>
                      <a:pt x="17956" y="10406"/>
                      <a:pt x="17920" y="10287"/>
                      <a:pt x="17896" y="10168"/>
                    </a:cubicBezTo>
                    <a:cubicBezTo>
                      <a:pt x="17872" y="10049"/>
                      <a:pt x="17848" y="9930"/>
                      <a:pt x="17813" y="9811"/>
                    </a:cubicBezTo>
                    <a:cubicBezTo>
                      <a:pt x="17789" y="9692"/>
                      <a:pt x="17753" y="9573"/>
                      <a:pt x="17717" y="9454"/>
                    </a:cubicBezTo>
                    <a:cubicBezTo>
                      <a:pt x="17694" y="9335"/>
                      <a:pt x="17658" y="9216"/>
                      <a:pt x="17610" y="9097"/>
                    </a:cubicBezTo>
                    <a:cubicBezTo>
                      <a:pt x="17575" y="8978"/>
                      <a:pt x="17539" y="8859"/>
                      <a:pt x="17503" y="8740"/>
                    </a:cubicBezTo>
                    <a:cubicBezTo>
                      <a:pt x="17467" y="8621"/>
                      <a:pt x="17420" y="8513"/>
                      <a:pt x="17384" y="8394"/>
                    </a:cubicBezTo>
                    <a:cubicBezTo>
                      <a:pt x="17336" y="8275"/>
                      <a:pt x="17301" y="8180"/>
                      <a:pt x="17253" y="8061"/>
                    </a:cubicBezTo>
                    <a:cubicBezTo>
                      <a:pt x="17217" y="7954"/>
                      <a:pt x="17170" y="7847"/>
                      <a:pt x="17122" y="7728"/>
                    </a:cubicBezTo>
                    <a:cubicBezTo>
                      <a:pt x="17075" y="7620"/>
                      <a:pt x="17027" y="7513"/>
                      <a:pt x="16979" y="7406"/>
                    </a:cubicBezTo>
                    <a:cubicBezTo>
                      <a:pt x="16932" y="7299"/>
                      <a:pt x="16884" y="7192"/>
                      <a:pt x="16836" y="7073"/>
                    </a:cubicBezTo>
                    <a:cubicBezTo>
                      <a:pt x="16789" y="6966"/>
                      <a:pt x="16717" y="6835"/>
                      <a:pt x="16658" y="6716"/>
                    </a:cubicBezTo>
                    <a:cubicBezTo>
                      <a:pt x="16598" y="6608"/>
                      <a:pt x="16527" y="6454"/>
                      <a:pt x="16455" y="6311"/>
                    </a:cubicBezTo>
                    <a:cubicBezTo>
                      <a:pt x="16348" y="6108"/>
                      <a:pt x="16229" y="5906"/>
                      <a:pt x="16122" y="5715"/>
                    </a:cubicBezTo>
                    <a:cubicBezTo>
                      <a:pt x="15955" y="5442"/>
                      <a:pt x="15789" y="5180"/>
                      <a:pt x="15610" y="4918"/>
                    </a:cubicBezTo>
                    <a:cubicBezTo>
                      <a:pt x="15479" y="4703"/>
                      <a:pt x="15336" y="4501"/>
                      <a:pt x="15181" y="4299"/>
                    </a:cubicBezTo>
                    <a:cubicBezTo>
                      <a:pt x="15086" y="4168"/>
                      <a:pt x="14979" y="4037"/>
                      <a:pt x="14884" y="3906"/>
                    </a:cubicBezTo>
                    <a:cubicBezTo>
                      <a:pt x="14800" y="3798"/>
                      <a:pt x="14717" y="3691"/>
                      <a:pt x="14622" y="3584"/>
                    </a:cubicBezTo>
                    <a:cubicBezTo>
                      <a:pt x="14538" y="3477"/>
                      <a:pt x="14455" y="3370"/>
                      <a:pt x="14360" y="3275"/>
                    </a:cubicBezTo>
                    <a:cubicBezTo>
                      <a:pt x="14277" y="3179"/>
                      <a:pt x="14181" y="3072"/>
                      <a:pt x="14098" y="2977"/>
                    </a:cubicBezTo>
                    <a:cubicBezTo>
                      <a:pt x="14003" y="2882"/>
                      <a:pt x="13907" y="2775"/>
                      <a:pt x="13824" y="2679"/>
                    </a:cubicBezTo>
                    <a:cubicBezTo>
                      <a:pt x="13729" y="2572"/>
                      <a:pt x="13634" y="2489"/>
                      <a:pt x="13538" y="2394"/>
                    </a:cubicBezTo>
                    <a:cubicBezTo>
                      <a:pt x="13431" y="2298"/>
                      <a:pt x="13336" y="2203"/>
                      <a:pt x="13241" y="2120"/>
                    </a:cubicBezTo>
                    <a:cubicBezTo>
                      <a:pt x="13134" y="2024"/>
                      <a:pt x="13038" y="1941"/>
                      <a:pt x="12943" y="1858"/>
                    </a:cubicBezTo>
                    <a:cubicBezTo>
                      <a:pt x="12836" y="1763"/>
                      <a:pt x="12741" y="1691"/>
                      <a:pt x="12645" y="1608"/>
                    </a:cubicBezTo>
                    <a:cubicBezTo>
                      <a:pt x="12538" y="1524"/>
                      <a:pt x="12443" y="1453"/>
                      <a:pt x="12348" y="1382"/>
                    </a:cubicBezTo>
                    <a:cubicBezTo>
                      <a:pt x="12241" y="1298"/>
                      <a:pt x="12145" y="1227"/>
                      <a:pt x="12050" y="1167"/>
                    </a:cubicBezTo>
                    <a:cubicBezTo>
                      <a:pt x="11943" y="1108"/>
                      <a:pt x="11848" y="1036"/>
                      <a:pt x="11752" y="977"/>
                    </a:cubicBezTo>
                    <a:cubicBezTo>
                      <a:pt x="11657" y="917"/>
                      <a:pt x="11562" y="858"/>
                      <a:pt x="11467" y="798"/>
                    </a:cubicBezTo>
                    <a:lnTo>
                      <a:pt x="11407" y="762"/>
                    </a:lnTo>
                    <a:cubicBezTo>
                      <a:pt x="11336" y="727"/>
                      <a:pt x="11264" y="679"/>
                      <a:pt x="11193" y="643"/>
                    </a:cubicBezTo>
                    <a:cubicBezTo>
                      <a:pt x="11098" y="596"/>
                      <a:pt x="11002" y="548"/>
                      <a:pt x="10919" y="500"/>
                    </a:cubicBezTo>
                    <a:cubicBezTo>
                      <a:pt x="10824" y="453"/>
                      <a:pt x="10728" y="417"/>
                      <a:pt x="10645" y="369"/>
                    </a:cubicBezTo>
                    <a:cubicBezTo>
                      <a:pt x="10550" y="334"/>
                      <a:pt x="10455" y="298"/>
                      <a:pt x="10371" y="262"/>
                    </a:cubicBezTo>
                    <a:lnTo>
                      <a:pt x="10097" y="155"/>
                    </a:lnTo>
                    <a:cubicBezTo>
                      <a:pt x="10002" y="119"/>
                      <a:pt x="9919" y="96"/>
                      <a:pt x="9824" y="72"/>
                    </a:cubicBezTo>
                    <a:cubicBezTo>
                      <a:pt x="9728" y="36"/>
                      <a:pt x="9657" y="12"/>
                      <a:pt x="9574" y="0"/>
                    </a:cubicBezTo>
                    <a:lnTo>
                      <a:pt x="1" y="5561"/>
                    </a:lnTo>
                    <a:cubicBezTo>
                      <a:pt x="84" y="5584"/>
                      <a:pt x="168" y="5608"/>
                      <a:pt x="251" y="5632"/>
                    </a:cubicBezTo>
                    <a:cubicBezTo>
                      <a:pt x="334" y="5656"/>
                      <a:pt x="430" y="5692"/>
                      <a:pt x="525" y="5715"/>
                    </a:cubicBezTo>
                    <a:cubicBezTo>
                      <a:pt x="620" y="5751"/>
                      <a:pt x="703" y="5787"/>
                      <a:pt x="799" y="5823"/>
                    </a:cubicBezTo>
                    <a:cubicBezTo>
                      <a:pt x="894" y="5858"/>
                      <a:pt x="977" y="5894"/>
                      <a:pt x="1073" y="5942"/>
                    </a:cubicBezTo>
                    <a:cubicBezTo>
                      <a:pt x="1156" y="5977"/>
                      <a:pt x="1251" y="6025"/>
                      <a:pt x="1334" y="6061"/>
                    </a:cubicBezTo>
                    <a:cubicBezTo>
                      <a:pt x="1430" y="6108"/>
                      <a:pt x="1525" y="6156"/>
                      <a:pt x="1608" y="6204"/>
                    </a:cubicBezTo>
                    <a:lnTo>
                      <a:pt x="1835" y="6323"/>
                    </a:lnTo>
                    <a:lnTo>
                      <a:pt x="1894" y="6370"/>
                    </a:lnTo>
                    <a:cubicBezTo>
                      <a:pt x="1989" y="6418"/>
                      <a:pt x="2085" y="6477"/>
                      <a:pt x="2180" y="6537"/>
                    </a:cubicBezTo>
                    <a:cubicBezTo>
                      <a:pt x="2275" y="6596"/>
                      <a:pt x="2370" y="6668"/>
                      <a:pt x="2477" y="6727"/>
                    </a:cubicBezTo>
                    <a:cubicBezTo>
                      <a:pt x="2573" y="6799"/>
                      <a:pt x="2668" y="6870"/>
                      <a:pt x="2775" y="6942"/>
                    </a:cubicBezTo>
                    <a:cubicBezTo>
                      <a:pt x="2870" y="7013"/>
                      <a:pt x="2966" y="7085"/>
                      <a:pt x="3073" y="7168"/>
                    </a:cubicBezTo>
                    <a:cubicBezTo>
                      <a:pt x="3168" y="7251"/>
                      <a:pt x="3275" y="7335"/>
                      <a:pt x="3370" y="7418"/>
                    </a:cubicBezTo>
                    <a:cubicBezTo>
                      <a:pt x="3466" y="7501"/>
                      <a:pt x="3573" y="7585"/>
                      <a:pt x="3668" y="7680"/>
                    </a:cubicBezTo>
                    <a:cubicBezTo>
                      <a:pt x="3763" y="7763"/>
                      <a:pt x="3859" y="7859"/>
                      <a:pt x="3966" y="7954"/>
                    </a:cubicBezTo>
                    <a:cubicBezTo>
                      <a:pt x="4061" y="8049"/>
                      <a:pt x="4156" y="8144"/>
                      <a:pt x="4251" y="8240"/>
                    </a:cubicBezTo>
                    <a:cubicBezTo>
                      <a:pt x="4347" y="8335"/>
                      <a:pt x="4430" y="8430"/>
                      <a:pt x="4525" y="8537"/>
                    </a:cubicBezTo>
                    <a:cubicBezTo>
                      <a:pt x="4621" y="8644"/>
                      <a:pt x="4704" y="8728"/>
                      <a:pt x="4787" y="8835"/>
                    </a:cubicBezTo>
                    <a:cubicBezTo>
                      <a:pt x="4871" y="8942"/>
                      <a:pt x="4966" y="9037"/>
                      <a:pt x="5049" y="9144"/>
                    </a:cubicBezTo>
                    <a:cubicBezTo>
                      <a:pt x="5133" y="9252"/>
                      <a:pt x="5228" y="9359"/>
                      <a:pt x="5311" y="9466"/>
                    </a:cubicBezTo>
                    <a:cubicBezTo>
                      <a:pt x="5394" y="9573"/>
                      <a:pt x="5514" y="9728"/>
                      <a:pt x="5609" y="9859"/>
                    </a:cubicBezTo>
                    <a:cubicBezTo>
                      <a:pt x="5764" y="10061"/>
                      <a:pt x="5906" y="10264"/>
                      <a:pt x="6037" y="10478"/>
                    </a:cubicBezTo>
                    <a:cubicBezTo>
                      <a:pt x="6216" y="10740"/>
                      <a:pt x="6383" y="11014"/>
                      <a:pt x="6549" y="11276"/>
                    </a:cubicBezTo>
                    <a:cubicBezTo>
                      <a:pt x="6657" y="11478"/>
                      <a:pt x="6776" y="11680"/>
                      <a:pt x="6883" y="11871"/>
                    </a:cubicBezTo>
                    <a:cubicBezTo>
                      <a:pt x="6954" y="12014"/>
                      <a:pt x="7026" y="12145"/>
                      <a:pt x="7085" y="12288"/>
                    </a:cubicBezTo>
                    <a:cubicBezTo>
                      <a:pt x="7157" y="12419"/>
                      <a:pt x="7204" y="12526"/>
                      <a:pt x="7264" y="12645"/>
                    </a:cubicBezTo>
                    <a:cubicBezTo>
                      <a:pt x="7323" y="12764"/>
                      <a:pt x="7371" y="12859"/>
                      <a:pt x="7419" y="12966"/>
                    </a:cubicBezTo>
                    <a:cubicBezTo>
                      <a:pt x="7466" y="13085"/>
                      <a:pt x="7514" y="13181"/>
                      <a:pt x="7550" y="13300"/>
                    </a:cubicBezTo>
                    <a:cubicBezTo>
                      <a:pt x="7597" y="13407"/>
                      <a:pt x="7645" y="13514"/>
                      <a:pt x="7692" y="13621"/>
                    </a:cubicBezTo>
                    <a:lnTo>
                      <a:pt x="7811" y="13954"/>
                    </a:lnTo>
                    <a:cubicBezTo>
                      <a:pt x="7859" y="14074"/>
                      <a:pt x="7895" y="14193"/>
                      <a:pt x="7931" y="14300"/>
                    </a:cubicBezTo>
                    <a:cubicBezTo>
                      <a:pt x="7966" y="14419"/>
                      <a:pt x="8014" y="14538"/>
                      <a:pt x="8050" y="14657"/>
                    </a:cubicBezTo>
                    <a:cubicBezTo>
                      <a:pt x="8085" y="14776"/>
                      <a:pt x="8121" y="14895"/>
                      <a:pt x="8145" y="15014"/>
                    </a:cubicBezTo>
                    <a:cubicBezTo>
                      <a:pt x="8181" y="15133"/>
                      <a:pt x="8216" y="15252"/>
                      <a:pt x="8240" y="15371"/>
                    </a:cubicBezTo>
                    <a:cubicBezTo>
                      <a:pt x="8276" y="15502"/>
                      <a:pt x="8300" y="15609"/>
                      <a:pt x="8323" y="15729"/>
                    </a:cubicBezTo>
                    <a:cubicBezTo>
                      <a:pt x="8347" y="15848"/>
                      <a:pt x="8383" y="15967"/>
                      <a:pt x="8395" y="16086"/>
                    </a:cubicBezTo>
                    <a:cubicBezTo>
                      <a:pt x="8419" y="16205"/>
                      <a:pt x="8442" y="16312"/>
                      <a:pt x="8454" y="16431"/>
                    </a:cubicBezTo>
                    <a:cubicBezTo>
                      <a:pt x="8478" y="16550"/>
                      <a:pt x="8490" y="16657"/>
                      <a:pt x="8502" y="16776"/>
                    </a:cubicBezTo>
                    <a:cubicBezTo>
                      <a:pt x="8526" y="16883"/>
                      <a:pt x="8538" y="16991"/>
                      <a:pt x="8550" y="17110"/>
                    </a:cubicBezTo>
                    <a:cubicBezTo>
                      <a:pt x="8550" y="17217"/>
                      <a:pt x="8562" y="17324"/>
                      <a:pt x="8573" y="17431"/>
                    </a:cubicBezTo>
                    <a:cubicBezTo>
                      <a:pt x="8573" y="17550"/>
                      <a:pt x="8585" y="17657"/>
                      <a:pt x="8585" y="17764"/>
                    </a:cubicBezTo>
                    <a:cubicBezTo>
                      <a:pt x="8585" y="17872"/>
                      <a:pt x="8585" y="17967"/>
                      <a:pt x="8585" y="18074"/>
                    </a:cubicBezTo>
                    <a:lnTo>
                      <a:pt x="8585" y="18086"/>
                    </a:lnTo>
                    <a:lnTo>
                      <a:pt x="8585" y="18396"/>
                    </a:lnTo>
                    <a:cubicBezTo>
                      <a:pt x="8585" y="18503"/>
                      <a:pt x="8573" y="18622"/>
                      <a:pt x="8562" y="18729"/>
                    </a:cubicBezTo>
                    <a:cubicBezTo>
                      <a:pt x="8562" y="18800"/>
                      <a:pt x="8550" y="18860"/>
                      <a:pt x="8550" y="18919"/>
                    </a:cubicBezTo>
                    <a:lnTo>
                      <a:pt x="18122" y="13359"/>
                    </a:lnTo>
                    <a:cubicBezTo>
                      <a:pt x="18122" y="13300"/>
                      <a:pt x="18134" y="13228"/>
                      <a:pt x="18134" y="13169"/>
                    </a:cubicBezTo>
                    <a:cubicBezTo>
                      <a:pt x="18146" y="13062"/>
                      <a:pt x="18158" y="12954"/>
                      <a:pt x="18158" y="12835"/>
                    </a:cubicBezTo>
                    <a:cubicBezTo>
                      <a:pt x="18158" y="12728"/>
                      <a:pt x="18170" y="12633"/>
                      <a:pt x="18170" y="12526"/>
                    </a:cubicBezTo>
                    <a:lnTo>
                      <a:pt x="18170" y="12514"/>
                    </a:lnTo>
                    <a:cubicBezTo>
                      <a:pt x="18158" y="12407"/>
                      <a:pt x="18158" y="12311"/>
                      <a:pt x="18158" y="12204"/>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5331738" y="3307925"/>
                <a:ext cx="423875" cy="490850"/>
              </a:xfrm>
              <a:custGeom>
                <a:rect b="b" l="l" r="r" t="t"/>
                <a:pathLst>
                  <a:path extrusionOk="0" h="19634" w="16955">
                    <a:moveTo>
                      <a:pt x="16931" y="10204"/>
                    </a:moveTo>
                    <a:cubicBezTo>
                      <a:pt x="16931" y="10108"/>
                      <a:pt x="16931" y="10025"/>
                      <a:pt x="16919" y="9930"/>
                    </a:cubicBezTo>
                    <a:cubicBezTo>
                      <a:pt x="16919" y="9882"/>
                      <a:pt x="16919" y="9847"/>
                      <a:pt x="16907" y="9799"/>
                    </a:cubicBezTo>
                    <a:lnTo>
                      <a:pt x="16907" y="9751"/>
                    </a:lnTo>
                    <a:lnTo>
                      <a:pt x="16907" y="9656"/>
                    </a:lnTo>
                    <a:cubicBezTo>
                      <a:pt x="16895" y="9561"/>
                      <a:pt x="16884" y="9466"/>
                      <a:pt x="16872" y="9382"/>
                    </a:cubicBezTo>
                    <a:cubicBezTo>
                      <a:pt x="16860" y="9287"/>
                      <a:pt x="16848" y="9192"/>
                      <a:pt x="16836" y="9096"/>
                    </a:cubicBezTo>
                    <a:cubicBezTo>
                      <a:pt x="16836" y="9085"/>
                      <a:pt x="16836" y="9085"/>
                      <a:pt x="16836" y="9085"/>
                    </a:cubicBezTo>
                    <a:lnTo>
                      <a:pt x="16836" y="9073"/>
                    </a:lnTo>
                    <a:cubicBezTo>
                      <a:pt x="16824" y="8989"/>
                      <a:pt x="16812" y="8894"/>
                      <a:pt x="16788" y="8811"/>
                    </a:cubicBezTo>
                    <a:cubicBezTo>
                      <a:pt x="16776" y="8715"/>
                      <a:pt x="16753" y="8608"/>
                      <a:pt x="16729" y="8513"/>
                    </a:cubicBezTo>
                    <a:cubicBezTo>
                      <a:pt x="16729" y="8477"/>
                      <a:pt x="16717" y="8442"/>
                      <a:pt x="16705" y="8406"/>
                    </a:cubicBezTo>
                    <a:lnTo>
                      <a:pt x="16693" y="8346"/>
                    </a:lnTo>
                    <a:lnTo>
                      <a:pt x="16657" y="8215"/>
                    </a:lnTo>
                    <a:cubicBezTo>
                      <a:pt x="16633" y="8108"/>
                      <a:pt x="16610" y="8013"/>
                      <a:pt x="16586" y="7918"/>
                    </a:cubicBezTo>
                    <a:cubicBezTo>
                      <a:pt x="16562" y="7846"/>
                      <a:pt x="16538" y="7763"/>
                      <a:pt x="16514" y="7692"/>
                    </a:cubicBezTo>
                    <a:cubicBezTo>
                      <a:pt x="16514" y="7680"/>
                      <a:pt x="16514" y="7668"/>
                      <a:pt x="16503" y="7656"/>
                    </a:cubicBezTo>
                    <a:cubicBezTo>
                      <a:pt x="16503" y="7644"/>
                      <a:pt x="16503" y="7632"/>
                      <a:pt x="16503" y="7620"/>
                    </a:cubicBezTo>
                    <a:cubicBezTo>
                      <a:pt x="16467" y="7513"/>
                      <a:pt x="16431" y="7418"/>
                      <a:pt x="16407" y="7322"/>
                    </a:cubicBezTo>
                    <a:cubicBezTo>
                      <a:pt x="16372" y="7215"/>
                      <a:pt x="16336" y="7120"/>
                      <a:pt x="16300" y="7025"/>
                    </a:cubicBezTo>
                    <a:lnTo>
                      <a:pt x="16276" y="6977"/>
                    </a:lnTo>
                    <a:cubicBezTo>
                      <a:pt x="16276" y="6965"/>
                      <a:pt x="16276" y="6941"/>
                      <a:pt x="16264" y="6930"/>
                    </a:cubicBezTo>
                    <a:cubicBezTo>
                      <a:pt x="16241" y="6870"/>
                      <a:pt x="16217" y="6810"/>
                      <a:pt x="16193" y="6751"/>
                    </a:cubicBezTo>
                    <a:cubicBezTo>
                      <a:pt x="16157" y="6656"/>
                      <a:pt x="16122" y="6572"/>
                      <a:pt x="16086" y="6477"/>
                    </a:cubicBezTo>
                    <a:cubicBezTo>
                      <a:pt x="16062" y="6406"/>
                      <a:pt x="16026" y="6346"/>
                      <a:pt x="16002" y="6275"/>
                    </a:cubicBezTo>
                    <a:cubicBezTo>
                      <a:pt x="16002" y="6263"/>
                      <a:pt x="15991" y="6251"/>
                      <a:pt x="15991" y="6239"/>
                    </a:cubicBezTo>
                    <a:cubicBezTo>
                      <a:pt x="15991" y="6227"/>
                      <a:pt x="15979" y="6215"/>
                      <a:pt x="15967" y="6203"/>
                    </a:cubicBezTo>
                    <a:cubicBezTo>
                      <a:pt x="15931" y="6108"/>
                      <a:pt x="15895" y="6025"/>
                      <a:pt x="15848" y="5929"/>
                    </a:cubicBezTo>
                    <a:cubicBezTo>
                      <a:pt x="15800" y="5846"/>
                      <a:pt x="15752" y="5727"/>
                      <a:pt x="15693" y="5632"/>
                    </a:cubicBezTo>
                    <a:lnTo>
                      <a:pt x="15669" y="5584"/>
                    </a:lnTo>
                    <a:cubicBezTo>
                      <a:pt x="15669" y="5572"/>
                      <a:pt x="15657" y="5548"/>
                      <a:pt x="15645" y="5525"/>
                    </a:cubicBezTo>
                    <a:cubicBezTo>
                      <a:pt x="15610" y="5453"/>
                      <a:pt x="15562" y="5370"/>
                      <a:pt x="15526" y="5298"/>
                    </a:cubicBezTo>
                    <a:cubicBezTo>
                      <a:pt x="15479" y="5215"/>
                      <a:pt x="15407" y="5096"/>
                      <a:pt x="15360" y="5001"/>
                    </a:cubicBezTo>
                    <a:cubicBezTo>
                      <a:pt x="15336" y="4953"/>
                      <a:pt x="15300" y="4894"/>
                      <a:pt x="15276" y="4846"/>
                    </a:cubicBezTo>
                    <a:lnTo>
                      <a:pt x="15240" y="4786"/>
                    </a:lnTo>
                    <a:cubicBezTo>
                      <a:pt x="15193" y="4703"/>
                      <a:pt x="15133" y="4620"/>
                      <a:pt x="15098" y="4536"/>
                    </a:cubicBezTo>
                    <a:cubicBezTo>
                      <a:pt x="15014" y="4417"/>
                      <a:pt x="14943" y="4298"/>
                      <a:pt x="14871" y="4179"/>
                    </a:cubicBezTo>
                    <a:cubicBezTo>
                      <a:pt x="14848" y="4155"/>
                      <a:pt x="14848" y="4143"/>
                      <a:pt x="14824" y="4120"/>
                    </a:cubicBezTo>
                    <a:cubicBezTo>
                      <a:pt x="14717" y="3953"/>
                      <a:pt x="14598" y="3774"/>
                      <a:pt x="14467" y="3608"/>
                    </a:cubicBezTo>
                    <a:lnTo>
                      <a:pt x="14467" y="3608"/>
                    </a:lnTo>
                    <a:cubicBezTo>
                      <a:pt x="14395" y="3501"/>
                      <a:pt x="14312" y="3393"/>
                      <a:pt x="14217" y="3286"/>
                    </a:cubicBezTo>
                    <a:cubicBezTo>
                      <a:pt x="14133" y="3179"/>
                      <a:pt x="14074" y="3108"/>
                      <a:pt x="14014" y="3024"/>
                    </a:cubicBezTo>
                    <a:lnTo>
                      <a:pt x="14014" y="3024"/>
                    </a:lnTo>
                    <a:lnTo>
                      <a:pt x="14014" y="3024"/>
                    </a:lnTo>
                    <a:cubicBezTo>
                      <a:pt x="13943" y="2941"/>
                      <a:pt x="13859" y="2846"/>
                      <a:pt x="13788" y="2762"/>
                    </a:cubicBezTo>
                    <a:cubicBezTo>
                      <a:pt x="13716" y="2679"/>
                      <a:pt x="13645" y="2608"/>
                      <a:pt x="13574" y="2524"/>
                    </a:cubicBezTo>
                    <a:lnTo>
                      <a:pt x="13538" y="2488"/>
                    </a:lnTo>
                    <a:lnTo>
                      <a:pt x="13490" y="2441"/>
                    </a:lnTo>
                    <a:lnTo>
                      <a:pt x="13335" y="2274"/>
                    </a:lnTo>
                    <a:cubicBezTo>
                      <a:pt x="13264" y="2203"/>
                      <a:pt x="13181" y="2119"/>
                      <a:pt x="13097" y="2048"/>
                    </a:cubicBezTo>
                    <a:cubicBezTo>
                      <a:pt x="13074" y="2024"/>
                      <a:pt x="13050" y="2000"/>
                      <a:pt x="13026" y="1977"/>
                    </a:cubicBezTo>
                    <a:lnTo>
                      <a:pt x="12966" y="1917"/>
                    </a:lnTo>
                    <a:lnTo>
                      <a:pt x="12847" y="1810"/>
                    </a:lnTo>
                    <a:cubicBezTo>
                      <a:pt x="12764" y="1738"/>
                      <a:pt x="12681" y="1667"/>
                      <a:pt x="12597" y="1596"/>
                    </a:cubicBezTo>
                    <a:lnTo>
                      <a:pt x="12490" y="1500"/>
                    </a:lnTo>
                    <a:lnTo>
                      <a:pt x="12431" y="1453"/>
                    </a:lnTo>
                    <a:lnTo>
                      <a:pt x="12347" y="1381"/>
                    </a:lnTo>
                    <a:cubicBezTo>
                      <a:pt x="12264" y="1322"/>
                      <a:pt x="12181" y="1262"/>
                      <a:pt x="12097" y="1191"/>
                    </a:cubicBezTo>
                    <a:cubicBezTo>
                      <a:pt x="12038" y="1155"/>
                      <a:pt x="11978" y="1107"/>
                      <a:pt x="11919" y="1072"/>
                    </a:cubicBezTo>
                    <a:lnTo>
                      <a:pt x="11883" y="1048"/>
                    </a:lnTo>
                    <a:lnTo>
                      <a:pt x="11859" y="1024"/>
                    </a:lnTo>
                    <a:cubicBezTo>
                      <a:pt x="11776" y="964"/>
                      <a:pt x="11692" y="917"/>
                      <a:pt x="11609" y="857"/>
                    </a:cubicBezTo>
                    <a:cubicBezTo>
                      <a:pt x="11538" y="810"/>
                      <a:pt x="11454" y="762"/>
                      <a:pt x="11371" y="714"/>
                    </a:cubicBezTo>
                    <a:lnTo>
                      <a:pt x="11311" y="679"/>
                    </a:lnTo>
                    <a:cubicBezTo>
                      <a:pt x="11264" y="643"/>
                      <a:pt x="11204" y="607"/>
                      <a:pt x="11145" y="583"/>
                    </a:cubicBezTo>
                    <a:cubicBezTo>
                      <a:pt x="11085" y="548"/>
                      <a:pt x="10990" y="500"/>
                      <a:pt x="10907" y="464"/>
                    </a:cubicBezTo>
                    <a:lnTo>
                      <a:pt x="10883" y="441"/>
                    </a:lnTo>
                    <a:lnTo>
                      <a:pt x="10835" y="429"/>
                    </a:lnTo>
                    <a:lnTo>
                      <a:pt x="10692" y="357"/>
                    </a:lnTo>
                    <a:cubicBezTo>
                      <a:pt x="10609" y="322"/>
                      <a:pt x="10537" y="286"/>
                      <a:pt x="10466" y="262"/>
                    </a:cubicBezTo>
                    <a:lnTo>
                      <a:pt x="10430" y="250"/>
                    </a:lnTo>
                    <a:lnTo>
                      <a:pt x="10395" y="238"/>
                    </a:lnTo>
                    <a:cubicBezTo>
                      <a:pt x="10335" y="214"/>
                      <a:pt x="10287" y="191"/>
                      <a:pt x="10228" y="179"/>
                    </a:cubicBezTo>
                    <a:cubicBezTo>
                      <a:pt x="10156" y="143"/>
                      <a:pt x="10085" y="119"/>
                      <a:pt x="10002" y="95"/>
                    </a:cubicBezTo>
                    <a:lnTo>
                      <a:pt x="9990" y="95"/>
                    </a:lnTo>
                    <a:lnTo>
                      <a:pt x="9978" y="95"/>
                    </a:lnTo>
                    <a:cubicBezTo>
                      <a:pt x="9906" y="83"/>
                      <a:pt x="9835" y="60"/>
                      <a:pt x="9775" y="48"/>
                    </a:cubicBezTo>
                    <a:cubicBezTo>
                      <a:pt x="9704" y="24"/>
                      <a:pt x="9633" y="12"/>
                      <a:pt x="9573" y="0"/>
                    </a:cubicBezTo>
                    <a:lnTo>
                      <a:pt x="0" y="5560"/>
                    </a:lnTo>
                    <a:cubicBezTo>
                      <a:pt x="131" y="5584"/>
                      <a:pt x="262" y="5620"/>
                      <a:pt x="405" y="5667"/>
                    </a:cubicBezTo>
                    <a:lnTo>
                      <a:pt x="417" y="5667"/>
                    </a:lnTo>
                    <a:cubicBezTo>
                      <a:pt x="548" y="5703"/>
                      <a:pt x="691" y="5751"/>
                      <a:pt x="822" y="5798"/>
                    </a:cubicBezTo>
                    <a:lnTo>
                      <a:pt x="858" y="5810"/>
                    </a:lnTo>
                    <a:cubicBezTo>
                      <a:pt x="989" y="5870"/>
                      <a:pt x="1132" y="5929"/>
                      <a:pt x="1263" y="5989"/>
                    </a:cubicBezTo>
                    <a:lnTo>
                      <a:pt x="1310" y="6013"/>
                    </a:lnTo>
                    <a:cubicBezTo>
                      <a:pt x="1453" y="6084"/>
                      <a:pt x="1608" y="6156"/>
                      <a:pt x="1751" y="6251"/>
                    </a:cubicBezTo>
                    <a:cubicBezTo>
                      <a:pt x="1941" y="6358"/>
                      <a:pt x="2132" y="6477"/>
                      <a:pt x="2322" y="6608"/>
                    </a:cubicBezTo>
                    <a:lnTo>
                      <a:pt x="2358" y="6632"/>
                    </a:lnTo>
                    <a:cubicBezTo>
                      <a:pt x="2525" y="6751"/>
                      <a:pt x="2703" y="6882"/>
                      <a:pt x="2870" y="7013"/>
                    </a:cubicBezTo>
                    <a:lnTo>
                      <a:pt x="2917" y="7060"/>
                    </a:lnTo>
                    <a:cubicBezTo>
                      <a:pt x="3084" y="7191"/>
                      <a:pt x="3251" y="7334"/>
                      <a:pt x="3406" y="7477"/>
                    </a:cubicBezTo>
                    <a:lnTo>
                      <a:pt x="3465" y="7537"/>
                    </a:lnTo>
                    <a:cubicBezTo>
                      <a:pt x="3620" y="7680"/>
                      <a:pt x="3775" y="7846"/>
                      <a:pt x="3930" y="8001"/>
                    </a:cubicBezTo>
                    <a:lnTo>
                      <a:pt x="3965" y="8049"/>
                    </a:lnTo>
                    <a:cubicBezTo>
                      <a:pt x="4132" y="8215"/>
                      <a:pt x="4287" y="8406"/>
                      <a:pt x="4453" y="8584"/>
                    </a:cubicBezTo>
                    <a:lnTo>
                      <a:pt x="4453" y="8584"/>
                    </a:lnTo>
                    <a:cubicBezTo>
                      <a:pt x="4608" y="8775"/>
                      <a:pt x="4763" y="8977"/>
                      <a:pt x="4906" y="9180"/>
                    </a:cubicBezTo>
                    <a:lnTo>
                      <a:pt x="4906" y="9180"/>
                    </a:lnTo>
                    <a:cubicBezTo>
                      <a:pt x="5049" y="9370"/>
                      <a:pt x="5180" y="9561"/>
                      <a:pt x="5311" y="9751"/>
                    </a:cubicBezTo>
                    <a:cubicBezTo>
                      <a:pt x="5382" y="9870"/>
                      <a:pt x="5454" y="9989"/>
                      <a:pt x="5537" y="10108"/>
                    </a:cubicBezTo>
                    <a:cubicBezTo>
                      <a:pt x="5608" y="10228"/>
                      <a:pt x="5656" y="10311"/>
                      <a:pt x="5727" y="10418"/>
                    </a:cubicBezTo>
                    <a:cubicBezTo>
                      <a:pt x="5751" y="10466"/>
                      <a:pt x="5775" y="10513"/>
                      <a:pt x="5799" y="10573"/>
                    </a:cubicBezTo>
                    <a:cubicBezTo>
                      <a:pt x="5906" y="10740"/>
                      <a:pt x="6001" y="10918"/>
                      <a:pt x="6085" y="11097"/>
                    </a:cubicBezTo>
                    <a:cubicBezTo>
                      <a:pt x="6096" y="11109"/>
                      <a:pt x="6108" y="11132"/>
                      <a:pt x="6120" y="11156"/>
                    </a:cubicBezTo>
                    <a:cubicBezTo>
                      <a:pt x="6227" y="11371"/>
                      <a:pt x="6335" y="11585"/>
                      <a:pt x="6430" y="11811"/>
                    </a:cubicBezTo>
                    <a:cubicBezTo>
                      <a:pt x="6430" y="11823"/>
                      <a:pt x="6442" y="11835"/>
                      <a:pt x="6442" y="11847"/>
                    </a:cubicBezTo>
                    <a:cubicBezTo>
                      <a:pt x="6537" y="12061"/>
                      <a:pt x="6620" y="12275"/>
                      <a:pt x="6704" y="12502"/>
                    </a:cubicBezTo>
                    <a:cubicBezTo>
                      <a:pt x="6704" y="12514"/>
                      <a:pt x="6716" y="12525"/>
                      <a:pt x="6727" y="12537"/>
                    </a:cubicBezTo>
                    <a:cubicBezTo>
                      <a:pt x="6811" y="12764"/>
                      <a:pt x="6882" y="12990"/>
                      <a:pt x="6954" y="13216"/>
                    </a:cubicBezTo>
                    <a:cubicBezTo>
                      <a:pt x="6954" y="13228"/>
                      <a:pt x="6954" y="13240"/>
                      <a:pt x="6966" y="13252"/>
                    </a:cubicBezTo>
                    <a:cubicBezTo>
                      <a:pt x="7025" y="13466"/>
                      <a:pt x="7085" y="13692"/>
                      <a:pt x="7132" y="13907"/>
                    </a:cubicBezTo>
                    <a:lnTo>
                      <a:pt x="7144" y="13966"/>
                    </a:lnTo>
                    <a:cubicBezTo>
                      <a:pt x="7204" y="14192"/>
                      <a:pt x="7239" y="14407"/>
                      <a:pt x="7275" y="14633"/>
                    </a:cubicBezTo>
                    <a:cubicBezTo>
                      <a:pt x="7275" y="14633"/>
                      <a:pt x="7275" y="14645"/>
                      <a:pt x="7275" y="14645"/>
                    </a:cubicBezTo>
                    <a:cubicBezTo>
                      <a:pt x="7311" y="14871"/>
                      <a:pt x="7347" y="15085"/>
                      <a:pt x="7359" y="15311"/>
                    </a:cubicBezTo>
                    <a:lnTo>
                      <a:pt x="7359" y="15359"/>
                    </a:lnTo>
                    <a:cubicBezTo>
                      <a:pt x="7382" y="15585"/>
                      <a:pt x="7382" y="15812"/>
                      <a:pt x="7382" y="16014"/>
                    </a:cubicBezTo>
                    <a:lnTo>
                      <a:pt x="7382" y="16324"/>
                    </a:lnTo>
                    <a:lnTo>
                      <a:pt x="7382" y="16419"/>
                    </a:lnTo>
                    <a:cubicBezTo>
                      <a:pt x="7382" y="16490"/>
                      <a:pt x="7382" y="16550"/>
                      <a:pt x="7370" y="16621"/>
                    </a:cubicBezTo>
                    <a:cubicBezTo>
                      <a:pt x="7370" y="16657"/>
                      <a:pt x="7359" y="16705"/>
                      <a:pt x="7359" y="16740"/>
                    </a:cubicBezTo>
                    <a:cubicBezTo>
                      <a:pt x="7359" y="16776"/>
                      <a:pt x="7347" y="16859"/>
                      <a:pt x="7335" y="16907"/>
                    </a:cubicBezTo>
                    <a:lnTo>
                      <a:pt x="7323" y="17038"/>
                    </a:lnTo>
                    <a:lnTo>
                      <a:pt x="7299" y="17181"/>
                    </a:lnTo>
                    <a:lnTo>
                      <a:pt x="7263" y="17324"/>
                    </a:lnTo>
                    <a:lnTo>
                      <a:pt x="7239" y="17455"/>
                    </a:lnTo>
                    <a:lnTo>
                      <a:pt x="7192" y="17597"/>
                    </a:lnTo>
                    <a:cubicBezTo>
                      <a:pt x="7180" y="17645"/>
                      <a:pt x="7168" y="17681"/>
                      <a:pt x="7156" y="17717"/>
                    </a:cubicBezTo>
                    <a:cubicBezTo>
                      <a:pt x="7144" y="17788"/>
                      <a:pt x="7120" y="17848"/>
                      <a:pt x="7097" y="17907"/>
                    </a:cubicBezTo>
                    <a:cubicBezTo>
                      <a:pt x="7085" y="17931"/>
                      <a:pt x="7085" y="17967"/>
                      <a:pt x="7073" y="18002"/>
                    </a:cubicBezTo>
                    <a:cubicBezTo>
                      <a:pt x="7025" y="18098"/>
                      <a:pt x="6989" y="18193"/>
                      <a:pt x="6942" y="18288"/>
                    </a:cubicBezTo>
                    <a:lnTo>
                      <a:pt x="6930" y="18312"/>
                    </a:lnTo>
                    <a:cubicBezTo>
                      <a:pt x="6870" y="18431"/>
                      <a:pt x="6811" y="18550"/>
                      <a:pt x="6739" y="18669"/>
                    </a:cubicBezTo>
                    <a:cubicBezTo>
                      <a:pt x="6739" y="18669"/>
                      <a:pt x="6727" y="18681"/>
                      <a:pt x="6727" y="18693"/>
                    </a:cubicBezTo>
                    <a:cubicBezTo>
                      <a:pt x="6668" y="18776"/>
                      <a:pt x="6608" y="18860"/>
                      <a:pt x="6537" y="18943"/>
                    </a:cubicBezTo>
                    <a:lnTo>
                      <a:pt x="6489" y="19002"/>
                    </a:lnTo>
                    <a:cubicBezTo>
                      <a:pt x="6430" y="19074"/>
                      <a:pt x="6370" y="19145"/>
                      <a:pt x="6299" y="19217"/>
                    </a:cubicBezTo>
                    <a:lnTo>
                      <a:pt x="6287" y="19229"/>
                    </a:lnTo>
                    <a:cubicBezTo>
                      <a:pt x="6216" y="19300"/>
                      <a:pt x="6132" y="19372"/>
                      <a:pt x="6049" y="19431"/>
                    </a:cubicBezTo>
                    <a:lnTo>
                      <a:pt x="6001" y="19479"/>
                    </a:lnTo>
                    <a:cubicBezTo>
                      <a:pt x="5918" y="19538"/>
                      <a:pt x="5835" y="19586"/>
                      <a:pt x="5751" y="19633"/>
                    </a:cubicBezTo>
                    <a:lnTo>
                      <a:pt x="15324" y="14073"/>
                    </a:lnTo>
                    <a:cubicBezTo>
                      <a:pt x="15407" y="14026"/>
                      <a:pt x="15490" y="13966"/>
                      <a:pt x="15574" y="13907"/>
                    </a:cubicBezTo>
                    <a:lnTo>
                      <a:pt x="15621" y="13871"/>
                    </a:lnTo>
                    <a:cubicBezTo>
                      <a:pt x="15705" y="13799"/>
                      <a:pt x="15776" y="13740"/>
                      <a:pt x="15860" y="13668"/>
                    </a:cubicBezTo>
                    <a:lnTo>
                      <a:pt x="15871" y="13657"/>
                    </a:lnTo>
                    <a:cubicBezTo>
                      <a:pt x="15931" y="13585"/>
                      <a:pt x="16002" y="13514"/>
                      <a:pt x="16062" y="13442"/>
                    </a:cubicBezTo>
                    <a:lnTo>
                      <a:pt x="16110" y="13383"/>
                    </a:lnTo>
                    <a:cubicBezTo>
                      <a:pt x="16181" y="13299"/>
                      <a:pt x="16241" y="13216"/>
                      <a:pt x="16300" y="13121"/>
                    </a:cubicBezTo>
                    <a:lnTo>
                      <a:pt x="16300" y="13121"/>
                    </a:lnTo>
                    <a:cubicBezTo>
                      <a:pt x="16300" y="13121"/>
                      <a:pt x="16300" y="13109"/>
                      <a:pt x="16300" y="13109"/>
                    </a:cubicBezTo>
                    <a:cubicBezTo>
                      <a:pt x="16372" y="12990"/>
                      <a:pt x="16443" y="12883"/>
                      <a:pt x="16503" y="12752"/>
                    </a:cubicBezTo>
                    <a:cubicBezTo>
                      <a:pt x="16503" y="12752"/>
                      <a:pt x="16503" y="12740"/>
                      <a:pt x="16503" y="12740"/>
                    </a:cubicBezTo>
                    <a:lnTo>
                      <a:pt x="16503" y="12728"/>
                    </a:lnTo>
                    <a:cubicBezTo>
                      <a:pt x="16550" y="12633"/>
                      <a:pt x="16586" y="12537"/>
                      <a:pt x="16633" y="12442"/>
                    </a:cubicBezTo>
                    <a:cubicBezTo>
                      <a:pt x="16633" y="12430"/>
                      <a:pt x="16633" y="12418"/>
                      <a:pt x="16645" y="12418"/>
                    </a:cubicBezTo>
                    <a:lnTo>
                      <a:pt x="16657" y="12347"/>
                    </a:lnTo>
                    <a:cubicBezTo>
                      <a:pt x="16681" y="12287"/>
                      <a:pt x="16705" y="12228"/>
                      <a:pt x="16729" y="12168"/>
                    </a:cubicBezTo>
                    <a:cubicBezTo>
                      <a:pt x="16729" y="12144"/>
                      <a:pt x="16729" y="12133"/>
                      <a:pt x="16741" y="12121"/>
                    </a:cubicBezTo>
                    <a:cubicBezTo>
                      <a:pt x="16741" y="12097"/>
                      <a:pt x="16753" y="12073"/>
                      <a:pt x="16753" y="12049"/>
                    </a:cubicBezTo>
                    <a:lnTo>
                      <a:pt x="16800" y="11894"/>
                    </a:lnTo>
                    <a:cubicBezTo>
                      <a:pt x="16800" y="11883"/>
                      <a:pt x="16812" y="11859"/>
                      <a:pt x="16812" y="11835"/>
                    </a:cubicBezTo>
                    <a:cubicBezTo>
                      <a:pt x="16824" y="11811"/>
                      <a:pt x="16824" y="11787"/>
                      <a:pt x="16824" y="11763"/>
                    </a:cubicBezTo>
                    <a:lnTo>
                      <a:pt x="16860" y="11632"/>
                    </a:lnTo>
                    <a:lnTo>
                      <a:pt x="16872" y="11561"/>
                    </a:lnTo>
                    <a:lnTo>
                      <a:pt x="16884" y="11478"/>
                    </a:lnTo>
                    <a:lnTo>
                      <a:pt x="16895" y="11347"/>
                    </a:lnTo>
                    <a:cubicBezTo>
                      <a:pt x="16895" y="11335"/>
                      <a:pt x="16895" y="11311"/>
                      <a:pt x="16907" y="11287"/>
                    </a:cubicBezTo>
                    <a:cubicBezTo>
                      <a:pt x="16919" y="11263"/>
                      <a:pt x="16907" y="11216"/>
                      <a:pt x="16919" y="11180"/>
                    </a:cubicBezTo>
                    <a:cubicBezTo>
                      <a:pt x="16931" y="11144"/>
                      <a:pt x="16931" y="11097"/>
                      <a:pt x="16931" y="11061"/>
                    </a:cubicBezTo>
                    <a:lnTo>
                      <a:pt x="16931" y="11013"/>
                    </a:lnTo>
                    <a:cubicBezTo>
                      <a:pt x="16931" y="10966"/>
                      <a:pt x="16931" y="10906"/>
                      <a:pt x="16943" y="10859"/>
                    </a:cubicBezTo>
                    <a:lnTo>
                      <a:pt x="16943" y="10763"/>
                    </a:lnTo>
                    <a:lnTo>
                      <a:pt x="16943" y="10751"/>
                    </a:lnTo>
                    <a:cubicBezTo>
                      <a:pt x="16943" y="10656"/>
                      <a:pt x="16943" y="10573"/>
                      <a:pt x="16955" y="10478"/>
                    </a:cubicBezTo>
                    <a:lnTo>
                      <a:pt x="16955" y="10454"/>
                    </a:lnTo>
                    <a:cubicBezTo>
                      <a:pt x="16931" y="10370"/>
                      <a:pt x="16931" y="10287"/>
                      <a:pt x="16931" y="10204"/>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4490263" y="2787600"/>
                <a:ext cx="1026050" cy="1021325"/>
              </a:xfrm>
              <a:custGeom>
                <a:rect b="b" l="l" r="r" t="t"/>
                <a:pathLst>
                  <a:path extrusionOk="0" h="40853" w="41042">
                    <a:moveTo>
                      <a:pt x="12806" y="1"/>
                    </a:moveTo>
                    <a:cubicBezTo>
                      <a:pt x="9929" y="1"/>
                      <a:pt x="7947" y="2281"/>
                      <a:pt x="7930" y="6228"/>
                    </a:cubicBezTo>
                    <a:cubicBezTo>
                      <a:pt x="7942" y="7097"/>
                      <a:pt x="8025" y="7966"/>
                      <a:pt x="8192" y="8824"/>
                    </a:cubicBezTo>
                    <a:cubicBezTo>
                      <a:pt x="7799" y="8514"/>
                      <a:pt x="7394" y="8240"/>
                      <a:pt x="6966" y="7990"/>
                    </a:cubicBezTo>
                    <a:cubicBezTo>
                      <a:pt x="5849" y="7343"/>
                      <a:pt x="4793" y="7037"/>
                      <a:pt x="3856" y="7037"/>
                    </a:cubicBezTo>
                    <a:cubicBezTo>
                      <a:pt x="1586" y="7037"/>
                      <a:pt x="21" y="8836"/>
                      <a:pt x="12" y="11955"/>
                    </a:cubicBezTo>
                    <a:cubicBezTo>
                      <a:pt x="0" y="16217"/>
                      <a:pt x="2906" y="21373"/>
                      <a:pt x="6561" y="23718"/>
                    </a:cubicBezTo>
                    <a:lnTo>
                      <a:pt x="35386" y="40089"/>
                    </a:lnTo>
                    <a:cubicBezTo>
                      <a:pt x="36284" y="40607"/>
                      <a:pt x="37134" y="40853"/>
                      <a:pt x="37889" y="40853"/>
                    </a:cubicBezTo>
                    <a:cubicBezTo>
                      <a:pt x="39736" y="40853"/>
                      <a:pt x="41013" y="39383"/>
                      <a:pt x="41029" y="36839"/>
                    </a:cubicBezTo>
                    <a:cubicBezTo>
                      <a:pt x="41041" y="33243"/>
                      <a:pt x="38505" y="28862"/>
                      <a:pt x="35386" y="27064"/>
                    </a:cubicBezTo>
                    <a:cubicBezTo>
                      <a:pt x="34838" y="26742"/>
                      <a:pt x="34255" y="26504"/>
                      <a:pt x="33636" y="26373"/>
                    </a:cubicBezTo>
                    <a:cubicBezTo>
                      <a:pt x="33659" y="26088"/>
                      <a:pt x="33683" y="25802"/>
                      <a:pt x="33683" y="25516"/>
                    </a:cubicBezTo>
                    <a:cubicBezTo>
                      <a:pt x="33695" y="21206"/>
                      <a:pt x="30659" y="15943"/>
                      <a:pt x="26909" y="13777"/>
                    </a:cubicBezTo>
                    <a:cubicBezTo>
                      <a:pt x="26337" y="13443"/>
                      <a:pt x="25718" y="13181"/>
                      <a:pt x="25075" y="13015"/>
                    </a:cubicBezTo>
                    <a:cubicBezTo>
                      <a:pt x="23944" y="8300"/>
                      <a:pt x="20646" y="3466"/>
                      <a:pt x="16741" y="1204"/>
                    </a:cubicBezTo>
                    <a:cubicBezTo>
                      <a:pt x="15327" y="387"/>
                      <a:pt x="13991" y="1"/>
                      <a:pt x="12806" y="1"/>
                    </a:cubicBez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6"/>
            <p:cNvGrpSpPr/>
            <p:nvPr/>
          </p:nvGrpSpPr>
          <p:grpSpPr>
            <a:xfrm>
              <a:off x="6179624" y="2401670"/>
              <a:ext cx="195129" cy="225349"/>
              <a:chOff x="3669150" y="2223718"/>
              <a:chExt cx="436237" cy="503799"/>
            </a:xfrm>
          </p:grpSpPr>
          <p:sp>
            <p:nvSpPr>
              <p:cNvPr id="280" name="Google Shape;280;p26"/>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6"/>
            <p:cNvGrpSpPr/>
            <p:nvPr/>
          </p:nvGrpSpPr>
          <p:grpSpPr>
            <a:xfrm>
              <a:off x="5732749" y="2655655"/>
              <a:ext cx="195129" cy="225349"/>
              <a:chOff x="3669150" y="2223718"/>
              <a:chExt cx="436237" cy="503799"/>
            </a:xfrm>
          </p:grpSpPr>
          <p:sp>
            <p:nvSpPr>
              <p:cNvPr id="284" name="Google Shape;284;p26"/>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6"/>
            <p:cNvGrpSpPr/>
            <p:nvPr/>
          </p:nvGrpSpPr>
          <p:grpSpPr>
            <a:xfrm>
              <a:off x="6002016" y="2499062"/>
              <a:ext cx="195129" cy="225349"/>
              <a:chOff x="3669150" y="2223718"/>
              <a:chExt cx="436237" cy="503799"/>
            </a:xfrm>
          </p:grpSpPr>
          <p:sp>
            <p:nvSpPr>
              <p:cNvPr id="288" name="Google Shape;288;p26"/>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26"/>
            <p:cNvGrpSpPr/>
            <p:nvPr/>
          </p:nvGrpSpPr>
          <p:grpSpPr>
            <a:xfrm>
              <a:off x="5291599" y="3513868"/>
              <a:ext cx="195129" cy="225349"/>
              <a:chOff x="3669150" y="2223718"/>
              <a:chExt cx="436237" cy="503799"/>
            </a:xfrm>
          </p:grpSpPr>
          <p:sp>
            <p:nvSpPr>
              <p:cNvPr id="292" name="Google Shape;292;p26"/>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6"/>
            <p:cNvGrpSpPr/>
            <p:nvPr/>
          </p:nvGrpSpPr>
          <p:grpSpPr>
            <a:xfrm>
              <a:off x="7379424" y="2683577"/>
              <a:ext cx="195129" cy="225349"/>
              <a:chOff x="3669150" y="2223718"/>
              <a:chExt cx="436237" cy="503799"/>
            </a:xfrm>
          </p:grpSpPr>
          <p:sp>
            <p:nvSpPr>
              <p:cNvPr id="296" name="Google Shape;296;p26"/>
              <p:cNvSpPr/>
              <p:nvPr/>
            </p:nvSpPr>
            <p:spPr>
              <a:xfrm>
                <a:off x="3669150"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388746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9" name="Google Shape;299;p26"/>
          <p:cNvSpPr/>
          <p:nvPr/>
        </p:nvSpPr>
        <p:spPr>
          <a:xfrm>
            <a:off x="306775" y="654351"/>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txBox="1"/>
          <p:nvPr/>
        </p:nvSpPr>
        <p:spPr>
          <a:xfrm>
            <a:off x="901833" y="1687395"/>
            <a:ext cx="17529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Tools Used</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01" name="Google Shape;301;p26"/>
          <p:cNvSpPr txBox="1"/>
          <p:nvPr/>
        </p:nvSpPr>
        <p:spPr>
          <a:xfrm>
            <a:off x="901949" y="792354"/>
            <a:ext cx="17529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What is IDS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02" name="Google Shape;302;p26"/>
          <p:cNvSpPr/>
          <p:nvPr/>
        </p:nvSpPr>
        <p:spPr>
          <a:xfrm>
            <a:off x="306775" y="1549393"/>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txBox="1"/>
          <p:nvPr/>
        </p:nvSpPr>
        <p:spPr>
          <a:xfrm>
            <a:off x="901949" y="2658637"/>
            <a:ext cx="17529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Zeek</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04" name="Google Shape;304;p26"/>
          <p:cNvSpPr/>
          <p:nvPr/>
        </p:nvSpPr>
        <p:spPr>
          <a:xfrm>
            <a:off x="306775" y="2520645"/>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274900" y="4388151"/>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txBox="1"/>
          <p:nvPr/>
        </p:nvSpPr>
        <p:spPr>
          <a:xfrm>
            <a:off x="3508172" y="773000"/>
            <a:ext cx="27429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Brim</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07" name="Google Shape;307;p26"/>
          <p:cNvSpPr txBox="1"/>
          <p:nvPr/>
        </p:nvSpPr>
        <p:spPr>
          <a:xfrm>
            <a:off x="841175" y="4526150"/>
            <a:ext cx="32508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Zeek v/s any other network analysis frameworks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08" name="Google Shape;308;p26"/>
          <p:cNvSpPr/>
          <p:nvPr/>
        </p:nvSpPr>
        <p:spPr>
          <a:xfrm>
            <a:off x="2941900" y="634993"/>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6"/>
          <p:cNvGrpSpPr/>
          <p:nvPr/>
        </p:nvGrpSpPr>
        <p:grpSpPr>
          <a:xfrm>
            <a:off x="363449" y="4476715"/>
            <a:ext cx="335901" cy="335872"/>
            <a:chOff x="-4478975" y="3251700"/>
            <a:chExt cx="293825" cy="293800"/>
          </a:xfrm>
        </p:grpSpPr>
        <p:sp>
          <p:nvSpPr>
            <p:cNvPr id="310" name="Google Shape;310;p26"/>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6"/>
          <p:cNvGrpSpPr/>
          <p:nvPr/>
        </p:nvGrpSpPr>
        <p:grpSpPr>
          <a:xfrm>
            <a:off x="393081" y="744273"/>
            <a:ext cx="340388" cy="333157"/>
            <a:chOff x="-4480550" y="3970800"/>
            <a:chExt cx="297750" cy="291425"/>
          </a:xfrm>
        </p:grpSpPr>
        <p:sp>
          <p:nvSpPr>
            <p:cNvPr id="314" name="Google Shape;314;p26"/>
            <p:cNvSpPr/>
            <p:nvPr/>
          </p:nvSpPr>
          <p:spPr>
            <a:xfrm>
              <a:off x="-4426200" y="4058225"/>
              <a:ext cx="51225" cy="69325"/>
            </a:xfrm>
            <a:custGeom>
              <a:rect b="b" l="l" r="r" t="t"/>
              <a:pathLst>
                <a:path extrusionOk="0" h="2773" w="2049">
                  <a:moveTo>
                    <a:pt x="1" y="0"/>
                  </a:moveTo>
                  <a:lnTo>
                    <a:pt x="1" y="2773"/>
                  </a:lnTo>
                  <a:lnTo>
                    <a:pt x="2048" y="2773"/>
                  </a:lnTo>
                  <a:lnTo>
                    <a:pt x="2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4480550" y="3970800"/>
              <a:ext cx="297750" cy="291425"/>
            </a:xfrm>
            <a:custGeom>
              <a:rect b="b" l="l" r="r" t="t"/>
              <a:pathLst>
                <a:path extrusionOk="0" h="11657" w="1191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26"/>
          <p:cNvGrpSpPr/>
          <p:nvPr/>
        </p:nvGrpSpPr>
        <p:grpSpPr>
          <a:xfrm>
            <a:off x="393981" y="3476317"/>
            <a:ext cx="338587" cy="332157"/>
            <a:chOff x="-1183550" y="3586525"/>
            <a:chExt cx="296175" cy="290550"/>
          </a:xfrm>
        </p:grpSpPr>
        <p:sp>
          <p:nvSpPr>
            <p:cNvPr id="317" name="Google Shape;317;p26"/>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6"/>
          <p:cNvGrpSpPr/>
          <p:nvPr/>
        </p:nvGrpSpPr>
        <p:grpSpPr>
          <a:xfrm>
            <a:off x="394896" y="1639300"/>
            <a:ext cx="336758" cy="333186"/>
            <a:chOff x="-1182750" y="3962900"/>
            <a:chExt cx="294575" cy="291450"/>
          </a:xfrm>
        </p:grpSpPr>
        <p:sp>
          <p:nvSpPr>
            <p:cNvPr id="327" name="Google Shape;327;p26"/>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6"/>
          <p:cNvGrpSpPr/>
          <p:nvPr/>
        </p:nvGrpSpPr>
        <p:grpSpPr>
          <a:xfrm>
            <a:off x="396768" y="2610223"/>
            <a:ext cx="333014" cy="333843"/>
            <a:chOff x="-3771675" y="3971775"/>
            <a:chExt cx="291300" cy="292025"/>
          </a:xfrm>
        </p:grpSpPr>
        <p:sp>
          <p:nvSpPr>
            <p:cNvPr id="335" name="Google Shape;335;p26"/>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6"/>
          <p:cNvGrpSpPr/>
          <p:nvPr/>
        </p:nvGrpSpPr>
        <p:grpSpPr>
          <a:xfrm>
            <a:off x="3030907" y="733002"/>
            <a:ext cx="334986" cy="316981"/>
            <a:chOff x="-1592325" y="3957400"/>
            <a:chExt cx="293025" cy="277275"/>
          </a:xfrm>
        </p:grpSpPr>
        <p:sp>
          <p:nvSpPr>
            <p:cNvPr id="341" name="Google Shape;341;p26"/>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26"/>
          <p:cNvSpPr/>
          <p:nvPr/>
        </p:nvSpPr>
        <p:spPr>
          <a:xfrm>
            <a:off x="306775" y="3416101"/>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txBox="1"/>
          <p:nvPr/>
        </p:nvSpPr>
        <p:spPr>
          <a:xfrm>
            <a:off x="873050" y="3587038"/>
            <a:ext cx="32508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Zeek’s Architecture</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nvGrpSpPr>
          <p:cNvPr id="347" name="Google Shape;347;p26"/>
          <p:cNvGrpSpPr/>
          <p:nvPr/>
        </p:nvGrpSpPr>
        <p:grpSpPr>
          <a:xfrm>
            <a:off x="395324" y="3504677"/>
            <a:ext cx="335901" cy="335872"/>
            <a:chOff x="-4478975" y="3251700"/>
            <a:chExt cx="293825" cy="293800"/>
          </a:xfrm>
        </p:grpSpPr>
        <p:sp>
          <p:nvSpPr>
            <p:cNvPr id="348" name="Google Shape;348;p26"/>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26"/>
          <p:cNvSpPr txBox="1"/>
          <p:nvPr/>
        </p:nvSpPr>
        <p:spPr>
          <a:xfrm>
            <a:off x="3536943" y="1695663"/>
            <a:ext cx="33378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DNS DDoS Amplification Attack</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52" name="Google Shape;352;p26"/>
          <p:cNvSpPr/>
          <p:nvPr/>
        </p:nvSpPr>
        <p:spPr>
          <a:xfrm>
            <a:off x="2941900" y="1557655"/>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6"/>
          <p:cNvGrpSpPr/>
          <p:nvPr/>
        </p:nvGrpSpPr>
        <p:grpSpPr>
          <a:xfrm>
            <a:off x="3001321" y="1647562"/>
            <a:ext cx="336758" cy="333186"/>
            <a:chOff x="-1182750" y="3962900"/>
            <a:chExt cx="294575" cy="291450"/>
          </a:xfrm>
        </p:grpSpPr>
        <p:sp>
          <p:nvSpPr>
            <p:cNvPr id="354" name="Google Shape;354;p26"/>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26"/>
          <p:cNvSpPr txBox="1"/>
          <p:nvPr/>
        </p:nvSpPr>
        <p:spPr>
          <a:xfrm>
            <a:off x="3508243" y="2710350"/>
            <a:ext cx="33378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Sans Extra Condensed SemiBold"/>
                <a:ea typeface="Fira Sans Extra Condensed SemiBold"/>
                <a:cs typeface="Fira Sans Extra Condensed SemiBold"/>
                <a:sym typeface="Fira Sans Extra Condensed SemiBold"/>
              </a:rPr>
              <a:t>Future Goals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62" name="Google Shape;362;p26"/>
          <p:cNvSpPr/>
          <p:nvPr/>
        </p:nvSpPr>
        <p:spPr>
          <a:xfrm>
            <a:off x="2913200" y="2572343"/>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6"/>
          <p:cNvGrpSpPr/>
          <p:nvPr/>
        </p:nvGrpSpPr>
        <p:grpSpPr>
          <a:xfrm>
            <a:off x="2972621" y="2662250"/>
            <a:ext cx="336758" cy="333186"/>
            <a:chOff x="-1182750" y="3962900"/>
            <a:chExt cx="294575" cy="291450"/>
          </a:xfrm>
        </p:grpSpPr>
        <p:sp>
          <p:nvSpPr>
            <p:cNvPr id="364" name="Google Shape;364;p26"/>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27"/>
          <p:cNvSpPr txBox="1"/>
          <p:nvPr>
            <p:ph type="title"/>
          </p:nvPr>
        </p:nvSpPr>
        <p:spPr>
          <a:xfrm>
            <a:off x="514775" y="721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IDS ?</a:t>
            </a:r>
            <a:endParaRPr/>
          </a:p>
        </p:txBody>
      </p:sp>
      <p:sp>
        <p:nvSpPr>
          <p:cNvPr id="376" name="Google Shape;376;p27"/>
          <p:cNvSpPr txBox="1"/>
          <p:nvPr/>
        </p:nvSpPr>
        <p:spPr>
          <a:xfrm>
            <a:off x="651425" y="1502675"/>
            <a:ext cx="7841100" cy="6111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IDS is an abbreviation for Intrusion Detection System, which is a type of software or hardware system used to monitor network traffic or system events for security threats.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IDS can be host-based or network-based, with host-based systems monitoring a single computer or server, and network-based systems monitoring traffic passing through a specific point in a network.</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IDS can detect a wide range of threats, such as unauthorized access attempts, malware infections, data exfiltration, and more.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pic>
        <p:nvPicPr>
          <p:cNvPr id="377" name="Google Shape;377;p27"/>
          <p:cNvPicPr preferRelativeResize="0"/>
          <p:nvPr/>
        </p:nvPicPr>
        <p:blipFill>
          <a:blip r:embed="rId3">
            <a:alphaModFix/>
          </a:blip>
          <a:stretch>
            <a:fillRect/>
          </a:stretch>
        </p:blipFill>
        <p:spPr>
          <a:xfrm>
            <a:off x="2837077" y="2975950"/>
            <a:ext cx="3469850" cy="1828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Purpose</a:t>
            </a:r>
            <a:endParaRPr sz="3600"/>
          </a:p>
        </p:txBody>
      </p:sp>
      <p:sp>
        <p:nvSpPr>
          <p:cNvPr id="383" name="Google Shape;383;p28"/>
          <p:cNvSpPr txBox="1"/>
          <p:nvPr/>
        </p:nvSpPr>
        <p:spPr>
          <a:xfrm>
            <a:off x="1039375" y="1177750"/>
            <a:ext cx="5116800" cy="26706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1"/>
              </a:buClr>
              <a:buSzPts val="1900"/>
              <a:buFont typeface="Roboto"/>
              <a:buChar char="➢"/>
            </a:pPr>
            <a:r>
              <a:rPr i="1" lang="en" sz="1900">
                <a:solidFill>
                  <a:schemeClr val="dk1"/>
                </a:solidFill>
                <a:highlight>
                  <a:schemeClr val="lt1"/>
                </a:highlight>
                <a:latin typeface="Roboto"/>
                <a:ea typeface="Roboto"/>
                <a:cs typeface="Roboto"/>
                <a:sym typeface="Roboto"/>
              </a:rPr>
              <a:t>Protecting against external threats</a:t>
            </a:r>
            <a:endParaRPr i="1" sz="1900">
              <a:solidFill>
                <a:schemeClr val="dk1"/>
              </a:solidFill>
              <a:highlight>
                <a:schemeClr val="lt1"/>
              </a:highlight>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i="1" lang="en" sz="1900">
                <a:solidFill>
                  <a:schemeClr val="dk1"/>
                </a:solidFill>
                <a:highlight>
                  <a:schemeClr val="lt1"/>
                </a:highlight>
                <a:latin typeface="Roboto"/>
                <a:ea typeface="Roboto"/>
                <a:cs typeface="Roboto"/>
                <a:sym typeface="Roboto"/>
              </a:rPr>
              <a:t>Protecting against internal threats</a:t>
            </a:r>
            <a:endParaRPr i="1" sz="1900">
              <a:solidFill>
                <a:schemeClr val="dk1"/>
              </a:solidFill>
              <a:highlight>
                <a:schemeClr val="lt1"/>
              </a:highlight>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i="1" lang="en" sz="1900">
                <a:solidFill>
                  <a:schemeClr val="dk1"/>
                </a:solidFill>
                <a:highlight>
                  <a:schemeClr val="lt1"/>
                </a:highlight>
                <a:latin typeface="Roboto"/>
                <a:ea typeface="Roboto"/>
                <a:cs typeface="Roboto"/>
                <a:sym typeface="Roboto"/>
              </a:rPr>
              <a:t>Early detection of potential threats</a:t>
            </a:r>
            <a:endParaRPr i="1" sz="1900">
              <a:solidFill>
                <a:schemeClr val="dk1"/>
              </a:solidFill>
              <a:highlight>
                <a:schemeClr val="lt1"/>
              </a:highlight>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i="1" lang="en" sz="1900">
                <a:solidFill>
                  <a:schemeClr val="dk1"/>
                </a:solidFill>
                <a:highlight>
                  <a:schemeClr val="lt1"/>
                </a:highlight>
                <a:latin typeface="Roboto"/>
                <a:ea typeface="Roboto"/>
                <a:cs typeface="Roboto"/>
                <a:sym typeface="Roboto"/>
              </a:rPr>
              <a:t>Minimizing damage and data loss</a:t>
            </a:r>
            <a:endParaRPr i="1" sz="1900">
              <a:solidFill>
                <a:schemeClr val="dk1"/>
              </a:solidFill>
              <a:highlight>
                <a:schemeClr val="lt1"/>
              </a:highlight>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i="1" lang="en" sz="1900">
                <a:solidFill>
                  <a:schemeClr val="dk1"/>
                </a:solidFill>
                <a:highlight>
                  <a:schemeClr val="lt1"/>
                </a:highlight>
                <a:latin typeface="Roboto"/>
                <a:ea typeface="Roboto"/>
                <a:cs typeface="Roboto"/>
                <a:sym typeface="Roboto"/>
              </a:rPr>
              <a:t>Enhancing incident response capabilities</a:t>
            </a:r>
            <a:endParaRPr i="1" sz="1900">
              <a:solidFill>
                <a:schemeClr val="dk1"/>
              </a:solidFill>
              <a:highlight>
                <a:schemeClr val="lt1"/>
              </a:highlight>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i="1" lang="en" sz="1900">
                <a:solidFill>
                  <a:schemeClr val="dk1"/>
                </a:solidFill>
                <a:highlight>
                  <a:schemeClr val="lt1"/>
                </a:highlight>
                <a:latin typeface="Roboto"/>
                <a:ea typeface="Roboto"/>
                <a:cs typeface="Roboto"/>
                <a:sym typeface="Roboto"/>
              </a:rPr>
              <a:t>Monitoring and auditing network activity</a:t>
            </a:r>
            <a:endParaRPr i="1" sz="19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AIM Of The Project</a:t>
            </a:r>
            <a:endParaRPr/>
          </a:p>
        </p:txBody>
      </p:sp>
      <p:sp>
        <p:nvSpPr>
          <p:cNvPr id="389" name="Google Shape;389;p29"/>
          <p:cNvSpPr txBox="1"/>
          <p:nvPr/>
        </p:nvSpPr>
        <p:spPr>
          <a:xfrm>
            <a:off x="2256750" y="1824200"/>
            <a:ext cx="4729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Create a Zeek Script that can analyse the packet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p:nvPr/>
        </p:nvSpPr>
        <p:spPr>
          <a:xfrm flipH="1">
            <a:off x="5221411" y="1627851"/>
            <a:ext cx="1561250" cy="1362900"/>
          </a:xfrm>
          <a:custGeom>
            <a:rect b="b" l="l" r="r" t="t"/>
            <a:pathLst>
              <a:path extrusionOk="0" h="54516" w="62450">
                <a:moveTo>
                  <a:pt x="62450" y="54516"/>
                </a:moveTo>
                <a:lnTo>
                  <a:pt x="6906" y="16384"/>
                </a:lnTo>
                <a:lnTo>
                  <a:pt x="6906" y="0"/>
                </a:lnTo>
                <a:lnTo>
                  <a:pt x="0" y="0"/>
                </a:lnTo>
              </a:path>
            </a:pathLst>
          </a:custGeom>
          <a:noFill/>
          <a:ln cap="flat" cmpd="sng" w="76200">
            <a:solidFill>
              <a:schemeClr val="accent2"/>
            </a:solidFill>
            <a:prstDash val="solid"/>
            <a:round/>
            <a:headEnd len="med" w="med" type="none"/>
            <a:tailEnd len="med" w="med" type="none"/>
          </a:ln>
        </p:spPr>
      </p:sp>
      <p:sp>
        <p:nvSpPr>
          <p:cNvPr id="395" name="Google Shape;395;p30"/>
          <p:cNvSpPr/>
          <p:nvPr/>
        </p:nvSpPr>
        <p:spPr>
          <a:xfrm>
            <a:off x="2418775" y="3231450"/>
            <a:ext cx="1631125" cy="839600"/>
          </a:xfrm>
          <a:custGeom>
            <a:rect b="b" l="l" r="r" t="t"/>
            <a:pathLst>
              <a:path extrusionOk="0" h="33584" w="65245">
                <a:moveTo>
                  <a:pt x="65245" y="13264"/>
                </a:moveTo>
                <a:lnTo>
                  <a:pt x="33918" y="33584"/>
                </a:lnTo>
                <a:lnTo>
                  <a:pt x="6260" y="33584"/>
                </a:lnTo>
                <a:lnTo>
                  <a:pt x="5978" y="0"/>
                </a:lnTo>
                <a:lnTo>
                  <a:pt x="0" y="51"/>
                </a:lnTo>
              </a:path>
            </a:pathLst>
          </a:custGeom>
          <a:noFill/>
          <a:ln cap="flat" cmpd="sng" w="76200">
            <a:solidFill>
              <a:schemeClr val="accent2"/>
            </a:solidFill>
            <a:prstDash val="solid"/>
            <a:round/>
            <a:headEnd len="med" w="med" type="none"/>
            <a:tailEnd len="med" w="med" type="none"/>
          </a:ln>
        </p:spPr>
      </p:sp>
      <p:grpSp>
        <p:nvGrpSpPr>
          <p:cNvPr id="396" name="Google Shape;396;p30"/>
          <p:cNvGrpSpPr/>
          <p:nvPr/>
        </p:nvGrpSpPr>
        <p:grpSpPr>
          <a:xfrm>
            <a:off x="3189100" y="2403814"/>
            <a:ext cx="2827819" cy="1666506"/>
            <a:chOff x="3189100" y="2403814"/>
            <a:chExt cx="2827819" cy="1666506"/>
          </a:xfrm>
        </p:grpSpPr>
        <p:cxnSp>
          <p:nvCxnSpPr>
            <p:cNvPr id="397" name="Google Shape;397;p30"/>
            <p:cNvCxnSpPr/>
            <p:nvPr/>
          </p:nvCxnSpPr>
          <p:spPr>
            <a:xfrm flipH="1" rot="10800000">
              <a:off x="4380086" y="3097333"/>
              <a:ext cx="1594500" cy="945600"/>
            </a:xfrm>
            <a:prstGeom prst="straightConnector1">
              <a:avLst/>
            </a:prstGeom>
            <a:noFill/>
            <a:ln cap="flat" cmpd="sng" w="76200">
              <a:solidFill>
                <a:schemeClr val="accent2"/>
              </a:solidFill>
              <a:prstDash val="solid"/>
              <a:round/>
              <a:headEnd len="med" w="med" type="none"/>
              <a:tailEnd len="med" w="med" type="none"/>
            </a:ln>
          </p:spPr>
        </p:cxnSp>
        <p:cxnSp>
          <p:nvCxnSpPr>
            <p:cNvPr id="398" name="Google Shape;398;p30"/>
            <p:cNvCxnSpPr/>
            <p:nvPr/>
          </p:nvCxnSpPr>
          <p:spPr>
            <a:xfrm>
              <a:off x="3189100" y="3055719"/>
              <a:ext cx="1735800" cy="1014600"/>
            </a:xfrm>
            <a:prstGeom prst="straightConnector1">
              <a:avLst/>
            </a:prstGeom>
            <a:noFill/>
            <a:ln cap="flat" cmpd="sng" w="76200">
              <a:solidFill>
                <a:schemeClr val="accent2"/>
              </a:solidFill>
              <a:prstDash val="solid"/>
              <a:round/>
              <a:headEnd len="med" w="med" type="none"/>
              <a:tailEnd len="med" w="med" type="none"/>
            </a:ln>
          </p:spPr>
        </p:cxnSp>
        <p:cxnSp>
          <p:nvCxnSpPr>
            <p:cNvPr id="399" name="Google Shape;399;p30"/>
            <p:cNvCxnSpPr/>
            <p:nvPr/>
          </p:nvCxnSpPr>
          <p:spPr>
            <a:xfrm>
              <a:off x="4169825" y="2404544"/>
              <a:ext cx="1735800" cy="1014600"/>
            </a:xfrm>
            <a:prstGeom prst="straightConnector1">
              <a:avLst/>
            </a:prstGeom>
            <a:noFill/>
            <a:ln cap="flat" cmpd="sng" w="76200">
              <a:solidFill>
                <a:schemeClr val="accent2"/>
              </a:solidFill>
              <a:prstDash val="solid"/>
              <a:round/>
              <a:headEnd len="med" w="med" type="none"/>
              <a:tailEnd len="med" w="med" type="none"/>
            </a:ln>
          </p:spPr>
        </p:cxnSp>
        <p:cxnSp>
          <p:nvCxnSpPr>
            <p:cNvPr id="400" name="Google Shape;400;p30"/>
            <p:cNvCxnSpPr/>
            <p:nvPr/>
          </p:nvCxnSpPr>
          <p:spPr>
            <a:xfrm flipH="1" rot="10800000">
              <a:off x="3301997" y="2439067"/>
              <a:ext cx="1594500" cy="945600"/>
            </a:xfrm>
            <a:prstGeom prst="straightConnector1">
              <a:avLst/>
            </a:prstGeom>
            <a:noFill/>
            <a:ln cap="flat" cmpd="sng" w="76200">
              <a:solidFill>
                <a:schemeClr val="accent2"/>
              </a:solidFill>
              <a:prstDash val="solid"/>
              <a:round/>
              <a:headEnd len="med" w="med" type="none"/>
              <a:tailEnd len="med" w="med" type="none"/>
            </a:ln>
          </p:spPr>
        </p:cxnSp>
        <p:cxnSp>
          <p:nvCxnSpPr>
            <p:cNvPr id="401" name="Google Shape;401;p30"/>
            <p:cNvCxnSpPr/>
            <p:nvPr/>
          </p:nvCxnSpPr>
          <p:spPr>
            <a:xfrm>
              <a:off x="3189100" y="3054989"/>
              <a:ext cx="1735800" cy="1014600"/>
            </a:xfrm>
            <a:prstGeom prst="straightConnector1">
              <a:avLst/>
            </a:prstGeom>
            <a:noFill/>
            <a:ln cap="flat" cmpd="sng" w="28575">
              <a:solidFill>
                <a:schemeClr val="accent4"/>
              </a:solidFill>
              <a:prstDash val="solid"/>
              <a:round/>
              <a:headEnd len="med" w="med" type="none"/>
              <a:tailEnd len="med" w="med" type="none"/>
            </a:ln>
          </p:spPr>
        </p:cxnSp>
        <p:cxnSp>
          <p:nvCxnSpPr>
            <p:cNvPr id="402" name="Google Shape;402;p30"/>
            <p:cNvCxnSpPr/>
            <p:nvPr/>
          </p:nvCxnSpPr>
          <p:spPr>
            <a:xfrm>
              <a:off x="4169825" y="2403814"/>
              <a:ext cx="1735800" cy="1014600"/>
            </a:xfrm>
            <a:prstGeom prst="straightConnector1">
              <a:avLst/>
            </a:prstGeom>
            <a:noFill/>
            <a:ln cap="flat" cmpd="sng" w="28575">
              <a:solidFill>
                <a:schemeClr val="accent4"/>
              </a:solidFill>
              <a:prstDash val="solid"/>
              <a:round/>
              <a:headEnd len="med" w="med" type="none"/>
              <a:tailEnd len="med" w="med" type="none"/>
            </a:ln>
          </p:spPr>
        </p:cxnSp>
        <p:cxnSp>
          <p:nvCxnSpPr>
            <p:cNvPr id="403" name="Google Shape;403;p30"/>
            <p:cNvCxnSpPr/>
            <p:nvPr/>
          </p:nvCxnSpPr>
          <p:spPr>
            <a:xfrm flipH="1" rot="10800000">
              <a:off x="3301997" y="2438336"/>
              <a:ext cx="1594500" cy="945600"/>
            </a:xfrm>
            <a:prstGeom prst="straightConnector1">
              <a:avLst/>
            </a:prstGeom>
            <a:noFill/>
            <a:ln cap="flat" cmpd="sng" w="28575">
              <a:solidFill>
                <a:schemeClr val="accent4"/>
              </a:solidFill>
              <a:prstDash val="solid"/>
              <a:round/>
              <a:headEnd len="med" w="med" type="none"/>
              <a:tailEnd len="med" w="med" type="none"/>
            </a:ln>
          </p:spPr>
        </p:cxnSp>
        <p:cxnSp>
          <p:nvCxnSpPr>
            <p:cNvPr id="404" name="Google Shape;404;p30"/>
            <p:cNvCxnSpPr/>
            <p:nvPr/>
          </p:nvCxnSpPr>
          <p:spPr>
            <a:xfrm flipH="1" rot="10800000">
              <a:off x="4422419" y="3069111"/>
              <a:ext cx="1594500" cy="945600"/>
            </a:xfrm>
            <a:prstGeom prst="straightConnector1">
              <a:avLst/>
            </a:prstGeom>
            <a:noFill/>
            <a:ln cap="flat" cmpd="sng" w="28575">
              <a:solidFill>
                <a:schemeClr val="accent4"/>
              </a:solidFill>
              <a:prstDash val="solid"/>
              <a:round/>
              <a:headEnd len="med" w="med" type="none"/>
              <a:tailEnd len="med" w="med" type="none"/>
            </a:ln>
          </p:spPr>
        </p:cxnSp>
      </p:grpSp>
      <p:sp>
        <p:nvSpPr>
          <p:cNvPr id="405" name="Google Shape;405;p30"/>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Tools Used:</a:t>
            </a:r>
            <a:endParaRPr/>
          </a:p>
        </p:txBody>
      </p:sp>
      <p:sp>
        <p:nvSpPr>
          <p:cNvPr id="406" name="Google Shape;406;p30"/>
          <p:cNvSpPr txBox="1"/>
          <p:nvPr/>
        </p:nvSpPr>
        <p:spPr>
          <a:xfrm>
            <a:off x="480300" y="1794237"/>
            <a:ext cx="1872300" cy="60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solidFill>
                <a:schemeClr val="dk1"/>
              </a:solidFill>
              <a:latin typeface="Roboto"/>
              <a:ea typeface="Roboto"/>
              <a:cs typeface="Roboto"/>
              <a:sym typeface="Roboto"/>
            </a:endParaRPr>
          </a:p>
        </p:txBody>
      </p:sp>
      <p:sp>
        <p:nvSpPr>
          <p:cNvPr id="407" name="Google Shape;407;p30"/>
          <p:cNvSpPr/>
          <p:nvPr/>
        </p:nvSpPr>
        <p:spPr>
          <a:xfrm flipH="1">
            <a:off x="5221461" y="1627851"/>
            <a:ext cx="1561250" cy="1362900"/>
          </a:xfrm>
          <a:custGeom>
            <a:rect b="b" l="l" r="r" t="t"/>
            <a:pathLst>
              <a:path extrusionOk="0" h="54516" w="62450">
                <a:moveTo>
                  <a:pt x="62450" y="54516"/>
                </a:moveTo>
                <a:lnTo>
                  <a:pt x="6906" y="16384"/>
                </a:lnTo>
                <a:lnTo>
                  <a:pt x="6906" y="0"/>
                </a:lnTo>
                <a:lnTo>
                  <a:pt x="0" y="0"/>
                </a:lnTo>
              </a:path>
            </a:pathLst>
          </a:custGeom>
          <a:noFill/>
          <a:ln cap="flat" cmpd="sng" w="28575">
            <a:solidFill>
              <a:schemeClr val="accent4"/>
            </a:solidFill>
            <a:prstDash val="solid"/>
            <a:round/>
            <a:headEnd len="med" w="med" type="none"/>
            <a:tailEnd len="med" w="med" type="none"/>
          </a:ln>
        </p:spPr>
      </p:sp>
      <p:grpSp>
        <p:nvGrpSpPr>
          <p:cNvPr id="408" name="Google Shape;408;p30"/>
          <p:cNvGrpSpPr/>
          <p:nvPr/>
        </p:nvGrpSpPr>
        <p:grpSpPr>
          <a:xfrm>
            <a:off x="6791400" y="1406825"/>
            <a:ext cx="1872411" cy="941000"/>
            <a:chOff x="6791300" y="1460875"/>
            <a:chExt cx="1872411" cy="941000"/>
          </a:xfrm>
        </p:grpSpPr>
        <p:sp>
          <p:nvSpPr>
            <p:cNvPr id="409" name="Google Shape;409;p30"/>
            <p:cNvSpPr txBox="1"/>
            <p:nvPr/>
          </p:nvSpPr>
          <p:spPr>
            <a:xfrm flipH="1">
              <a:off x="6791300" y="1792275"/>
              <a:ext cx="18723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410" name="Google Shape;410;p30"/>
            <p:cNvSpPr txBox="1"/>
            <p:nvPr/>
          </p:nvSpPr>
          <p:spPr>
            <a:xfrm flipH="1">
              <a:off x="6791411" y="1460875"/>
              <a:ext cx="18723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Extra Condensed SemiBold"/>
                  <a:ea typeface="Fira Sans Extra Condensed SemiBold"/>
                  <a:cs typeface="Fira Sans Extra Condensed SemiBold"/>
                  <a:sym typeface="Fira Sans Extra Condensed SemiBold"/>
                </a:rPr>
                <a:t>Zeek</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411" name="Google Shape;411;p30"/>
          <p:cNvGrpSpPr/>
          <p:nvPr/>
        </p:nvGrpSpPr>
        <p:grpSpPr>
          <a:xfrm>
            <a:off x="3963387" y="1406817"/>
            <a:ext cx="1165988" cy="1568666"/>
            <a:chOff x="3478424" y="1308364"/>
            <a:chExt cx="2187185" cy="2942536"/>
          </a:xfrm>
        </p:grpSpPr>
        <p:sp>
          <p:nvSpPr>
            <p:cNvPr id="412" name="Google Shape;412;p30"/>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30"/>
            <p:cNvGrpSpPr/>
            <p:nvPr/>
          </p:nvGrpSpPr>
          <p:grpSpPr>
            <a:xfrm>
              <a:off x="3478424" y="1308364"/>
              <a:ext cx="2180470" cy="1878295"/>
              <a:chOff x="5553063" y="1487604"/>
              <a:chExt cx="1981525" cy="1707075"/>
            </a:xfrm>
          </p:grpSpPr>
          <p:sp>
            <p:nvSpPr>
              <p:cNvPr id="456" name="Google Shape;456;p30"/>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8" name="Google Shape;458;p30"/>
          <p:cNvGrpSpPr/>
          <p:nvPr/>
        </p:nvGrpSpPr>
        <p:grpSpPr>
          <a:xfrm>
            <a:off x="5083909" y="2059788"/>
            <a:ext cx="1165988" cy="1568666"/>
            <a:chOff x="3478424" y="1308364"/>
            <a:chExt cx="2187185" cy="2942536"/>
          </a:xfrm>
        </p:grpSpPr>
        <p:sp>
          <p:nvSpPr>
            <p:cNvPr id="459" name="Google Shape;459;p30"/>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30"/>
            <p:cNvGrpSpPr/>
            <p:nvPr/>
          </p:nvGrpSpPr>
          <p:grpSpPr>
            <a:xfrm>
              <a:off x="3478424" y="1308364"/>
              <a:ext cx="2180470" cy="1878295"/>
              <a:chOff x="5553063" y="1487604"/>
              <a:chExt cx="1981525" cy="1707075"/>
            </a:xfrm>
          </p:grpSpPr>
          <p:sp>
            <p:nvSpPr>
              <p:cNvPr id="503" name="Google Shape;503;p30"/>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5" name="Google Shape;505;p30"/>
          <p:cNvGrpSpPr/>
          <p:nvPr/>
        </p:nvGrpSpPr>
        <p:grpSpPr>
          <a:xfrm>
            <a:off x="2926243" y="2030519"/>
            <a:ext cx="1165988" cy="1568666"/>
            <a:chOff x="3478424" y="1308364"/>
            <a:chExt cx="2187185" cy="2942536"/>
          </a:xfrm>
        </p:grpSpPr>
        <p:sp>
          <p:nvSpPr>
            <p:cNvPr id="506" name="Google Shape;506;p30"/>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30"/>
            <p:cNvGrpSpPr/>
            <p:nvPr/>
          </p:nvGrpSpPr>
          <p:grpSpPr>
            <a:xfrm>
              <a:off x="3478424" y="1308364"/>
              <a:ext cx="2180470" cy="1878295"/>
              <a:chOff x="5553063" y="1487604"/>
              <a:chExt cx="1981525" cy="1707075"/>
            </a:xfrm>
          </p:grpSpPr>
          <p:sp>
            <p:nvSpPr>
              <p:cNvPr id="550" name="Google Shape;550;p30"/>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2" name="Google Shape;552;p30"/>
          <p:cNvGrpSpPr/>
          <p:nvPr/>
        </p:nvGrpSpPr>
        <p:grpSpPr>
          <a:xfrm>
            <a:off x="4046765" y="2683491"/>
            <a:ext cx="1165988" cy="1568666"/>
            <a:chOff x="3478424" y="1308364"/>
            <a:chExt cx="2187185" cy="2942536"/>
          </a:xfrm>
        </p:grpSpPr>
        <p:sp>
          <p:nvSpPr>
            <p:cNvPr id="553" name="Google Shape;553;p30"/>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30"/>
            <p:cNvGrpSpPr/>
            <p:nvPr/>
          </p:nvGrpSpPr>
          <p:grpSpPr>
            <a:xfrm>
              <a:off x="3478424" y="1308364"/>
              <a:ext cx="2180470" cy="1878295"/>
              <a:chOff x="5553063" y="1487604"/>
              <a:chExt cx="1981525" cy="1707075"/>
            </a:xfrm>
          </p:grpSpPr>
          <p:sp>
            <p:nvSpPr>
              <p:cNvPr id="597" name="Google Shape;597;p30"/>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9" name="Google Shape;599;p30"/>
          <p:cNvGrpSpPr/>
          <p:nvPr/>
        </p:nvGrpSpPr>
        <p:grpSpPr>
          <a:xfrm>
            <a:off x="480188" y="3069100"/>
            <a:ext cx="1872600" cy="941000"/>
            <a:chOff x="480188" y="3069100"/>
            <a:chExt cx="1872600" cy="941000"/>
          </a:xfrm>
        </p:grpSpPr>
        <p:sp>
          <p:nvSpPr>
            <p:cNvPr id="600" name="Google Shape;600;p30"/>
            <p:cNvSpPr txBox="1"/>
            <p:nvPr/>
          </p:nvSpPr>
          <p:spPr>
            <a:xfrm>
              <a:off x="480200" y="3400500"/>
              <a:ext cx="1872300" cy="60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solidFill>
                  <a:schemeClr val="dk1"/>
                </a:solidFill>
                <a:latin typeface="Roboto"/>
                <a:ea typeface="Roboto"/>
                <a:cs typeface="Roboto"/>
                <a:sym typeface="Roboto"/>
              </a:endParaRPr>
            </a:p>
          </p:txBody>
        </p:sp>
        <p:sp>
          <p:nvSpPr>
            <p:cNvPr id="601" name="Google Shape;601;p30"/>
            <p:cNvSpPr txBox="1"/>
            <p:nvPr/>
          </p:nvSpPr>
          <p:spPr>
            <a:xfrm>
              <a:off x="480188" y="3069100"/>
              <a:ext cx="1872600" cy="313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Fira Sans Extra Condensed SemiBold"/>
                  <a:ea typeface="Fira Sans Extra Condensed SemiBold"/>
                  <a:cs typeface="Fira Sans Extra Condensed SemiBold"/>
                  <a:sym typeface="Fira Sans Extra Condensed SemiBold"/>
                </a:rPr>
                <a:t>Brim</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602" name="Google Shape;602;p30"/>
          <p:cNvSpPr/>
          <p:nvPr/>
        </p:nvSpPr>
        <p:spPr>
          <a:xfrm>
            <a:off x="2418775" y="3231450"/>
            <a:ext cx="1631125" cy="839600"/>
          </a:xfrm>
          <a:custGeom>
            <a:rect b="b" l="l" r="r" t="t"/>
            <a:pathLst>
              <a:path extrusionOk="0" h="33584" w="65245">
                <a:moveTo>
                  <a:pt x="65245" y="13264"/>
                </a:moveTo>
                <a:lnTo>
                  <a:pt x="33918" y="33584"/>
                </a:lnTo>
                <a:lnTo>
                  <a:pt x="6260" y="33584"/>
                </a:lnTo>
                <a:lnTo>
                  <a:pt x="5978" y="0"/>
                </a:lnTo>
                <a:lnTo>
                  <a:pt x="0" y="51"/>
                </a:lnTo>
              </a:path>
            </a:pathLst>
          </a:custGeom>
          <a:noFill/>
          <a:ln cap="flat" cmpd="sng" w="28575">
            <a:solidFill>
              <a:schemeClr val="accent4"/>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1"/>
          <p:cNvSpPr txBox="1"/>
          <p:nvPr>
            <p:ph type="title"/>
          </p:nvPr>
        </p:nvSpPr>
        <p:spPr>
          <a:xfrm>
            <a:off x="0" y="362875"/>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Zeek?</a:t>
            </a:r>
            <a:endParaRPr/>
          </a:p>
        </p:txBody>
      </p:sp>
      <p:sp>
        <p:nvSpPr>
          <p:cNvPr id="608" name="Google Shape;608;p31"/>
          <p:cNvSpPr txBox="1"/>
          <p:nvPr/>
        </p:nvSpPr>
        <p:spPr>
          <a:xfrm>
            <a:off x="752850" y="1177750"/>
            <a:ext cx="7638300" cy="149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700">
                <a:latin typeface="Roboto"/>
                <a:ea typeface="Roboto"/>
                <a:cs typeface="Roboto"/>
                <a:sym typeface="Roboto"/>
              </a:rPr>
              <a:t>Zeek is a passive, open-source network traffic analyzer. It is primarily used as a security monitor that inspects all traffic on a network link for signs of suspicious activity. It can run on commodity hardware with standard UNIX-based systems and can be used as a passive network monitoring tool.</a:t>
            </a:r>
            <a:endParaRPr sz="1700">
              <a:latin typeface="Roboto"/>
              <a:ea typeface="Roboto"/>
              <a:cs typeface="Roboto"/>
              <a:sym typeface="Roboto"/>
            </a:endParaRPr>
          </a:p>
          <a:p>
            <a:pPr indent="0" lvl="0" marL="0" rtl="0" algn="just">
              <a:spcBef>
                <a:spcPts val="0"/>
              </a:spcBef>
              <a:spcAft>
                <a:spcPts val="0"/>
              </a:spcAft>
              <a:buNone/>
            </a:pPr>
            <a:r>
              <a:t/>
            </a:r>
            <a:endParaRPr sz="1700">
              <a:latin typeface="Roboto"/>
              <a:ea typeface="Roboto"/>
              <a:cs typeface="Roboto"/>
              <a:sym typeface="Roboto"/>
            </a:endParaRPr>
          </a:p>
        </p:txBody>
      </p:sp>
      <p:pic>
        <p:nvPicPr>
          <p:cNvPr id="609" name="Google Shape;609;p31"/>
          <p:cNvPicPr preferRelativeResize="0"/>
          <p:nvPr/>
        </p:nvPicPr>
        <p:blipFill>
          <a:blip r:embed="rId3">
            <a:alphaModFix/>
          </a:blip>
          <a:stretch>
            <a:fillRect/>
          </a:stretch>
        </p:blipFill>
        <p:spPr>
          <a:xfrm>
            <a:off x="4976575" y="250525"/>
            <a:ext cx="723440" cy="73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2"/>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Zeek’s Architecture</a:t>
            </a:r>
            <a:endParaRPr/>
          </a:p>
        </p:txBody>
      </p:sp>
      <p:pic>
        <p:nvPicPr>
          <p:cNvPr id="615" name="Google Shape;615;p32"/>
          <p:cNvPicPr preferRelativeResize="0"/>
          <p:nvPr/>
        </p:nvPicPr>
        <p:blipFill>
          <a:blip r:embed="rId3">
            <a:alphaModFix/>
          </a:blip>
          <a:stretch>
            <a:fillRect/>
          </a:stretch>
        </p:blipFill>
        <p:spPr>
          <a:xfrm>
            <a:off x="1394474" y="992725"/>
            <a:ext cx="6355049" cy="3653300"/>
          </a:xfrm>
          <a:prstGeom prst="rect">
            <a:avLst/>
          </a:prstGeom>
          <a:noFill/>
          <a:ln>
            <a:noFill/>
          </a:ln>
        </p:spPr>
      </p:pic>
      <p:sp>
        <p:nvSpPr>
          <p:cNvPr id="616" name="Google Shape;616;p32"/>
          <p:cNvSpPr/>
          <p:nvPr/>
        </p:nvSpPr>
        <p:spPr>
          <a:xfrm>
            <a:off x="3189225" y="4120100"/>
            <a:ext cx="2433000" cy="29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3"/>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Features of Zeek</a:t>
            </a:r>
            <a:endParaRPr sz="3600"/>
          </a:p>
        </p:txBody>
      </p:sp>
      <p:sp>
        <p:nvSpPr>
          <p:cNvPr id="622" name="Google Shape;622;p33"/>
          <p:cNvSpPr txBox="1"/>
          <p:nvPr/>
        </p:nvSpPr>
        <p:spPr>
          <a:xfrm>
            <a:off x="1039375" y="1177750"/>
            <a:ext cx="51168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Network traffic analysis</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Protocol analysis</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Threat detection</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Forensic analysis</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Integration with other security tools</a:t>
            </a:r>
            <a:endParaRPr i="1" sz="2000">
              <a:solidFill>
                <a:schemeClr val="dk1"/>
              </a:solidFill>
              <a:highlight>
                <a:schemeClr val="lt1"/>
              </a:highlight>
              <a:latin typeface="Roboto"/>
              <a:ea typeface="Roboto"/>
              <a:cs typeface="Roboto"/>
              <a:sym typeface="Roboto"/>
            </a:endParaRPr>
          </a:p>
          <a:p>
            <a:pPr indent="-355600" lvl="0" marL="457200" rtl="0" algn="l">
              <a:lnSpc>
                <a:spcPct val="150000"/>
              </a:lnSpc>
              <a:spcBef>
                <a:spcPts val="0"/>
              </a:spcBef>
              <a:spcAft>
                <a:spcPts val="0"/>
              </a:spcAft>
              <a:buClr>
                <a:schemeClr val="dk1"/>
              </a:buClr>
              <a:buSzPts val="2000"/>
              <a:buFont typeface="Roboto"/>
              <a:buChar char="➢"/>
            </a:pPr>
            <a:r>
              <a:rPr i="1" lang="en" sz="2000">
                <a:solidFill>
                  <a:schemeClr val="dk1"/>
                </a:solidFill>
                <a:highlight>
                  <a:schemeClr val="lt1"/>
                </a:highlight>
                <a:latin typeface="Roboto"/>
                <a:ea typeface="Roboto"/>
                <a:cs typeface="Roboto"/>
                <a:sym typeface="Roboto"/>
              </a:rPr>
              <a:t>Customization and extensibility</a:t>
            </a:r>
            <a:endParaRPr i="1" sz="20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