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8" r:id="rId1"/>
  </p:sldMasterIdLst>
  <p:notesMasterIdLst>
    <p:notesMasterId r:id="rId18"/>
  </p:notesMasterIdLst>
  <p:sldIdLst>
    <p:sldId id="256" r:id="rId2"/>
    <p:sldId id="265" r:id="rId3"/>
    <p:sldId id="290" r:id="rId4"/>
    <p:sldId id="291" r:id="rId5"/>
    <p:sldId id="285" r:id="rId6"/>
    <p:sldId id="286" r:id="rId7"/>
    <p:sldId id="287" r:id="rId8"/>
    <p:sldId id="279" r:id="rId9"/>
    <p:sldId id="292" r:id="rId10"/>
    <p:sldId id="258" r:id="rId11"/>
    <p:sldId id="288" r:id="rId12"/>
    <p:sldId id="289" r:id="rId13"/>
    <p:sldId id="293" r:id="rId14"/>
    <p:sldId id="281" r:id="rId15"/>
    <p:sldId id="267"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58A2C-479C-457B-B6CB-95AD3F9925E5}" type="datetimeFigureOut">
              <a:rPr lang="en-IN" smtClean="0"/>
              <a:t>10-04-2021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F2B41-3240-43B1-A21D-2B039CEF47E4}" type="slidenum">
              <a:rPr lang="en-IN" smtClean="0"/>
              <a:t>‹#›</a:t>
            </a:fld>
            <a:endParaRPr lang="en-IN"/>
          </a:p>
        </p:txBody>
      </p:sp>
    </p:spTree>
    <p:extLst>
      <p:ext uri="{BB962C8B-B14F-4D97-AF65-F5344CB8AC3E}">
        <p14:creationId xmlns:p14="http://schemas.microsoft.com/office/powerpoint/2010/main" val="3987984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7AF2B41-3240-43B1-A21D-2B039CEF47E4}" type="slidenum">
              <a:rPr lang="en-IN" smtClean="0"/>
              <a:t>1</a:t>
            </a:fld>
            <a:endParaRPr lang="en-IN"/>
          </a:p>
        </p:txBody>
      </p:sp>
    </p:spTree>
    <p:extLst>
      <p:ext uri="{BB962C8B-B14F-4D97-AF65-F5344CB8AC3E}">
        <p14:creationId xmlns:p14="http://schemas.microsoft.com/office/powerpoint/2010/main" val="2795177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7AF2B41-3240-43B1-A21D-2B039CEF47E4}" type="slidenum">
              <a:rPr lang="en-IN" smtClean="0"/>
              <a:t>16</a:t>
            </a:fld>
            <a:endParaRPr lang="en-IN"/>
          </a:p>
        </p:txBody>
      </p:sp>
    </p:spTree>
    <p:extLst>
      <p:ext uri="{BB962C8B-B14F-4D97-AF65-F5344CB8AC3E}">
        <p14:creationId xmlns:p14="http://schemas.microsoft.com/office/powerpoint/2010/main" val="396046690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p:nvGrpSpPr>
        <p:grpSpPr>
          <a:xfrm>
            <a:off x="-2" y="-10825"/>
            <a:ext cx="12192003"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4368800" y="1213333"/>
            <a:ext cx="7102475" cy="1425577"/>
          </a:xfrm>
        </p:spPr>
        <p:txBody>
          <a:bodyPr anchor="b"/>
          <a:lstStyle>
            <a:lvl1pPr algn="r">
              <a:defRPr sz="4500" b="1">
                <a:solidFill>
                  <a:schemeClr val="bg2"/>
                </a:solidFill>
              </a:defRPr>
            </a:lvl1pPr>
          </a:lstStyle>
          <a:p>
            <a:r>
              <a:rPr lang="en-US" smtClean="0"/>
              <a:t>Click to edit Master title style</a:t>
            </a:r>
            <a:endParaRPr lang="en-US" dirty="0"/>
          </a:p>
        </p:txBody>
      </p:sp>
      <p:sp>
        <p:nvSpPr>
          <p:cNvPr id="9" name="Subtitle 8"/>
          <p:cNvSpPr>
            <a:spLocks noGrp="1"/>
          </p:cNvSpPr>
          <p:nvPr>
            <p:ph type="subTitle" idx="1"/>
          </p:nvPr>
        </p:nvSpPr>
        <p:spPr>
          <a:xfrm>
            <a:off x="6299200" y="3849667"/>
            <a:ext cx="5172075"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3749675" y="6322008"/>
            <a:ext cx="7721600" cy="365125"/>
          </a:xfrm>
          <a:prstGeom prst="rect">
            <a:avLst/>
          </a:prstGeom>
        </p:spPr>
        <p:txBody>
          <a:bodyPr tIns="0" bIns="0" anchor="t"/>
          <a:lstStyle>
            <a:lvl1pPr algn="r">
              <a:defRPr sz="1000"/>
            </a:lvl1pPr>
          </a:lstStyle>
          <a:p>
            <a:pPr algn="r"/>
            <a:fld id="{A2E209FB-7A34-414B-812A-BCC5C4256F49}" type="datetime1">
              <a:rPr lang="en-US" smtClean="0"/>
              <a:pPr algn="r"/>
              <a:t>4/10/2021</a:t>
            </a:fld>
            <a:endParaRPr lang="en-US" sz="1000" dirty="0"/>
          </a:p>
        </p:txBody>
      </p:sp>
      <p:sp>
        <p:nvSpPr>
          <p:cNvPr id="17" name="Footer Placeholder 16"/>
          <p:cNvSpPr>
            <a:spLocks noGrp="1"/>
          </p:cNvSpPr>
          <p:nvPr>
            <p:ph type="ftr" sz="quarter" idx="11"/>
          </p:nvPr>
        </p:nvSpPr>
        <p:spPr>
          <a:xfrm>
            <a:off x="3749675" y="5960056"/>
            <a:ext cx="7721600" cy="365125"/>
          </a:xfrm>
        </p:spPr>
        <p:txBody>
          <a:bodyPr tIns="0" bIns="0" anchor="b"/>
          <a:lstStyle>
            <a:lvl1pPr algn="r">
              <a:defRPr sz="1100"/>
            </a:lvl1pPr>
          </a:lstStyle>
          <a:p>
            <a:pPr algn="r"/>
            <a:endParaRPr lang="en-US" sz="1100" dirty="0"/>
          </a:p>
        </p:txBody>
      </p:sp>
    </p:spTree>
    <p:extLst>
      <p:ext uri="{BB962C8B-B14F-4D97-AF65-F5344CB8AC3E}">
        <p14:creationId xmlns:p14="http://schemas.microsoft.com/office/powerpoint/2010/main" val="263847838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65395"/>
            <a:ext cx="6502400" cy="799306"/>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09600" y="1600200"/>
            <a:ext cx="10972800" cy="457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7620000" y="173196"/>
            <a:ext cx="3291840" cy="300831"/>
          </a:xfrm>
        </p:spPr>
        <p:txBody>
          <a:bodyPr/>
          <a:lstStyle>
            <a:lvl1pPr>
              <a:defRPr/>
            </a:lvl1p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64BF0AAE-AD13-4107-99F2-FAEA715EA2E5}" type="slidenum">
              <a:rPr lang="en-IN" smtClean="0"/>
              <a:t>‹#›</a:t>
            </a:fld>
            <a:endParaRPr lang="en-IN"/>
          </a:p>
        </p:txBody>
      </p:sp>
    </p:spTree>
    <p:extLst>
      <p:ext uri="{BB962C8B-B14F-4D97-AF65-F5344CB8AC3E}">
        <p14:creationId xmlns:p14="http://schemas.microsoft.com/office/powerpoint/2010/main" val="1428630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p:nvGrpSpPr>
        <p:grpSpPr>
          <a:xfrm>
            <a:off x="6807200" y="3143"/>
            <a:ext cx="53848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smtClean="0"/>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noProof="0" smtClean="0"/>
              <a:t>Add a footer</a:t>
            </a:r>
            <a:endParaRPr lang="en-US" noProof="0" dirty="0"/>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64BF0AAE-AD13-4107-99F2-FAEA715EA2E5}" type="slidenum">
              <a:rPr lang="en-IN" smtClean="0"/>
              <a:t>‹#›</a:t>
            </a:fld>
            <a:endParaRPr lang="en-IN"/>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609600" y="1425655"/>
            <a:ext cx="1030224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smtClean="0"/>
              <a:t>Edit Master text styles</a:t>
            </a:r>
          </a:p>
        </p:txBody>
      </p:sp>
    </p:spTree>
    <p:extLst>
      <p:ext uri="{BB962C8B-B14F-4D97-AF65-F5344CB8AC3E}">
        <p14:creationId xmlns:p14="http://schemas.microsoft.com/office/powerpoint/2010/main" val="352048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7721600" y="173195"/>
            <a:ext cx="3140075" cy="301752"/>
          </a:xfrm>
        </p:spPr>
        <p:txBody>
          <a:bodyPr/>
          <a:lstStyle/>
          <a:p>
            <a:r>
              <a:rPr lang="en-US" smtClean="0"/>
              <a:t>Add a footer</a:t>
            </a:r>
            <a:endParaRPr lang="en-US" dirty="0"/>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10906760" y="173195"/>
            <a:ext cx="670560" cy="301752"/>
          </a:xfrm>
        </p:spPr>
        <p:txBody>
          <a:bodyPr/>
          <a:lstStyle/>
          <a:p>
            <a:fld id="{64BF0AAE-AD13-4107-99F2-FAEA715EA2E5}" type="slidenum">
              <a:rPr lang="en-IN" smtClean="0"/>
              <a:t>‹#›</a:t>
            </a:fld>
            <a:endParaRPr lang="en-IN"/>
          </a:p>
        </p:txBody>
      </p:sp>
    </p:spTree>
    <p:extLst>
      <p:ext uri="{BB962C8B-B14F-4D97-AF65-F5344CB8AC3E}">
        <p14:creationId xmlns:p14="http://schemas.microsoft.com/office/powerpoint/2010/main" val="5242161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295400"/>
            <a:ext cx="1219200" cy="5015864"/>
          </a:xfrm>
        </p:spPr>
        <p:txBody>
          <a:bodyPr vert="vert270" anchor="b"/>
          <a:lstStyle>
            <a:lvl1pPr marL="0" marR="18288" algn="r">
              <a:spcBef>
                <a:spcPts val="0"/>
              </a:spcBef>
              <a:buNone/>
              <a:defRPr sz="29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514475" y="1295400"/>
            <a:ext cx="32512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8333" y="1295400"/>
            <a:ext cx="7034784"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7823200" y="173195"/>
            <a:ext cx="3098928" cy="301752"/>
          </a:xfrm>
        </p:spPr>
        <p:txBody>
          <a:bodyPr/>
          <a:lstStyle>
            <a:lvl1pPr>
              <a:defRPr sz="1200"/>
            </a:lvl1pPr>
          </a:lstStyle>
          <a:p>
            <a:r>
              <a:rPr lang="en-US" smtClean="0"/>
              <a:t>Add a footer</a:t>
            </a:r>
            <a:endParaRPr lang="en-US" dirty="0"/>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10922128" y="173195"/>
            <a:ext cx="670560" cy="301752"/>
          </a:xfrm>
        </p:spPr>
        <p:txBody>
          <a:bodyPr/>
          <a:lstStyle>
            <a:lvl1pPr>
              <a:defRPr sz="1200"/>
            </a:lvl1pPr>
          </a:lstStyle>
          <a:p>
            <a:fld id="{64BF0AAE-AD13-4107-99F2-FAEA715EA2E5}" type="slidenum">
              <a:rPr lang="en-IN" smtClean="0"/>
              <a:t>‹#›</a:t>
            </a:fld>
            <a:endParaRPr lang="en-IN"/>
          </a:p>
        </p:txBody>
      </p:sp>
    </p:spTree>
    <p:extLst>
      <p:ext uri="{BB962C8B-B14F-4D97-AF65-F5344CB8AC3E}">
        <p14:creationId xmlns:p14="http://schemas.microsoft.com/office/powerpoint/2010/main" val="283322626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p:nvGrpSpPr>
        <p:grpSpPr>
          <a:xfrm>
            <a:off x="6807200" y="3143"/>
            <a:ext cx="53848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622300" y="381198"/>
            <a:ext cx="6184899"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609600" y="1566839"/>
            <a:ext cx="10972800" cy="4572000"/>
          </a:xfrm>
          <a:prstGeom prst="rect">
            <a:avLst/>
          </a:prstGeom>
        </p:spPr>
        <p:txBody>
          <a:bodyPr vert="horz"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7823200" y="174117"/>
            <a:ext cx="2949576" cy="300831"/>
          </a:xfrm>
          <a:prstGeom prst="rect">
            <a:avLst/>
          </a:prstGeom>
        </p:spPr>
        <p:txBody>
          <a:bodyPr vert="horz" anchor="b"/>
          <a:lstStyle>
            <a:lvl1pPr algn="r">
              <a:defRPr sz="1200">
                <a:solidFill>
                  <a:schemeClr val="bg2"/>
                </a:solidFill>
              </a:defRPr>
            </a:lvl1pPr>
          </a:lstStyle>
          <a:p>
            <a:r>
              <a:rPr lang="en-US" noProof="0" smtClean="0"/>
              <a:t>Add a footer</a:t>
            </a:r>
            <a:endParaRPr lang="en-US" noProof="0" dirty="0"/>
          </a:p>
        </p:txBody>
      </p:sp>
      <p:sp>
        <p:nvSpPr>
          <p:cNvPr id="23" name="Slide Number Placeholder 22"/>
          <p:cNvSpPr>
            <a:spLocks noGrp="1"/>
          </p:cNvSpPr>
          <p:nvPr>
            <p:ph type="sldNum" sz="quarter" idx="4"/>
          </p:nvPr>
        </p:nvSpPr>
        <p:spPr>
          <a:xfrm>
            <a:off x="10911840" y="173195"/>
            <a:ext cx="670560" cy="301752"/>
          </a:xfrm>
          <a:prstGeom prst="rect">
            <a:avLst/>
          </a:prstGeom>
        </p:spPr>
        <p:txBody>
          <a:bodyPr vert="horz" anchor="b"/>
          <a:lstStyle>
            <a:lvl1pPr algn="ctr">
              <a:defRPr sz="1200" b="1">
                <a:solidFill>
                  <a:schemeClr val="bg2"/>
                </a:solidFill>
              </a:defRPr>
            </a:lvl1pPr>
          </a:lstStyle>
          <a:p>
            <a:fld id="{64BF0AAE-AD13-4107-99F2-FAEA715EA2E5}" type="slidenum">
              <a:rPr lang="en-IN" smtClean="0"/>
              <a:t>‹#›</a:t>
            </a:fld>
            <a:endParaRPr lang="en-IN"/>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0" y="5307178"/>
            <a:ext cx="16256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p:nvPicPr>
        <p:blipFill>
          <a:blip r:embed="rId13">
            <a:extLst>
              <a:ext uri="{96DAC541-7B7A-43D3-8B79-37D633B846F1}">
                <asvg:svgBlip xmlns:asvg="http://schemas.microsoft.com/office/drawing/2016/SVG/main" xmlns="" r:embed="rId14"/>
              </a:ext>
            </a:extLst>
          </a:blip>
          <a:stretch>
            <a:fillRect/>
          </a:stretch>
        </p:blipFill>
        <p:spPr>
          <a:xfrm>
            <a:off x="-21945" y="4545317"/>
            <a:ext cx="1664613" cy="1570328"/>
          </a:xfrm>
          <a:prstGeom prst="rect">
            <a:avLst/>
          </a:prstGeom>
        </p:spPr>
      </p:pic>
    </p:spTree>
    <p:extLst>
      <p:ext uri="{BB962C8B-B14F-4D97-AF65-F5344CB8AC3E}">
        <p14:creationId xmlns:p14="http://schemas.microsoft.com/office/powerpoint/2010/main" val="2043371701"/>
      </p:ext>
    </p:extLst>
  </p:cSld>
  <p:clrMap bg1="dk1" tx1="lt1" bg2="dk2" tx2="lt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Lst>
  <p:transition>
    <p:fade thruBlk="1"/>
  </p:transition>
  <p:timing>
    <p:tnLst>
      <p:par>
        <p:cTn id="1" dur="indefinite" restart="never" nodeType="tmRoot"/>
      </p:par>
    </p:tnLst>
  </p:timing>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8620" y="1468126"/>
            <a:ext cx="8616144" cy="1829256"/>
          </a:xfrm>
        </p:spPr>
        <p:txBody>
          <a:bodyPr>
            <a:noAutofit/>
          </a:bodyPr>
          <a:lstStyle/>
          <a:p>
            <a:r>
              <a:rPr lang="en-US" sz="4000" dirty="0" smtClean="0"/>
              <a:t>Monte Carlo simulation weighted with Sentiment scores from news data to determine Call and Put Prices</a:t>
            </a:r>
            <a:endParaRPr lang="en-IN" sz="4000" dirty="0"/>
          </a:p>
        </p:txBody>
      </p:sp>
      <p:sp>
        <p:nvSpPr>
          <p:cNvPr id="3" name="Subtitle 2"/>
          <p:cNvSpPr>
            <a:spLocks noGrp="1"/>
          </p:cNvSpPr>
          <p:nvPr>
            <p:ph type="subTitle" idx="1"/>
          </p:nvPr>
        </p:nvSpPr>
        <p:spPr>
          <a:xfrm>
            <a:off x="2530764" y="4276293"/>
            <a:ext cx="9144000" cy="1655762"/>
          </a:xfrm>
        </p:spPr>
        <p:txBody>
          <a:bodyPr>
            <a:normAutofit/>
          </a:bodyPr>
          <a:lstStyle/>
          <a:p>
            <a:pPr algn="r">
              <a:lnSpc>
                <a:spcPct val="100000"/>
              </a:lnSpc>
              <a:spcBef>
                <a:spcPts val="600"/>
              </a:spcBef>
            </a:pPr>
            <a:r>
              <a:rPr lang="en-US" sz="2000" dirty="0" smtClean="0"/>
              <a:t>Presented by </a:t>
            </a:r>
            <a:r>
              <a:rPr lang="en-US" sz="2000" dirty="0" err="1" smtClean="0"/>
              <a:t>Gourab</a:t>
            </a:r>
            <a:r>
              <a:rPr lang="en-US" sz="2000" dirty="0" smtClean="0"/>
              <a:t> </a:t>
            </a:r>
            <a:r>
              <a:rPr lang="en-US" sz="2000" dirty="0" err="1" smtClean="0"/>
              <a:t>Hazra</a:t>
            </a:r>
            <a:endParaRPr lang="en-US" sz="2000" dirty="0" smtClean="0"/>
          </a:p>
          <a:p>
            <a:pPr algn="r">
              <a:lnSpc>
                <a:spcPct val="100000"/>
              </a:lnSpc>
              <a:spcBef>
                <a:spcPts val="600"/>
              </a:spcBef>
            </a:pPr>
            <a:r>
              <a:rPr lang="en-US" sz="2000" dirty="0" smtClean="0"/>
              <a:t>UMDS19001</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545" y="923181"/>
            <a:ext cx="1349893" cy="1343020"/>
          </a:xfrm>
          <a:prstGeom prst="rect">
            <a:avLst/>
          </a:prstGeom>
        </p:spPr>
      </p:pic>
    </p:spTree>
    <p:extLst>
      <p:ext uri="{BB962C8B-B14F-4D97-AF65-F5344CB8AC3E}">
        <p14:creationId xmlns:p14="http://schemas.microsoft.com/office/powerpoint/2010/main" val="2049352170"/>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27003"/>
            <a:ext cx="9601200" cy="1142385"/>
          </a:xfrm>
        </p:spPr>
        <p:txBody>
          <a:bodyPr/>
          <a:lstStyle/>
          <a:p>
            <a:r>
              <a:rPr lang="en-US" dirty="0" smtClean="0"/>
              <a:t>Model &amp; Approach</a:t>
            </a:r>
            <a:endParaRPr lang="en-IN" dirty="0"/>
          </a:p>
        </p:txBody>
      </p:sp>
      <p:sp>
        <p:nvSpPr>
          <p:cNvPr id="5" name="Content Placeholder 4"/>
          <p:cNvSpPr>
            <a:spLocks noGrp="1"/>
          </p:cNvSpPr>
          <p:nvPr>
            <p:ph idx="1"/>
          </p:nvPr>
        </p:nvSpPr>
        <p:spPr>
          <a:xfrm>
            <a:off x="609600" y="1766454"/>
            <a:ext cx="10972800" cy="4024745"/>
          </a:xfrm>
        </p:spPr>
        <p:txBody>
          <a:bodyPr>
            <a:normAutofit fontScale="77500" lnSpcReduction="20000"/>
          </a:bodyPr>
          <a:lstStyle/>
          <a:p>
            <a:pPr>
              <a:lnSpc>
                <a:spcPct val="120000"/>
              </a:lnSpc>
            </a:pPr>
            <a:r>
              <a:rPr lang="en-US" dirty="0" smtClean="0"/>
              <a:t>The aim is to create a model that will be able to accurately calculate call and put prices of stocks in the stock market. The model will be based on the traditional Monte Carlo simulation but instead of using a set number of randomly generated numbers, it will use sentiment scores from each hour.</a:t>
            </a:r>
          </a:p>
          <a:p>
            <a:pPr>
              <a:lnSpc>
                <a:spcPct val="120000"/>
              </a:lnSpc>
            </a:pPr>
            <a:r>
              <a:rPr lang="en-US" dirty="0" smtClean="0"/>
              <a:t>To make variations of the scores noise will be added to the scores to increase variance in the data.</a:t>
            </a:r>
          </a:p>
          <a:p>
            <a:pPr>
              <a:lnSpc>
                <a:spcPct val="120000"/>
              </a:lnSpc>
            </a:pPr>
            <a:r>
              <a:rPr lang="en-US" dirty="0" smtClean="0"/>
              <a:t>Since 1 day data can have limited news with timestamps we will use the sentiment scores as baseline and then create more instances, to work in the manner how Monte Carlo functions. Using this theoretically we should be better able to predict time value of a stock.</a:t>
            </a:r>
          </a:p>
        </p:txBody>
      </p:sp>
    </p:spTree>
    <p:extLst>
      <p:ext uri="{BB962C8B-B14F-4D97-AF65-F5344CB8AC3E}">
        <p14:creationId xmlns:p14="http://schemas.microsoft.com/office/powerpoint/2010/main" val="681885095"/>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035" y="831273"/>
            <a:ext cx="9370291" cy="588733"/>
          </a:xfrm>
        </p:spPr>
        <p:txBody>
          <a:bodyPr/>
          <a:lstStyle/>
          <a:p>
            <a:r>
              <a:rPr lang="en-US" dirty="0" smtClean="0"/>
              <a:t>Model &amp; Approach</a:t>
            </a:r>
            <a:endParaRPr lang="en-IN" dirty="0"/>
          </a:p>
        </p:txBody>
      </p:sp>
      <p:sp>
        <p:nvSpPr>
          <p:cNvPr id="5" name="Content Placeholder 4"/>
          <p:cNvSpPr>
            <a:spLocks noGrp="1"/>
          </p:cNvSpPr>
          <p:nvPr>
            <p:ph idx="1"/>
          </p:nvPr>
        </p:nvSpPr>
        <p:spPr>
          <a:xfrm>
            <a:off x="822035" y="1877291"/>
            <a:ext cx="7102765" cy="3636818"/>
          </a:xfrm>
        </p:spPr>
        <p:txBody>
          <a:bodyPr>
            <a:normAutofit fontScale="92500"/>
          </a:bodyPr>
          <a:lstStyle/>
          <a:p>
            <a:pPr>
              <a:lnSpc>
                <a:spcPct val="100000"/>
              </a:lnSpc>
            </a:pPr>
            <a:r>
              <a:rPr lang="en-US" sz="2400" dirty="0"/>
              <a:t>Using these sentiment scores, I plan to incorporate them in the part where GBM uses a random normal distribution to get its randomness. </a:t>
            </a:r>
            <a:r>
              <a:rPr lang="en-US" sz="2400" dirty="0" smtClean="0"/>
              <a:t>Rather than use a random distribution (</a:t>
            </a:r>
            <a:r>
              <a:rPr lang="el-GR" sz="2400" dirty="0" smtClean="0"/>
              <a:t>ϵ</a:t>
            </a:r>
            <a:r>
              <a:rPr lang="en-US" sz="2400" dirty="0" smtClean="0"/>
              <a:t>) that affects the direction in which the stock might be moving, we use the sentiment scores as weight here.</a:t>
            </a:r>
          </a:p>
          <a:p>
            <a:pPr>
              <a:lnSpc>
                <a:spcPct val="100000"/>
              </a:lnSpc>
            </a:pPr>
            <a:r>
              <a:rPr lang="en-US" sz="2400" dirty="0" smtClean="0"/>
              <a:t>We can add slight noise to the scores to produce more diverse simulations. This should allow us to get better predictions for future trends.</a:t>
            </a:r>
            <a:endParaRPr lang="en-IN" sz="2400" dirty="0"/>
          </a:p>
        </p:txBody>
      </p:sp>
      <p:pic>
        <p:nvPicPr>
          <p:cNvPr id="3" name="Picture 2"/>
          <p:cNvPicPr>
            <a:picLocks noChangeAspect="1"/>
          </p:cNvPicPr>
          <p:nvPr/>
        </p:nvPicPr>
        <p:blipFill>
          <a:blip r:embed="rId2"/>
          <a:stretch>
            <a:fillRect/>
          </a:stretch>
        </p:blipFill>
        <p:spPr>
          <a:xfrm>
            <a:off x="8122249" y="2194461"/>
            <a:ext cx="3512086" cy="2779745"/>
          </a:xfrm>
          <a:prstGeom prst="rect">
            <a:avLst/>
          </a:prstGeom>
        </p:spPr>
      </p:pic>
      <p:sp>
        <p:nvSpPr>
          <p:cNvPr id="4" name="TextBox 3"/>
          <p:cNvSpPr txBox="1"/>
          <p:nvPr/>
        </p:nvSpPr>
        <p:spPr>
          <a:xfrm>
            <a:off x="9073595" y="1692625"/>
            <a:ext cx="1764144" cy="369332"/>
          </a:xfrm>
          <a:prstGeom prst="rect">
            <a:avLst/>
          </a:prstGeom>
          <a:noFill/>
        </p:spPr>
        <p:txBody>
          <a:bodyPr wrap="square" rtlCol="0">
            <a:spAutoFit/>
          </a:bodyPr>
          <a:lstStyle/>
          <a:p>
            <a:r>
              <a:rPr lang="en-US" dirty="0" smtClean="0">
                <a:solidFill>
                  <a:schemeClr val="bg1"/>
                </a:solidFill>
              </a:rPr>
              <a:t>GBM Formula</a:t>
            </a:r>
            <a:endParaRPr lang="en-IN" dirty="0">
              <a:solidFill>
                <a:schemeClr val="bg1"/>
              </a:solidFill>
            </a:endParaRPr>
          </a:p>
        </p:txBody>
      </p:sp>
    </p:spTree>
    <p:extLst>
      <p:ext uri="{BB962C8B-B14F-4D97-AF65-F5344CB8AC3E}">
        <p14:creationId xmlns:p14="http://schemas.microsoft.com/office/powerpoint/2010/main" val="2465289653"/>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769" y="1141451"/>
            <a:ext cx="9601200" cy="824435"/>
          </a:xfrm>
        </p:spPr>
        <p:txBody>
          <a:bodyPr/>
          <a:lstStyle/>
          <a:p>
            <a:r>
              <a:rPr lang="en-US" dirty="0" smtClean="0"/>
              <a:t>Monte Carlo Simulation/GBM model</a:t>
            </a:r>
            <a:endParaRPr lang="en-IN" dirty="0"/>
          </a:p>
        </p:txBody>
      </p:sp>
      <p:sp>
        <p:nvSpPr>
          <p:cNvPr id="5" name="Rectangle 4"/>
          <p:cNvSpPr/>
          <p:nvPr/>
        </p:nvSpPr>
        <p:spPr>
          <a:xfrm>
            <a:off x="577769" y="2518315"/>
            <a:ext cx="10818004" cy="2554545"/>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1"/>
                </a:solidFill>
              </a:rPr>
              <a:t>Monte Carlo simulations are just a way of estimating a fixed parameter by repeatedly generating random numbers. </a:t>
            </a:r>
            <a:endParaRPr lang="en-US" sz="2000" dirty="0" smtClean="0">
              <a:solidFill>
                <a:schemeClr val="bg1"/>
              </a:solidFill>
            </a:endParaRPr>
          </a:p>
          <a:p>
            <a:pPr marL="342900" indent="-342900">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rPr>
              <a:t>Monte Carlo simulation is a technique used to understand the impact of risk and uncertainty in financial, project management, cost, and other forecasting models. </a:t>
            </a:r>
            <a:endParaRPr lang="en-US" sz="2000" dirty="0" smtClean="0">
              <a:solidFill>
                <a:schemeClr val="bg1"/>
              </a:solidFill>
            </a:endParaRPr>
          </a:p>
          <a:p>
            <a:endParaRPr lang="en-US" sz="2000" dirty="0">
              <a:solidFill>
                <a:schemeClr val="bg1"/>
              </a:solidFill>
            </a:endParaRPr>
          </a:p>
          <a:p>
            <a:pPr marL="342900" indent="-342900">
              <a:buFont typeface="Arial" panose="020B0604020202020204" pitchFamily="34" charset="0"/>
              <a:buChar char="•"/>
            </a:pPr>
            <a:r>
              <a:rPr lang="en-US" sz="2000" dirty="0" smtClean="0">
                <a:solidFill>
                  <a:schemeClr val="bg1"/>
                </a:solidFill>
              </a:rPr>
              <a:t>Higher the number of simulations better the model is. That becomes a problem in case of stock price evaluation.</a:t>
            </a:r>
            <a:endParaRPr lang="en-US" sz="4400" dirty="0">
              <a:solidFill>
                <a:schemeClr val="bg1"/>
              </a:solidFill>
            </a:endParaRPr>
          </a:p>
        </p:txBody>
      </p:sp>
    </p:spTree>
    <p:extLst>
      <p:ext uri="{BB962C8B-B14F-4D97-AF65-F5344CB8AC3E}">
        <p14:creationId xmlns:p14="http://schemas.microsoft.com/office/powerpoint/2010/main" val="581619752"/>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5807" y="532436"/>
            <a:ext cx="9445906" cy="546643"/>
          </a:xfrm>
        </p:spPr>
        <p:txBody>
          <a:bodyPr>
            <a:normAutofit fontScale="90000"/>
          </a:bodyPr>
          <a:lstStyle/>
          <a:p>
            <a:r>
              <a:rPr lang="en-US" dirty="0" smtClean="0"/>
              <a:t>Results</a:t>
            </a:r>
            <a:endParaRPr lang="en-IN" dirty="0"/>
          </a:p>
        </p:txBody>
      </p:sp>
      <p:sp>
        <p:nvSpPr>
          <p:cNvPr id="9" name="Title 1"/>
          <p:cNvSpPr txBox="1">
            <a:spLocks/>
          </p:cNvSpPr>
          <p:nvPr/>
        </p:nvSpPr>
        <p:spPr>
          <a:xfrm>
            <a:off x="1025807" y="1201719"/>
            <a:ext cx="10187138" cy="1644073"/>
          </a:xfrm>
          <a:prstGeom prst="rect">
            <a:avLst/>
          </a:prstGeom>
        </p:spPr>
        <p:txBody>
          <a:bodyPr vert="horz" lIns="0" rIns="0" anchor="ctr">
            <a:normAutofit fontScale="97500"/>
          </a:bodyPr>
          <a:lst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a:lstStyle>
          <a:p>
            <a:r>
              <a:rPr lang="en-US" sz="2400" b="0" dirty="0" smtClean="0">
                <a:solidFill>
                  <a:schemeClr val="bg1"/>
                </a:solidFill>
                <a:latin typeface="+mn-lt"/>
              </a:rPr>
              <a:t>A comparison of the Monte Carlo simulation weighted by history weights vs. sentiment based. It is run for 10,000 iterations over a period of 30 days.  </a:t>
            </a:r>
          </a:p>
        </p:txBody>
      </p:sp>
      <p:pic>
        <p:nvPicPr>
          <p:cNvPr id="4" name="Picture 3"/>
          <p:cNvPicPr>
            <a:picLocks noChangeAspect="1"/>
          </p:cNvPicPr>
          <p:nvPr/>
        </p:nvPicPr>
        <p:blipFill>
          <a:blip r:embed="rId2"/>
          <a:stretch>
            <a:fillRect/>
          </a:stretch>
        </p:blipFill>
        <p:spPr>
          <a:xfrm>
            <a:off x="1123048" y="2619987"/>
            <a:ext cx="5125094" cy="3135201"/>
          </a:xfrm>
          <a:prstGeom prst="rect">
            <a:avLst/>
          </a:prstGeom>
        </p:spPr>
      </p:pic>
      <p:pic>
        <p:nvPicPr>
          <p:cNvPr id="5" name="Picture 4"/>
          <p:cNvPicPr>
            <a:picLocks noChangeAspect="1"/>
          </p:cNvPicPr>
          <p:nvPr/>
        </p:nvPicPr>
        <p:blipFill>
          <a:blip r:embed="rId3"/>
          <a:stretch>
            <a:fillRect/>
          </a:stretch>
        </p:blipFill>
        <p:spPr>
          <a:xfrm>
            <a:off x="6345382" y="2589740"/>
            <a:ext cx="5222832" cy="3230686"/>
          </a:xfrm>
          <a:prstGeom prst="rect">
            <a:avLst/>
          </a:prstGeom>
        </p:spPr>
      </p:pic>
    </p:spTree>
    <p:extLst>
      <p:ext uri="{BB962C8B-B14F-4D97-AF65-F5344CB8AC3E}">
        <p14:creationId xmlns:p14="http://schemas.microsoft.com/office/powerpoint/2010/main" val="764270951"/>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5807" y="532436"/>
            <a:ext cx="9445906" cy="546643"/>
          </a:xfrm>
        </p:spPr>
        <p:txBody>
          <a:bodyPr>
            <a:normAutofit fontScale="90000"/>
          </a:bodyPr>
          <a:lstStyle/>
          <a:p>
            <a:r>
              <a:rPr lang="en-US" dirty="0" smtClean="0"/>
              <a:t>Results</a:t>
            </a:r>
            <a:endParaRPr lang="en-IN" dirty="0"/>
          </a:p>
        </p:txBody>
      </p:sp>
      <p:sp>
        <p:nvSpPr>
          <p:cNvPr id="9" name="Title 1"/>
          <p:cNvSpPr txBox="1">
            <a:spLocks/>
          </p:cNvSpPr>
          <p:nvPr/>
        </p:nvSpPr>
        <p:spPr>
          <a:xfrm>
            <a:off x="841079" y="1468580"/>
            <a:ext cx="10916812" cy="2890984"/>
          </a:xfrm>
          <a:prstGeom prst="rect">
            <a:avLst/>
          </a:prstGeom>
        </p:spPr>
        <p:txBody>
          <a:bodyPr vert="horz" lIns="0" rIns="0" anchor="ctr">
            <a:normAutofit fontScale="82500" lnSpcReduction="10000"/>
          </a:bodyPr>
          <a:lst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a:lstStyle>
          <a:p>
            <a:pPr>
              <a:lnSpc>
                <a:spcPct val="110000"/>
              </a:lnSpc>
            </a:pPr>
            <a:r>
              <a:rPr lang="en-US" sz="2400" b="0" dirty="0" smtClean="0">
                <a:solidFill>
                  <a:schemeClr val="bg1"/>
                </a:solidFill>
                <a:latin typeface="+mn-lt"/>
              </a:rPr>
              <a:t>Here  we can observe the payoffs obtained from the call and put values from the sentiment weighted values are more than randomly generated historical values.</a:t>
            </a:r>
          </a:p>
          <a:p>
            <a:pPr>
              <a:lnSpc>
                <a:spcPct val="110000"/>
              </a:lnSpc>
            </a:pPr>
            <a:r>
              <a:rPr lang="en-US" sz="2400" b="0" dirty="0" smtClean="0">
                <a:solidFill>
                  <a:schemeClr val="bg1"/>
                </a:solidFill>
                <a:latin typeface="+mn-lt"/>
              </a:rPr>
              <a:t>Here we take the mean of the call and put values generated by the simulation. Strike price is taken to be 100. In practice, it will be the starting price of the time frame we are looking at.</a:t>
            </a:r>
          </a:p>
          <a:p>
            <a:pPr>
              <a:lnSpc>
                <a:spcPct val="110000"/>
              </a:lnSpc>
            </a:pPr>
            <a:endParaRPr lang="en-US" sz="2400" b="0" dirty="0">
              <a:solidFill>
                <a:schemeClr val="bg1"/>
              </a:solidFill>
              <a:latin typeface="+mn-lt"/>
            </a:endParaRPr>
          </a:p>
          <a:p>
            <a:pPr>
              <a:lnSpc>
                <a:spcPct val="110000"/>
              </a:lnSpc>
            </a:pPr>
            <a:r>
              <a:rPr lang="en-US" sz="2400" b="0" dirty="0" smtClean="0">
                <a:solidFill>
                  <a:schemeClr val="bg1"/>
                </a:solidFill>
                <a:latin typeface="+mn-lt"/>
              </a:rPr>
              <a:t>In </a:t>
            </a:r>
            <a:r>
              <a:rPr lang="en-US" sz="2400" b="0" dirty="0">
                <a:solidFill>
                  <a:schemeClr val="bg1"/>
                </a:solidFill>
                <a:latin typeface="+mn-lt"/>
              </a:rPr>
              <a:t>summary, intrinsic </a:t>
            </a:r>
            <a:r>
              <a:rPr lang="en-US" sz="2400" b="0" dirty="0" smtClean="0">
                <a:solidFill>
                  <a:schemeClr val="bg1"/>
                </a:solidFill>
                <a:latin typeface="+mn-lt"/>
              </a:rPr>
              <a:t>value is given by:</a:t>
            </a:r>
            <a:endParaRPr lang="en-US" sz="2400" b="0" dirty="0">
              <a:solidFill>
                <a:schemeClr val="bg1"/>
              </a:solidFill>
              <a:latin typeface="+mn-lt"/>
            </a:endParaRPr>
          </a:p>
          <a:p>
            <a:pPr>
              <a:lnSpc>
                <a:spcPct val="110000"/>
              </a:lnSpc>
            </a:pPr>
            <a:endParaRPr lang="en-US" sz="2400" b="0" dirty="0">
              <a:solidFill>
                <a:schemeClr val="bg1"/>
              </a:solidFill>
              <a:latin typeface="+mn-lt"/>
            </a:endParaRPr>
          </a:p>
          <a:p>
            <a:pPr>
              <a:lnSpc>
                <a:spcPct val="110000"/>
              </a:lnSpc>
            </a:pPr>
            <a:r>
              <a:rPr lang="en-US" sz="2400" b="0" dirty="0">
                <a:solidFill>
                  <a:schemeClr val="bg1"/>
                </a:solidFill>
                <a:latin typeface="+mn-lt"/>
              </a:rPr>
              <a:t>= </a:t>
            </a:r>
            <a:r>
              <a:rPr lang="en-US" sz="2400" b="0" dirty="0" smtClean="0">
                <a:solidFill>
                  <a:schemeClr val="bg1"/>
                </a:solidFill>
                <a:latin typeface="+mn-lt"/>
              </a:rPr>
              <a:t>Current </a:t>
            </a:r>
            <a:r>
              <a:rPr lang="en-US" sz="2400" b="0" dirty="0">
                <a:solidFill>
                  <a:schemeClr val="bg1"/>
                </a:solidFill>
                <a:latin typeface="+mn-lt"/>
              </a:rPr>
              <a:t>stock price − </a:t>
            </a:r>
            <a:r>
              <a:rPr lang="en-US" sz="2400" b="0" dirty="0" smtClean="0">
                <a:solidFill>
                  <a:schemeClr val="bg1"/>
                </a:solidFill>
                <a:latin typeface="+mn-lt"/>
              </a:rPr>
              <a:t>Strike </a:t>
            </a:r>
            <a:r>
              <a:rPr lang="en-US" sz="2400" b="0" dirty="0">
                <a:solidFill>
                  <a:schemeClr val="bg1"/>
                </a:solidFill>
                <a:latin typeface="+mn-lt"/>
              </a:rPr>
              <a:t>price (call option)</a:t>
            </a:r>
          </a:p>
          <a:p>
            <a:pPr>
              <a:lnSpc>
                <a:spcPct val="110000"/>
              </a:lnSpc>
            </a:pPr>
            <a:r>
              <a:rPr lang="en-US" sz="2400" b="0" dirty="0">
                <a:solidFill>
                  <a:schemeClr val="bg1"/>
                </a:solidFill>
                <a:latin typeface="+mn-lt"/>
              </a:rPr>
              <a:t>= </a:t>
            </a:r>
            <a:r>
              <a:rPr lang="en-US" sz="2400" b="0" dirty="0" smtClean="0">
                <a:solidFill>
                  <a:schemeClr val="bg1"/>
                </a:solidFill>
                <a:latin typeface="+mn-lt"/>
              </a:rPr>
              <a:t>Strike </a:t>
            </a:r>
            <a:r>
              <a:rPr lang="en-US" sz="2400" b="0" dirty="0">
                <a:solidFill>
                  <a:schemeClr val="bg1"/>
                </a:solidFill>
                <a:latin typeface="+mn-lt"/>
              </a:rPr>
              <a:t>price − </a:t>
            </a:r>
            <a:r>
              <a:rPr lang="en-US" sz="2400" b="0" dirty="0" smtClean="0">
                <a:solidFill>
                  <a:schemeClr val="bg1"/>
                </a:solidFill>
                <a:latin typeface="+mn-lt"/>
              </a:rPr>
              <a:t>Current </a:t>
            </a:r>
            <a:r>
              <a:rPr lang="en-US" sz="2400" b="0" dirty="0">
                <a:solidFill>
                  <a:schemeClr val="bg1"/>
                </a:solidFill>
                <a:latin typeface="+mn-lt"/>
              </a:rPr>
              <a:t>stock price (put option)</a:t>
            </a:r>
            <a:endParaRPr lang="en-US" sz="2400" b="0" dirty="0" smtClean="0">
              <a:solidFill>
                <a:schemeClr val="bg1"/>
              </a:solidFill>
              <a:latin typeface="+mn-lt"/>
            </a:endParaRPr>
          </a:p>
        </p:txBody>
      </p:sp>
      <p:pic>
        <p:nvPicPr>
          <p:cNvPr id="4" name="Picture 3"/>
          <p:cNvPicPr>
            <a:picLocks noChangeAspect="1"/>
          </p:cNvPicPr>
          <p:nvPr/>
        </p:nvPicPr>
        <p:blipFill>
          <a:blip r:embed="rId2"/>
          <a:stretch>
            <a:fillRect/>
          </a:stretch>
        </p:blipFill>
        <p:spPr>
          <a:xfrm>
            <a:off x="1858329" y="4749065"/>
            <a:ext cx="4874979" cy="1210262"/>
          </a:xfrm>
          <a:prstGeom prst="rect">
            <a:avLst/>
          </a:prstGeom>
        </p:spPr>
      </p:pic>
      <p:pic>
        <p:nvPicPr>
          <p:cNvPr id="5" name="Picture 4"/>
          <p:cNvPicPr>
            <a:picLocks noChangeAspect="1"/>
          </p:cNvPicPr>
          <p:nvPr/>
        </p:nvPicPr>
        <p:blipFill rotWithShape="1">
          <a:blip r:embed="rId3"/>
          <a:srcRect t="12542"/>
          <a:stretch/>
        </p:blipFill>
        <p:spPr>
          <a:xfrm>
            <a:off x="7566215" y="5311917"/>
            <a:ext cx="1618141" cy="583770"/>
          </a:xfrm>
          <a:prstGeom prst="rect">
            <a:avLst/>
          </a:prstGeom>
        </p:spPr>
      </p:pic>
      <p:pic>
        <p:nvPicPr>
          <p:cNvPr id="6" name="Picture 5"/>
          <p:cNvPicPr>
            <a:picLocks noChangeAspect="1"/>
          </p:cNvPicPr>
          <p:nvPr/>
        </p:nvPicPr>
        <p:blipFill rotWithShape="1">
          <a:blip r:embed="rId4"/>
          <a:srcRect t="4136"/>
          <a:stretch/>
        </p:blipFill>
        <p:spPr>
          <a:xfrm>
            <a:off x="9635305" y="5290555"/>
            <a:ext cx="1463235" cy="647410"/>
          </a:xfrm>
          <a:prstGeom prst="rect">
            <a:avLst/>
          </a:prstGeom>
        </p:spPr>
      </p:pic>
      <p:sp>
        <p:nvSpPr>
          <p:cNvPr id="7" name="TextBox 6"/>
          <p:cNvSpPr txBox="1"/>
          <p:nvPr/>
        </p:nvSpPr>
        <p:spPr>
          <a:xfrm>
            <a:off x="7775795" y="4665586"/>
            <a:ext cx="1459535" cy="646331"/>
          </a:xfrm>
          <a:prstGeom prst="rect">
            <a:avLst/>
          </a:prstGeom>
          <a:noFill/>
        </p:spPr>
        <p:txBody>
          <a:bodyPr wrap="square" rtlCol="0">
            <a:spAutoFit/>
          </a:bodyPr>
          <a:lstStyle/>
          <a:p>
            <a:r>
              <a:rPr lang="en-US" dirty="0" smtClean="0">
                <a:solidFill>
                  <a:schemeClr val="bg1"/>
                </a:solidFill>
              </a:rPr>
              <a:t>Value at risk (historical)</a:t>
            </a:r>
            <a:endParaRPr lang="en-IN" dirty="0">
              <a:solidFill>
                <a:schemeClr val="bg1"/>
              </a:solidFill>
            </a:endParaRPr>
          </a:p>
        </p:txBody>
      </p:sp>
      <p:sp>
        <p:nvSpPr>
          <p:cNvPr id="8" name="Rectangle 7"/>
          <p:cNvSpPr/>
          <p:nvPr/>
        </p:nvSpPr>
        <p:spPr>
          <a:xfrm>
            <a:off x="9635305" y="4665586"/>
            <a:ext cx="1672815" cy="646331"/>
          </a:xfrm>
          <a:prstGeom prst="rect">
            <a:avLst/>
          </a:prstGeom>
        </p:spPr>
        <p:txBody>
          <a:bodyPr wrap="square">
            <a:spAutoFit/>
          </a:bodyPr>
          <a:lstStyle/>
          <a:p>
            <a:r>
              <a:rPr lang="en-US" dirty="0">
                <a:solidFill>
                  <a:schemeClr val="bg1"/>
                </a:solidFill>
              </a:rPr>
              <a:t>Value at risk </a:t>
            </a:r>
            <a:r>
              <a:rPr lang="en-US" dirty="0" smtClean="0">
                <a:solidFill>
                  <a:schemeClr val="bg1"/>
                </a:solidFill>
              </a:rPr>
              <a:t>(sentiment)</a:t>
            </a:r>
            <a:endParaRPr lang="en-IN" dirty="0">
              <a:solidFill>
                <a:schemeClr val="bg1"/>
              </a:solidFill>
            </a:endParaRPr>
          </a:p>
        </p:txBody>
      </p:sp>
    </p:spTree>
    <p:extLst>
      <p:ext uri="{BB962C8B-B14F-4D97-AF65-F5344CB8AC3E}">
        <p14:creationId xmlns:p14="http://schemas.microsoft.com/office/powerpoint/2010/main" val="746957136"/>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48146"/>
            <a:ext cx="9601200" cy="556347"/>
          </a:xfrm>
        </p:spPr>
        <p:txBody>
          <a:bodyPr>
            <a:normAutofit fontScale="90000"/>
          </a:bodyPr>
          <a:lstStyle/>
          <a:p>
            <a:r>
              <a:rPr lang="en-US" dirty="0" smtClean="0"/>
              <a:t>Conclusion</a:t>
            </a:r>
            <a:endParaRPr lang="en-IN" dirty="0"/>
          </a:p>
        </p:txBody>
      </p:sp>
      <p:sp>
        <p:nvSpPr>
          <p:cNvPr id="3" name="Content Placeholder 2"/>
          <p:cNvSpPr>
            <a:spLocks noGrp="1"/>
          </p:cNvSpPr>
          <p:nvPr>
            <p:ph idx="1"/>
          </p:nvPr>
        </p:nvSpPr>
        <p:spPr>
          <a:xfrm>
            <a:off x="990600" y="1694874"/>
            <a:ext cx="10388600" cy="3809999"/>
          </a:xfrm>
        </p:spPr>
        <p:txBody>
          <a:bodyPr/>
          <a:lstStyle/>
          <a:p>
            <a:r>
              <a:rPr lang="en-US" dirty="0" smtClean="0"/>
              <a:t>Using our understanding from our previous work and the realizing the scope for improvement on the traditional method in the right place, we get a method of pricing options that is more consistent than the traditional Monte Carlo method as well as more reflective of real life instances than the Black </a:t>
            </a:r>
            <a:r>
              <a:rPr lang="en-US" dirty="0"/>
              <a:t>Scholes </a:t>
            </a:r>
            <a:r>
              <a:rPr lang="en-US" dirty="0" smtClean="0"/>
              <a:t>model, where an important assumption is that risk and volatility are taken to be constant.</a:t>
            </a:r>
            <a:endParaRPr lang="en-IN" dirty="0"/>
          </a:p>
        </p:txBody>
      </p:sp>
    </p:spTree>
    <p:extLst>
      <p:ext uri="{BB962C8B-B14F-4D97-AF65-F5344CB8AC3E}">
        <p14:creationId xmlns:p14="http://schemas.microsoft.com/office/powerpoint/2010/main" val="1650613803"/>
      </p:ext>
    </p:ext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963" y="162107"/>
            <a:ext cx="9601200" cy="1142385"/>
          </a:xfrm>
        </p:spPr>
        <p:txBody>
          <a:bodyPr/>
          <a:lstStyle/>
          <a:p>
            <a:r>
              <a:rPr lang="en-US" dirty="0" smtClean="0"/>
              <a:t>References</a:t>
            </a:r>
            <a:endParaRPr lang="en-IN" dirty="0"/>
          </a:p>
        </p:txBody>
      </p:sp>
      <p:sp>
        <p:nvSpPr>
          <p:cNvPr id="3" name="Content Placeholder 2"/>
          <p:cNvSpPr>
            <a:spLocks noGrp="1"/>
          </p:cNvSpPr>
          <p:nvPr>
            <p:ph idx="1"/>
          </p:nvPr>
        </p:nvSpPr>
        <p:spPr>
          <a:xfrm>
            <a:off x="701963" y="1515683"/>
            <a:ext cx="10972800" cy="4572000"/>
          </a:xfrm>
        </p:spPr>
        <p:txBody>
          <a:bodyPr>
            <a:noAutofit/>
          </a:bodyPr>
          <a:lstStyle/>
          <a:p>
            <a:pPr>
              <a:buFont typeface="+mj-lt"/>
              <a:buAutoNum type="arabicPeriod"/>
            </a:pPr>
            <a:r>
              <a:rPr lang="en-US" sz="1400" dirty="0" smtClean="0"/>
              <a:t>Article </a:t>
            </a:r>
            <a:r>
              <a:rPr lang="en-US" sz="1400" dirty="0"/>
              <a:t>Source: Deep architectures for long-term stock price prediction with a heuristic-based strategy for trading </a:t>
            </a:r>
            <a:r>
              <a:rPr lang="en-US" sz="1400" dirty="0" smtClean="0"/>
              <a:t>simulations. </a:t>
            </a:r>
            <a:r>
              <a:rPr lang="en-US" sz="1400" dirty="0" err="1" smtClean="0"/>
              <a:t>Stoean</a:t>
            </a:r>
            <a:r>
              <a:rPr lang="en-US" sz="1400" dirty="0" smtClean="0"/>
              <a:t> </a:t>
            </a:r>
            <a:r>
              <a:rPr lang="en-US" sz="1400" dirty="0"/>
              <a:t>C, </a:t>
            </a:r>
            <a:r>
              <a:rPr lang="en-US" sz="1400" dirty="0" err="1"/>
              <a:t>Paja</a:t>
            </a:r>
            <a:r>
              <a:rPr lang="en-US" sz="1400" dirty="0"/>
              <a:t> W, </a:t>
            </a:r>
            <a:r>
              <a:rPr lang="en-US" sz="1400" dirty="0" err="1"/>
              <a:t>Stoean</a:t>
            </a:r>
            <a:r>
              <a:rPr lang="en-US" sz="1400" dirty="0"/>
              <a:t> R, </a:t>
            </a:r>
            <a:r>
              <a:rPr lang="en-US" sz="1400" dirty="0" err="1"/>
              <a:t>Sandita</a:t>
            </a:r>
            <a:r>
              <a:rPr lang="en-US" sz="1400" dirty="0"/>
              <a:t> A (2019) Deep architectures for long-term stock price prediction with a heuristic-based strategy for trading simulations. PLOS ONE 14(10): e0223593. https://doi.org/10.1371/journal.pone.0223593</a:t>
            </a:r>
            <a:endParaRPr lang="en-US" sz="1400" dirty="0" smtClean="0"/>
          </a:p>
          <a:p>
            <a:pPr>
              <a:buFont typeface="+mj-lt"/>
              <a:buAutoNum type="arabicPeriod"/>
            </a:pPr>
            <a:r>
              <a:rPr lang="en-US" sz="1400" dirty="0" smtClean="0"/>
              <a:t>Yu</a:t>
            </a:r>
            <a:r>
              <a:rPr lang="en-US" sz="1400" dirty="0"/>
              <a:t>, </a:t>
            </a:r>
            <a:r>
              <a:rPr lang="en-US" sz="1400" dirty="0" err="1"/>
              <a:t>Pengfei</a:t>
            </a:r>
            <a:r>
              <a:rPr lang="en-US" sz="1400" dirty="0"/>
              <a:t> &amp; Yan, </a:t>
            </a:r>
            <a:r>
              <a:rPr lang="en-US" sz="1400" dirty="0" err="1"/>
              <a:t>Xuesong</a:t>
            </a:r>
            <a:r>
              <a:rPr lang="en-US" sz="1400" dirty="0"/>
              <a:t>. (2020). Stock price prediction based on deep neural networks. Neural Computing and Applications. 32. 10.1007/s00521-019-04212-x</a:t>
            </a:r>
            <a:r>
              <a:rPr lang="en-US" sz="1400" dirty="0" smtClean="0"/>
              <a:t>.</a:t>
            </a:r>
            <a:endParaRPr lang="en-IN" sz="1400" dirty="0" smtClean="0"/>
          </a:p>
          <a:p>
            <a:pPr>
              <a:buFont typeface="+mj-lt"/>
              <a:buAutoNum type="arabicPeriod"/>
            </a:pPr>
            <a:r>
              <a:rPr lang="en-IN" sz="1400" dirty="0" smtClean="0"/>
              <a:t>S. </a:t>
            </a:r>
            <a:r>
              <a:rPr lang="en-IN" sz="1400" dirty="0" err="1" smtClean="0"/>
              <a:t>Selvin</a:t>
            </a:r>
            <a:r>
              <a:rPr lang="en-IN" sz="1400" dirty="0" smtClean="0"/>
              <a:t>, R. </a:t>
            </a:r>
            <a:r>
              <a:rPr lang="en-IN" sz="1400" dirty="0" err="1" smtClean="0"/>
              <a:t>Vinayakumar</a:t>
            </a:r>
            <a:r>
              <a:rPr lang="en-IN" sz="1400" dirty="0" smtClean="0"/>
              <a:t>, E. A. </a:t>
            </a:r>
            <a:r>
              <a:rPr lang="en-IN" sz="1400" dirty="0" err="1" smtClean="0"/>
              <a:t>Gopalakrishnan</a:t>
            </a:r>
            <a:r>
              <a:rPr lang="en-IN" sz="1400" dirty="0" smtClean="0"/>
              <a:t>, V. K. Menon and K. P. </a:t>
            </a:r>
            <a:r>
              <a:rPr lang="en-IN" sz="1400" dirty="0" err="1" smtClean="0"/>
              <a:t>Soman</a:t>
            </a:r>
            <a:r>
              <a:rPr lang="en-IN" sz="1400" dirty="0" smtClean="0"/>
              <a:t>, "Stock price prediction using LSTM, RNN and CNN-sliding window model," </a:t>
            </a:r>
            <a:r>
              <a:rPr lang="en-IN" sz="1400" i="1" dirty="0" smtClean="0"/>
              <a:t>2017 International Conference on Advances in Computing, Communications and Informatics (ICACCI)</a:t>
            </a:r>
            <a:r>
              <a:rPr lang="en-IN" sz="1400" dirty="0" smtClean="0"/>
              <a:t>, Udupi, 2017, pp. 1643-1647, </a:t>
            </a:r>
            <a:r>
              <a:rPr lang="en-IN" sz="1400" dirty="0" err="1" smtClean="0"/>
              <a:t>doi</a:t>
            </a:r>
            <a:r>
              <a:rPr lang="en-IN" sz="1400" dirty="0" smtClean="0"/>
              <a:t>: 10.1109/ICACCI.2017.8126078.</a:t>
            </a:r>
          </a:p>
          <a:p>
            <a:pPr>
              <a:buFont typeface="+mj-lt"/>
              <a:buAutoNum type="arabicPeriod"/>
            </a:pPr>
            <a:r>
              <a:rPr lang="en-US" sz="1400" dirty="0"/>
              <a:t>Liu, Yang. (2019). Novel Volatility Forecasting Using Deep Learning - Long Short Term Memory Recurrent Neural Networks. Expert Systems with Applications. 132. 10.1016/j.eswa.2019.04.038</a:t>
            </a:r>
            <a:r>
              <a:rPr lang="en-US" sz="1400" dirty="0" smtClean="0"/>
              <a:t>.</a:t>
            </a:r>
          </a:p>
          <a:p>
            <a:pPr>
              <a:buFont typeface="+mj-lt"/>
              <a:buAutoNum type="arabicPeriod"/>
            </a:pPr>
            <a:r>
              <a:rPr lang="en-IN" sz="1400" dirty="0" err="1"/>
              <a:t>Nikou</a:t>
            </a:r>
            <a:r>
              <a:rPr lang="en-IN" sz="1400" dirty="0"/>
              <a:t>, </a:t>
            </a:r>
            <a:r>
              <a:rPr lang="en-IN" sz="1400" dirty="0" err="1"/>
              <a:t>Mahla</a:t>
            </a:r>
            <a:r>
              <a:rPr lang="en-IN" sz="1400" dirty="0"/>
              <a:t> &amp; </a:t>
            </a:r>
            <a:r>
              <a:rPr lang="en-IN" sz="1400" dirty="0" err="1"/>
              <a:t>Mansourfar</a:t>
            </a:r>
            <a:r>
              <a:rPr lang="en-IN" sz="1400" dirty="0"/>
              <a:t>, </a:t>
            </a:r>
            <a:r>
              <a:rPr lang="en-IN" sz="1400" dirty="0" err="1"/>
              <a:t>Gholamreza</a:t>
            </a:r>
            <a:r>
              <a:rPr lang="en-IN" sz="1400" dirty="0"/>
              <a:t> &amp; </a:t>
            </a:r>
            <a:r>
              <a:rPr lang="en-IN" sz="1400" dirty="0" err="1"/>
              <a:t>Bagherzadeh</a:t>
            </a:r>
            <a:r>
              <a:rPr lang="en-IN" sz="1400" dirty="0"/>
              <a:t>, J.. (2019). Stock price prediction using DEEP learning algorithm and its comparison with machine learning algorithms. Intelligent Systems in Accounting, Finance and Management. 26. 10.1002/isaf.1459</a:t>
            </a:r>
            <a:r>
              <a:rPr lang="en-IN" sz="1400" dirty="0" smtClean="0"/>
              <a:t>.</a:t>
            </a:r>
          </a:p>
          <a:p>
            <a:pPr>
              <a:buFont typeface="+mj-lt"/>
              <a:buAutoNum type="arabicPeriod"/>
            </a:pPr>
            <a:r>
              <a:rPr lang="en-IN" sz="1400" dirty="0"/>
              <a:t>Hossain, Mohammad &amp; Karim, </a:t>
            </a:r>
            <a:r>
              <a:rPr lang="en-IN" sz="1400" dirty="0" err="1"/>
              <a:t>Rezaul</a:t>
            </a:r>
            <a:r>
              <a:rPr lang="en-IN" sz="1400" dirty="0"/>
              <a:t> &amp; </a:t>
            </a:r>
            <a:r>
              <a:rPr lang="en-IN" sz="1400" dirty="0" err="1"/>
              <a:t>Thulasiram</a:t>
            </a:r>
            <a:r>
              <a:rPr lang="en-IN" sz="1400" dirty="0"/>
              <a:t>, </a:t>
            </a:r>
            <a:r>
              <a:rPr lang="en-IN" sz="1400" dirty="0" err="1"/>
              <a:t>Ruppa</a:t>
            </a:r>
            <a:r>
              <a:rPr lang="en-IN" sz="1400" dirty="0"/>
              <a:t> &amp; Bruce, Neil &amp; Wang, Yang. (2018). Hybrid Deep Learning Model for Stock Price Prediction. 1837-1844. 10.1109/SSCI.2018.8628641</a:t>
            </a:r>
            <a:r>
              <a:rPr lang="en-IN" sz="1400" dirty="0" smtClean="0"/>
              <a:t>.</a:t>
            </a:r>
          </a:p>
          <a:p>
            <a:pPr>
              <a:buFont typeface="+mj-lt"/>
              <a:buAutoNum type="arabicPeriod"/>
            </a:pPr>
            <a:r>
              <a:rPr lang="en-US" sz="1400" dirty="0"/>
              <a:t>Estember, R.D., &amp; </a:t>
            </a:r>
            <a:r>
              <a:rPr lang="en-US" sz="1400" dirty="0" err="1"/>
              <a:t>Maraña</a:t>
            </a:r>
            <a:r>
              <a:rPr lang="en-US" sz="1400" dirty="0"/>
              <a:t>, M.J. (2017). Forecasting of Stock Prices Using Brownian Motion – Monte Carlo Simulation</a:t>
            </a:r>
            <a:r>
              <a:rPr lang="en-US" sz="1400" dirty="0" smtClean="0"/>
              <a:t>.</a:t>
            </a:r>
          </a:p>
        </p:txBody>
      </p:sp>
    </p:spTree>
    <p:extLst>
      <p:ext uri="{BB962C8B-B14F-4D97-AF65-F5344CB8AC3E}">
        <p14:creationId xmlns:p14="http://schemas.microsoft.com/office/powerpoint/2010/main" val="1570493693"/>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20726"/>
            <a:ext cx="9601200" cy="1142385"/>
          </a:xfrm>
        </p:spPr>
        <p:txBody>
          <a:bodyPr/>
          <a:lstStyle/>
          <a:p>
            <a:r>
              <a:rPr lang="en-US" dirty="0" smtClean="0"/>
              <a:t>Inspiration</a:t>
            </a:r>
            <a:endParaRPr lang="en-IN" dirty="0"/>
          </a:p>
        </p:txBody>
      </p:sp>
      <p:sp>
        <p:nvSpPr>
          <p:cNvPr id="3" name="Content Placeholder 2"/>
          <p:cNvSpPr>
            <a:spLocks noGrp="1"/>
          </p:cNvSpPr>
          <p:nvPr>
            <p:ph idx="1"/>
          </p:nvPr>
        </p:nvSpPr>
        <p:spPr>
          <a:xfrm>
            <a:off x="609600" y="1833664"/>
            <a:ext cx="10972800" cy="4572000"/>
          </a:xfrm>
        </p:spPr>
        <p:txBody>
          <a:bodyPr>
            <a:normAutofit/>
          </a:bodyPr>
          <a:lstStyle/>
          <a:p>
            <a:pPr>
              <a:lnSpc>
                <a:spcPct val="100000"/>
              </a:lnSpc>
            </a:pPr>
            <a:r>
              <a:rPr lang="en-US" sz="2400" dirty="0" smtClean="0"/>
              <a:t>From previous results I have seen already that sentiment score weighted portfolio is performing better than the traditional method from the results of our previous study.</a:t>
            </a:r>
          </a:p>
          <a:p>
            <a:pPr>
              <a:lnSpc>
                <a:spcPct val="100000"/>
              </a:lnSpc>
            </a:pPr>
            <a:r>
              <a:rPr lang="en-US" sz="2400" dirty="0" smtClean="0"/>
              <a:t>I plan to use the same effect in a different manner to calculate the call and put prices of stocks:</a:t>
            </a:r>
          </a:p>
          <a:p>
            <a:pPr marL="0" indent="0">
              <a:lnSpc>
                <a:spcPct val="100000"/>
              </a:lnSpc>
              <a:buNone/>
            </a:pPr>
            <a:r>
              <a:rPr lang="en-US" sz="2400" dirty="0"/>
              <a:t>A </a:t>
            </a:r>
            <a:r>
              <a:rPr lang="en-US" sz="2400" b="1" dirty="0"/>
              <a:t>call option </a:t>
            </a:r>
            <a:r>
              <a:rPr lang="en-US" sz="2400" dirty="0"/>
              <a:t>is bought if the trader expects the price of the underlying to rise within a certain time frame</a:t>
            </a:r>
            <a:r>
              <a:rPr lang="en-US" sz="2400" dirty="0" smtClean="0"/>
              <a:t>.</a:t>
            </a:r>
          </a:p>
          <a:p>
            <a:pPr marL="0" indent="0">
              <a:lnSpc>
                <a:spcPct val="100000"/>
              </a:lnSpc>
              <a:buNone/>
            </a:pPr>
            <a:r>
              <a:rPr lang="en-US" sz="2400" dirty="0"/>
              <a:t>A </a:t>
            </a:r>
            <a:r>
              <a:rPr lang="en-US" sz="2400" b="1" dirty="0"/>
              <a:t>put option </a:t>
            </a:r>
            <a:r>
              <a:rPr lang="en-US" sz="2400" dirty="0"/>
              <a:t>is bought if the trader expects the price of the underlying to fall within a certain time frame</a:t>
            </a:r>
            <a:r>
              <a:rPr lang="en-US" sz="2400" dirty="0" smtClean="0"/>
              <a:t>.</a:t>
            </a:r>
            <a:endParaRPr lang="en-US" sz="2400" dirty="0"/>
          </a:p>
        </p:txBody>
      </p:sp>
    </p:spTree>
    <p:extLst>
      <p:ext uri="{BB962C8B-B14F-4D97-AF65-F5344CB8AC3E}">
        <p14:creationId xmlns:p14="http://schemas.microsoft.com/office/powerpoint/2010/main" val="3064167277"/>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253018"/>
            <a:ext cx="10074564" cy="452582"/>
          </a:xfrm>
        </p:spPr>
        <p:txBody>
          <a:bodyPr>
            <a:normAutofit fontScale="47500" lnSpcReduction="20000"/>
          </a:bodyPr>
          <a:lstStyle/>
          <a:p>
            <a:pPr marL="0" indent="0">
              <a:buNone/>
            </a:pPr>
            <a:r>
              <a:rPr lang="en-US" dirty="0"/>
              <a:t>Source: https://www.thebalance.com/call-and-put-options-definitions-and-examples-1031124#:~:text=Key%20Takeaways-,A%20call%20option%20is%20bought%20if%20the%20trader%20expects%20the,can%20be%20bought%20or%20sold.</a:t>
            </a:r>
            <a:endParaRPr lang="en-IN" dirty="0"/>
          </a:p>
        </p:txBody>
      </p:sp>
      <p:pic>
        <p:nvPicPr>
          <p:cNvPr id="5" name="Picture 4"/>
          <p:cNvPicPr>
            <a:picLocks noChangeAspect="1"/>
          </p:cNvPicPr>
          <p:nvPr/>
        </p:nvPicPr>
        <p:blipFill>
          <a:blip r:embed="rId2"/>
          <a:stretch>
            <a:fillRect/>
          </a:stretch>
        </p:blipFill>
        <p:spPr>
          <a:xfrm>
            <a:off x="1821439" y="468446"/>
            <a:ext cx="8052665" cy="5365618"/>
          </a:xfrm>
          <a:prstGeom prst="rect">
            <a:avLst/>
          </a:prstGeom>
        </p:spPr>
      </p:pic>
    </p:spTree>
    <p:extLst>
      <p:ext uri="{BB962C8B-B14F-4D97-AF65-F5344CB8AC3E}">
        <p14:creationId xmlns:p14="http://schemas.microsoft.com/office/powerpoint/2010/main" val="527485366"/>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237" y="272944"/>
            <a:ext cx="9601200" cy="1142385"/>
          </a:xfrm>
        </p:spPr>
        <p:txBody>
          <a:bodyPr/>
          <a:lstStyle/>
          <a:p>
            <a:r>
              <a:rPr lang="en-US" sz="3200" dirty="0" smtClean="0"/>
              <a:t>Understanding how call and put are priced</a:t>
            </a:r>
            <a:endParaRPr lang="en-IN" sz="3200" dirty="0"/>
          </a:p>
        </p:txBody>
      </p:sp>
      <p:sp>
        <p:nvSpPr>
          <p:cNvPr id="3" name="Content Placeholder 2"/>
          <p:cNvSpPr>
            <a:spLocks noGrp="1"/>
          </p:cNvSpPr>
          <p:nvPr>
            <p:ph idx="1"/>
          </p:nvPr>
        </p:nvSpPr>
        <p:spPr/>
        <p:txBody>
          <a:bodyPr>
            <a:normAutofit/>
          </a:bodyPr>
          <a:lstStyle/>
          <a:p>
            <a:pPr>
              <a:lnSpc>
                <a:spcPct val="100000"/>
              </a:lnSpc>
            </a:pPr>
            <a:r>
              <a:rPr lang="en-US" sz="2400" dirty="0"/>
              <a:t>Options contracts can be priced using mathematical models such as the Black-Scholes or Binomial pricing </a:t>
            </a:r>
            <a:r>
              <a:rPr lang="en-US" sz="2400" dirty="0" smtClean="0"/>
              <a:t>models. Or even computerized models like Monte Carlo.</a:t>
            </a:r>
            <a:endParaRPr lang="en-US" sz="2400" dirty="0"/>
          </a:p>
          <a:p>
            <a:pPr>
              <a:lnSpc>
                <a:spcPct val="100000"/>
              </a:lnSpc>
            </a:pPr>
            <a:r>
              <a:rPr lang="en-US" sz="2400" dirty="0"/>
              <a:t>An option's price is primarily made up of two distinct parts: its intrinsic value and time value.</a:t>
            </a:r>
          </a:p>
          <a:p>
            <a:pPr>
              <a:lnSpc>
                <a:spcPct val="100000"/>
              </a:lnSpc>
            </a:pPr>
            <a:r>
              <a:rPr lang="en-US" sz="2400" dirty="0"/>
              <a:t>Intrinsic value is a measure of an option's profitability based on the strike price versus the stock's price in the market.</a:t>
            </a:r>
          </a:p>
          <a:p>
            <a:pPr>
              <a:lnSpc>
                <a:spcPct val="100000"/>
              </a:lnSpc>
            </a:pPr>
            <a:r>
              <a:rPr lang="en-US" sz="2400" dirty="0"/>
              <a:t>Time value is based on the underlying asset's expected volatility and time until the option's expiration.</a:t>
            </a:r>
            <a:endParaRPr lang="en-IN" sz="2400" dirty="0"/>
          </a:p>
        </p:txBody>
      </p:sp>
    </p:spTree>
    <p:extLst>
      <p:ext uri="{BB962C8B-B14F-4D97-AF65-F5344CB8AC3E}">
        <p14:creationId xmlns:p14="http://schemas.microsoft.com/office/powerpoint/2010/main" val="3576970328"/>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793" y="723773"/>
            <a:ext cx="9601200" cy="861960"/>
          </a:xfrm>
        </p:spPr>
        <p:txBody>
          <a:bodyPr/>
          <a:lstStyle/>
          <a:p>
            <a:r>
              <a:rPr lang="en-US" dirty="0" smtClean="0"/>
              <a:t>Literature Review</a:t>
            </a:r>
            <a:endParaRPr lang="en-IN" dirty="0"/>
          </a:p>
        </p:txBody>
      </p:sp>
      <p:sp>
        <p:nvSpPr>
          <p:cNvPr id="3" name="Content Placeholder 2"/>
          <p:cNvSpPr>
            <a:spLocks noGrp="1"/>
          </p:cNvSpPr>
          <p:nvPr>
            <p:ph idx="1"/>
          </p:nvPr>
        </p:nvSpPr>
        <p:spPr>
          <a:xfrm>
            <a:off x="658793" y="1958052"/>
            <a:ext cx="10846442" cy="3809999"/>
          </a:xfrm>
        </p:spPr>
        <p:txBody>
          <a:bodyPr>
            <a:normAutofit fontScale="70000" lnSpcReduction="20000"/>
          </a:bodyPr>
          <a:lstStyle/>
          <a:p>
            <a:pPr>
              <a:lnSpc>
                <a:spcPct val="120000"/>
              </a:lnSpc>
            </a:pPr>
            <a:r>
              <a:rPr lang="en-US" dirty="0" smtClean="0"/>
              <a:t>[1]</a:t>
            </a:r>
            <a:r>
              <a:rPr lang="en-IN" dirty="0"/>
              <a:t> </a:t>
            </a:r>
            <a:r>
              <a:rPr lang="en-IN" dirty="0" err="1"/>
              <a:t>Stoean</a:t>
            </a:r>
            <a:r>
              <a:rPr lang="en-IN" dirty="0"/>
              <a:t>, </a:t>
            </a:r>
            <a:r>
              <a:rPr lang="en-IN" dirty="0" err="1"/>
              <a:t>Catalin</a:t>
            </a:r>
            <a:r>
              <a:rPr lang="en-IN" dirty="0"/>
              <a:t>, et al.</a:t>
            </a:r>
            <a:r>
              <a:rPr lang="en-US" dirty="0" smtClean="0"/>
              <a:t> The authors state here 2 deep learning models for stock price predication for options trading in the Romanian market. LSTM has higher gain in terms of sum of money earned, while CNN has higher times gained than lost for 25 companies observed. LSTM give better annualized return, whereas CNN give better Sharpe ratio. Their future work states additional textual knowledge that may predict the rise or drop of the stock price of a company triggered by appearance in media need to be incorporated.</a:t>
            </a:r>
          </a:p>
          <a:p>
            <a:pPr>
              <a:lnSpc>
                <a:spcPct val="120000"/>
              </a:lnSpc>
            </a:pPr>
            <a:r>
              <a:rPr lang="en-US" dirty="0" smtClean="0"/>
              <a:t>[2]</a:t>
            </a:r>
            <a:r>
              <a:rPr lang="en-US" dirty="0"/>
              <a:t> Yu, </a:t>
            </a:r>
            <a:r>
              <a:rPr lang="en-US" dirty="0" err="1"/>
              <a:t>Pengfei</a:t>
            </a:r>
            <a:r>
              <a:rPr lang="en-US" dirty="0"/>
              <a:t> &amp; </a:t>
            </a:r>
            <a:r>
              <a:rPr lang="en-US" dirty="0" smtClean="0"/>
              <a:t>Yan, et al. a 3 step process of time series data processing, network modelling and result evaluation also with DNN-based LSTM network model is used. They compare conventional linear analytical method, SVR, MLP and LSTM methods to find DNN-based predictions display higher predication capacity.</a:t>
            </a:r>
          </a:p>
        </p:txBody>
      </p:sp>
    </p:spTree>
    <p:extLst>
      <p:ext uri="{BB962C8B-B14F-4D97-AF65-F5344CB8AC3E}">
        <p14:creationId xmlns:p14="http://schemas.microsoft.com/office/powerpoint/2010/main" val="1510196696"/>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03" y="503853"/>
            <a:ext cx="9601200" cy="1142385"/>
          </a:xfrm>
        </p:spPr>
        <p:txBody>
          <a:bodyPr/>
          <a:lstStyle/>
          <a:p>
            <a:r>
              <a:rPr lang="en-US" dirty="0" smtClean="0"/>
              <a:t>Literature Review</a:t>
            </a:r>
            <a:endParaRPr lang="en-IN" dirty="0"/>
          </a:p>
        </p:txBody>
      </p:sp>
      <p:sp>
        <p:nvSpPr>
          <p:cNvPr id="3" name="Content Placeholder 2"/>
          <p:cNvSpPr>
            <a:spLocks noGrp="1"/>
          </p:cNvSpPr>
          <p:nvPr>
            <p:ph idx="1"/>
          </p:nvPr>
        </p:nvSpPr>
        <p:spPr>
          <a:xfrm>
            <a:off x="775503" y="1981201"/>
            <a:ext cx="10764455" cy="4002910"/>
          </a:xfrm>
        </p:spPr>
        <p:txBody>
          <a:bodyPr>
            <a:noAutofit/>
          </a:bodyPr>
          <a:lstStyle/>
          <a:p>
            <a:pPr>
              <a:lnSpc>
                <a:spcPct val="100000"/>
              </a:lnSpc>
            </a:pPr>
            <a:r>
              <a:rPr lang="en-US" sz="2000" dirty="0"/>
              <a:t>[3</a:t>
            </a:r>
            <a:r>
              <a:rPr lang="en-US" sz="2000" dirty="0" smtClean="0"/>
              <a:t>]</a:t>
            </a:r>
            <a:r>
              <a:rPr lang="en-IN" sz="2000" dirty="0"/>
              <a:t> S. </a:t>
            </a:r>
            <a:r>
              <a:rPr lang="en-IN" sz="2000" dirty="0" err="1" smtClean="0"/>
              <a:t>Selvin</a:t>
            </a:r>
            <a:r>
              <a:rPr lang="en-IN" sz="2000" dirty="0" smtClean="0"/>
              <a:t>, et al.</a:t>
            </a:r>
            <a:r>
              <a:rPr lang="en-US" sz="2000" dirty="0" smtClean="0"/>
              <a:t> </a:t>
            </a:r>
            <a:r>
              <a:rPr lang="en-US" sz="2000" dirty="0"/>
              <a:t>They propose a deep learning based </a:t>
            </a:r>
            <a:r>
              <a:rPr lang="en-US" sz="2000" dirty="0" smtClean="0"/>
              <a:t>formalization for stock price prediction for 3 stocks viz. Infosys, TCS and </a:t>
            </a:r>
            <a:r>
              <a:rPr lang="en-US" sz="2000" dirty="0" err="1" smtClean="0"/>
              <a:t>Cipla</a:t>
            </a:r>
            <a:r>
              <a:rPr lang="en-US" sz="2000" dirty="0" smtClean="0"/>
              <a:t>. CNN was best able to identify irregular patterns and change in trends.</a:t>
            </a:r>
          </a:p>
          <a:p>
            <a:pPr>
              <a:lnSpc>
                <a:spcPct val="100000"/>
              </a:lnSpc>
            </a:pPr>
            <a:r>
              <a:rPr lang="en-US" sz="2000" dirty="0" smtClean="0"/>
              <a:t>[4</a:t>
            </a:r>
            <a:r>
              <a:rPr lang="en-US" sz="2000" dirty="0"/>
              <a:t>] Liu, </a:t>
            </a:r>
            <a:r>
              <a:rPr lang="en-US" sz="2000" dirty="0" smtClean="0"/>
              <a:t>Yang, et al. LSTM RNN was employed to predict volatility for S&amp;P 500 and AAPL using historic data for training and validation. LSTM RNN and v-SVR (uses a polynomial kernel) can give better prediction time.</a:t>
            </a:r>
          </a:p>
          <a:p>
            <a:pPr>
              <a:lnSpc>
                <a:spcPct val="100000"/>
              </a:lnSpc>
            </a:pPr>
            <a:r>
              <a:rPr lang="en-US" sz="2000" dirty="0" smtClean="0"/>
              <a:t>[5]</a:t>
            </a:r>
            <a:r>
              <a:rPr lang="en-IN" sz="2000" dirty="0"/>
              <a:t> </a:t>
            </a:r>
            <a:r>
              <a:rPr lang="en-IN" sz="2000" dirty="0" err="1"/>
              <a:t>Nikou</a:t>
            </a:r>
            <a:r>
              <a:rPr lang="en-IN" sz="2000" dirty="0"/>
              <a:t>, </a:t>
            </a:r>
            <a:r>
              <a:rPr lang="en-IN" sz="2000" dirty="0" err="1" smtClean="0"/>
              <a:t>Mahla</a:t>
            </a:r>
            <a:r>
              <a:rPr lang="en-IN" sz="2000" dirty="0" smtClean="0"/>
              <a:t>, et al.</a:t>
            </a:r>
            <a:r>
              <a:rPr lang="en-US" sz="2000" dirty="0" smtClean="0"/>
              <a:t> 4 data mining techniques were implemented i.e. ANN, SVR, RF(Random Forest) and LSTM. They find LSTM is better in prediction of close price of shares, SVR has higher precision than neural network and RF. They mention the role of other factors need to be studied.</a:t>
            </a:r>
            <a:endParaRPr lang="en-IN" sz="2000" dirty="0"/>
          </a:p>
          <a:p>
            <a:pPr>
              <a:lnSpc>
                <a:spcPct val="100000"/>
              </a:lnSpc>
            </a:pPr>
            <a:endParaRPr lang="en-IN" sz="2000" dirty="0"/>
          </a:p>
        </p:txBody>
      </p:sp>
    </p:spTree>
    <p:extLst>
      <p:ext uri="{BB962C8B-B14F-4D97-AF65-F5344CB8AC3E}">
        <p14:creationId xmlns:p14="http://schemas.microsoft.com/office/powerpoint/2010/main" val="899223899"/>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757" y="515427"/>
            <a:ext cx="9601200" cy="1142385"/>
          </a:xfrm>
        </p:spPr>
        <p:txBody>
          <a:bodyPr/>
          <a:lstStyle/>
          <a:p>
            <a:r>
              <a:rPr lang="en-US" dirty="0" smtClean="0"/>
              <a:t>Literature Review</a:t>
            </a:r>
            <a:endParaRPr lang="en-IN" dirty="0"/>
          </a:p>
        </p:txBody>
      </p:sp>
      <p:sp>
        <p:nvSpPr>
          <p:cNvPr id="3" name="Content Placeholder 2"/>
          <p:cNvSpPr>
            <a:spLocks noGrp="1"/>
          </p:cNvSpPr>
          <p:nvPr>
            <p:ph idx="1"/>
          </p:nvPr>
        </p:nvSpPr>
        <p:spPr>
          <a:xfrm>
            <a:off x="659757" y="2064328"/>
            <a:ext cx="10776030" cy="3809999"/>
          </a:xfrm>
        </p:spPr>
        <p:txBody>
          <a:bodyPr>
            <a:normAutofit/>
          </a:bodyPr>
          <a:lstStyle/>
          <a:p>
            <a:pPr>
              <a:lnSpc>
                <a:spcPct val="100000"/>
              </a:lnSpc>
            </a:pPr>
            <a:r>
              <a:rPr lang="en-US" sz="2400" dirty="0" smtClean="0"/>
              <a:t>[6]</a:t>
            </a:r>
            <a:r>
              <a:rPr lang="en-IN" sz="2400" dirty="0"/>
              <a:t> </a:t>
            </a:r>
            <a:r>
              <a:rPr lang="en-IN" sz="2400" dirty="0" smtClean="0"/>
              <a:t>Hossain, et al.</a:t>
            </a:r>
            <a:r>
              <a:rPr lang="en-US" sz="2400" dirty="0" smtClean="0"/>
              <a:t> They present a deep recurrent neural network based stock price prediction model. They present a LSTM and GRU (Gated recurrent unit) hybrid model it outperforms all previous Neural Network approaches.</a:t>
            </a:r>
          </a:p>
          <a:p>
            <a:pPr>
              <a:lnSpc>
                <a:spcPct val="100000"/>
              </a:lnSpc>
            </a:pPr>
            <a:r>
              <a:rPr lang="en-US" sz="2400" dirty="0" smtClean="0"/>
              <a:t>[7</a:t>
            </a:r>
            <a:r>
              <a:rPr lang="en-US" sz="2400" dirty="0"/>
              <a:t>] Estember, et al. </a:t>
            </a:r>
            <a:r>
              <a:rPr lang="en-US" sz="2400" dirty="0" smtClean="0"/>
              <a:t>Here an extensive study has been made on comparing the traditional Geometric Brownian Motion model with the ANN Method. They find the GBM model still holds its own in terms of accuracy and effectiveness compared to ANN.</a:t>
            </a:r>
            <a:endParaRPr lang="en-IN" sz="2400" dirty="0"/>
          </a:p>
        </p:txBody>
      </p:sp>
    </p:spTree>
    <p:extLst>
      <p:ext uri="{BB962C8B-B14F-4D97-AF65-F5344CB8AC3E}">
        <p14:creationId xmlns:p14="http://schemas.microsoft.com/office/powerpoint/2010/main" val="1924338924"/>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608" y="503853"/>
            <a:ext cx="10259992" cy="1142385"/>
          </a:xfrm>
        </p:spPr>
        <p:txBody>
          <a:bodyPr/>
          <a:lstStyle/>
          <a:p>
            <a:r>
              <a:rPr lang="en-US" dirty="0" smtClean="0"/>
              <a:t>Problem Statement</a:t>
            </a:r>
            <a:endParaRPr lang="en-IN" dirty="0"/>
          </a:p>
        </p:txBody>
      </p:sp>
      <p:sp>
        <p:nvSpPr>
          <p:cNvPr id="3" name="Content Placeholder 2"/>
          <p:cNvSpPr>
            <a:spLocks noGrp="1"/>
          </p:cNvSpPr>
          <p:nvPr>
            <p:ph idx="1"/>
          </p:nvPr>
        </p:nvSpPr>
        <p:spPr>
          <a:xfrm>
            <a:off x="636607" y="1981201"/>
            <a:ext cx="10908847" cy="3902363"/>
          </a:xfrm>
        </p:spPr>
        <p:txBody>
          <a:bodyPr>
            <a:normAutofit fontScale="70000" lnSpcReduction="20000"/>
          </a:bodyPr>
          <a:lstStyle/>
          <a:p>
            <a:pPr>
              <a:lnSpc>
                <a:spcPct val="120000"/>
              </a:lnSpc>
            </a:pPr>
            <a:r>
              <a:rPr lang="en-US" dirty="0" smtClean="0"/>
              <a:t>Prediction of stock prices has been a challenge since the establishment of it. There are quite a few studies conducted in this domain.</a:t>
            </a:r>
          </a:p>
          <a:p>
            <a:pPr>
              <a:lnSpc>
                <a:spcPct val="120000"/>
              </a:lnSpc>
            </a:pPr>
            <a:r>
              <a:rPr lang="en-US" dirty="0" smtClean="0"/>
              <a:t>Inferring from the above studies we can conclude that only a stats based model based on quantitative metrics is </a:t>
            </a:r>
            <a:r>
              <a:rPr lang="en-US" smtClean="0"/>
              <a:t>not dynamic </a:t>
            </a:r>
            <a:r>
              <a:rPr lang="en-US" dirty="0" smtClean="0"/>
              <a:t>enough, but an increased presence of qualitative metrics is needed.</a:t>
            </a:r>
          </a:p>
          <a:p>
            <a:pPr>
              <a:lnSpc>
                <a:spcPct val="120000"/>
              </a:lnSpc>
            </a:pPr>
            <a:r>
              <a:rPr lang="en-US" dirty="0" smtClean="0"/>
              <a:t>  Although Deep Learning methods are better than the traditional machine learning models, [7]</a:t>
            </a:r>
            <a:r>
              <a:rPr lang="en-US" dirty="0"/>
              <a:t> </a:t>
            </a:r>
            <a:r>
              <a:rPr lang="en-US" dirty="0" smtClean="0"/>
              <a:t>Estember, et al. clearly states that the GBM model is still better in terms of performance, more so in the short term scenarios.</a:t>
            </a:r>
          </a:p>
          <a:p>
            <a:pPr>
              <a:lnSpc>
                <a:spcPct val="120000"/>
              </a:lnSpc>
            </a:pPr>
            <a:r>
              <a:rPr lang="en-US" dirty="0" smtClean="0"/>
              <a:t>From the arising notions above we look to create a modified version of the GBM model that incorporates sentiment scores obtained from a deep learning text classifier.</a:t>
            </a:r>
          </a:p>
        </p:txBody>
      </p:sp>
    </p:spTree>
    <p:extLst>
      <p:ext uri="{BB962C8B-B14F-4D97-AF65-F5344CB8AC3E}">
        <p14:creationId xmlns:p14="http://schemas.microsoft.com/office/powerpoint/2010/main" val="1048303210"/>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745" y="337599"/>
            <a:ext cx="9601200" cy="1142385"/>
          </a:xfrm>
        </p:spPr>
        <p:txBody>
          <a:bodyPr/>
          <a:lstStyle/>
          <a:p>
            <a:r>
              <a:rPr lang="en-US" dirty="0" smtClean="0"/>
              <a:t>Data Acquisition</a:t>
            </a:r>
            <a:endParaRPr lang="en-IN" dirty="0"/>
          </a:p>
        </p:txBody>
      </p:sp>
      <p:sp>
        <p:nvSpPr>
          <p:cNvPr id="3" name="Content Placeholder 2"/>
          <p:cNvSpPr>
            <a:spLocks noGrp="1"/>
          </p:cNvSpPr>
          <p:nvPr>
            <p:ph idx="1"/>
          </p:nvPr>
        </p:nvSpPr>
        <p:spPr>
          <a:xfrm>
            <a:off x="722745" y="1768765"/>
            <a:ext cx="10896600" cy="3985490"/>
          </a:xfrm>
        </p:spPr>
        <p:txBody>
          <a:bodyPr>
            <a:noAutofit/>
          </a:bodyPr>
          <a:lstStyle/>
          <a:p>
            <a:pPr>
              <a:lnSpc>
                <a:spcPct val="120000"/>
              </a:lnSpc>
            </a:pPr>
            <a:r>
              <a:rPr lang="en-US" sz="2000" dirty="0" smtClean="0"/>
              <a:t>The data is scraped from financial websites like finviz. The data is dynamically generated on runtime. We are limited to scraping 7-day data on some websites, depending on the terms of use.</a:t>
            </a:r>
          </a:p>
          <a:p>
            <a:pPr>
              <a:lnSpc>
                <a:spcPct val="120000"/>
              </a:lnSpc>
            </a:pPr>
            <a:r>
              <a:rPr lang="en-US" sz="2000" dirty="0" smtClean="0"/>
              <a:t>The data will be scraped using Beautiful Soup library. All news data will have to be cleaned and preprocessed before sentiments are generated.</a:t>
            </a:r>
          </a:p>
          <a:p>
            <a:pPr>
              <a:lnSpc>
                <a:spcPct val="120000"/>
              </a:lnSpc>
            </a:pPr>
            <a:r>
              <a:rPr lang="en-US" sz="2000" dirty="0" smtClean="0"/>
              <a:t>We get news in intervals varying between 1-3 hours.</a:t>
            </a:r>
          </a:p>
          <a:p>
            <a:pPr>
              <a:lnSpc>
                <a:spcPct val="120000"/>
              </a:lnSpc>
            </a:pPr>
            <a:r>
              <a:rPr lang="en-US" sz="2000" dirty="0" smtClean="0"/>
              <a:t>The data is stored in data frames and can also be downloaded for viewing as csv/excel files for reference.</a:t>
            </a:r>
            <a:endParaRPr lang="en-IN" sz="2000" dirty="0"/>
          </a:p>
        </p:txBody>
      </p:sp>
    </p:spTree>
    <p:extLst>
      <p:ext uri="{BB962C8B-B14F-4D97-AF65-F5344CB8AC3E}">
        <p14:creationId xmlns:p14="http://schemas.microsoft.com/office/powerpoint/2010/main" val="1658412183"/>
      </p:ext>
    </p:extLst>
  </p:cSld>
  <p:clrMapOvr>
    <a:masterClrMapping/>
  </p:clrMapOvr>
  <p:transition>
    <p:fade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heme1" id="{609ACDFE-35CE-49E6-9058-3BC40B09C657}" vid="{CBCF1361-3064-499F-910A-F3AE032301E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1127</TotalTime>
  <Words>1472</Words>
  <Application>Microsoft Office PowerPoint</Application>
  <PresentationFormat>Widescreen</PresentationFormat>
  <Paragraphs>72</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Segoe UI</vt:lpstr>
      <vt:lpstr>Wingdings 2</vt:lpstr>
      <vt:lpstr>Theme1</vt:lpstr>
      <vt:lpstr>Monte Carlo simulation weighted with Sentiment scores from news data to determine Call and Put Prices</vt:lpstr>
      <vt:lpstr>Inspiration</vt:lpstr>
      <vt:lpstr>PowerPoint Presentation</vt:lpstr>
      <vt:lpstr>Understanding how call and put are priced</vt:lpstr>
      <vt:lpstr>Literature Review</vt:lpstr>
      <vt:lpstr>Literature Review</vt:lpstr>
      <vt:lpstr>Literature Review</vt:lpstr>
      <vt:lpstr>Problem Statement</vt:lpstr>
      <vt:lpstr>Data Acquisition</vt:lpstr>
      <vt:lpstr>Model &amp; Approach</vt:lpstr>
      <vt:lpstr>Model &amp; Approach</vt:lpstr>
      <vt:lpstr>Monte Carlo Simulation/GBM model</vt:lpstr>
      <vt:lpstr>Results</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dc:creator>
  <cp:lastModifiedBy>Gaurav</cp:lastModifiedBy>
  <cp:revision>136</cp:revision>
  <dcterms:created xsi:type="dcterms:W3CDTF">2020-11-10T09:38:53Z</dcterms:created>
  <dcterms:modified xsi:type="dcterms:W3CDTF">2021-04-10T05:09:08Z</dcterms:modified>
</cp:coreProperties>
</file>