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66" r:id="rId3"/>
    <p:sldId id="257" r:id="rId4"/>
    <p:sldId id="258" r:id="rId5"/>
    <p:sldId id="259" r:id="rId6"/>
    <p:sldId id="260" r:id="rId7"/>
    <p:sldId id="261" r:id="rId8"/>
    <p:sldId id="265" r:id="rId9"/>
    <p:sldId id="264" r:id="rId10"/>
    <p:sldId id="268"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EF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D07C2-A8D5-442F-93E7-71925FF71000}" type="datetimeFigureOut">
              <a:rPr lang="en-IN" smtClean="0"/>
              <a:t>29-03-2025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C62F-66EE-4F31-9BCD-675275CDC678}" type="slidenum">
              <a:rPr lang="en-IN" smtClean="0"/>
              <a:t>‹#›</a:t>
            </a:fld>
            <a:endParaRPr lang="en-IN"/>
          </a:p>
        </p:txBody>
      </p:sp>
    </p:spTree>
    <p:extLst>
      <p:ext uri="{BB962C8B-B14F-4D97-AF65-F5344CB8AC3E}">
        <p14:creationId xmlns:p14="http://schemas.microsoft.com/office/powerpoint/2010/main" val="281723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2FC62F-66EE-4F31-9BCD-675275CDC678}" type="slidenum">
              <a:rPr lang="en-IN" smtClean="0"/>
              <a:t>1</a:t>
            </a:fld>
            <a:endParaRPr lang="en-IN"/>
          </a:p>
        </p:txBody>
      </p:sp>
    </p:spTree>
    <p:extLst>
      <p:ext uri="{BB962C8B-B14F-4D97-AF65-F5344CB8AC3E}">
        <p14:creationId xmlns:p14="http://schemas.microsoft.com/office/powerpoint/2010/main" val="241280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FC62F-66EE-4F31-9BCD-675275CDC678}" type="slidenum">
              <a:rPr lang="en-IN" smtClean="0"/>
              <a:t>4</a:t>
            </a:fld>
            <a:endParaRPr lang="en-IN"/>
          </a:p>
        </p:txBody>
      </p:sp>
    </p:spTree>
    <p:extLst>
      <p:ext uri="{BB962C8B-B14F-4D97-AF65-F5344CB8AC3E}">
        <p14:creationId xmlns:p14="http://schemas.microsoft.com/office/powerpoint/2010/main" val="141136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E507B-74E9-434B-B589-61639C269BD2}" type="datetime1">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29691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852E4-941D-4D93-8BE7-96DFDEB218D4}" type="datetime1">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5476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3C6D0-628E-4C8C-B674-0FC5911BFD3F}" type="datetime1">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36433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27CEE-AECC-488D-B081-6669003DE492}" type="datetime1">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84241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07550-43C7-482D-BA34-265D3A59D17F}" type="datetime1">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047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77DB3-F920-470E-B309-869FDF9C0108}" type="datetime1">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4591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5A2ED-077A-4579-A46A-43231F0F597B}" type="datetime1">
              <a:rPr lang="en-IN" smtClean="0"/>
              <a:t>29-03-2025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4610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FFD98-AA31-4581-BF2A-5A2077300591}" type="datetime1">
              <a:rPr lang="en-IN" smtClean="0"/>
              <a:t>29-03-2025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21622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8E697-6A5A-41D6-A5BF-DF6DC04A6DFC}" type="datetime1">
              <a:rPr lang="en-IN" smtClean="0"/>
              <a:t>29-03-2025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9916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22B0A-2DE6-43ED-9578-1137B94F3B65}" type="datetime1">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63598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1F493-348F-40BE-912D-787DF7E33694}" type="datetime1">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91070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9E8">
            <a:alpha val="5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6BE42-94BA-4EFF-BD05-5C4A4AD389AE}" type="datetime1">
              <a:rPr lang="en-IN" smtClean="0"/>
              <a:t>29-03-2025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EB42E-18EF-4ADA-8D91-F15AD1AFC8DD}" type="slidenum">
              <a:rPr lang="en-IN" smtClean="0"/>
              <a:t>‹#›</a:t>
            </a:fld>
            <a:endParaRPr lang="en-IN"/>
          </a:p>
        </p:txBody>
      </p:sp>
    </p:spTree>
    <p:extLst>
      <p:ext uri="{BB962C8B-B14F-4D97-AF65-F5344CB8AC3E}">
        <p14:creationId xmlns:p14="http://schemas.microsoft.com/office/powerpoint/2010/main" val="3179794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pii/S1110016816000703?via%3Dihub" TargetMode="External"/><Relationship Id="rId2" Type="http://schemas.openxmlformats.org/officeDocument/2006/relationships/hyperlink" Target="https://d1wqtxts1xzle7.cloudfront.net/55582644/IJARCCE4I-libre.pdf?1516374774=&amp;response-content-disposition=inline%3B+filename%3DAutomatic_Timetable_Generation_using_Gen.pdf&amp;Expires=1742982890&amp;Signature=GeJExJq~KFlBcgaqqyjXc44CpnwcMwJH90~KKB0vjFSEkF~UuzzBqfMRmV230DRyCifZuEcAKx6H~EcIcKBQDpgtIhcl2isC8Cc9gKJJAiw~OfZTPfiC4A1lEnL2gI8XeSmhAiMLjyxvXzegYT~1bUGGUf50reEOBgWWoL-F6R22bEpQZNF~tCCadH5vYUJc47RXHTXkuGPhWeDd3Tc7e7sdeCvI6ZdO0B~G-DYNgV6dmRUE96WLTRaDwuuM-ad~ljZgz4M5gzISSE8LFrSV1EBsna2b3qmW7U3P691-gxFT8oNnJ-impuP5luzAO7pFiyI0ImBTSivg6JiTpNPtWw__&amp;Key-Pair-Id=APKAJLOHF5GGSLRBV4ZA" TargetMode="External"/><Relationship Id="rId1" Type="http://schemas.openxmlformats.org/officeDocument/2006/relationships/slideLayout" Target="../slideLayouts/slideLayout2.xml"/><Relationship Id="rId4" Type="http://schemas.openxmlformats.org/officeDocument/2006/relationships/hyperlink" Target="https://www.atlantis-press.com/proceedings/icic-6-23/1259930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8AADF-1384-5E5D-54C7-58173DFA7F41}"/>
              </a:ext>
            </a:extLst>
          </p:cNvPr>
          <p:cNvSpPr txBox="1"/>
          <p:nvPr/>
        </p:nvSpPr>
        <p:spPr>
          <a:xfrm>
            <a:off x="974663" y="4878035"/>
            <a:ext cx="3601713"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Presented by :     </a:t>
            </a:r>
            <a:r>
              <a:rPr lang="en-IN" sz="2000" b="1" dirty="0">
                <a:latin typeface="Times New Roman" panose="02020603050405020304" pitchFamily="18" charset="0"/>
                <a:cs typeface="Times New Roman" panose="02020603050405020304" pitchFamily="18" charset="0"/>
              </a:rPr>
              <a:t>Gaurav G Alva</a:t>
            </a:r>
          </a:p>
          <a:p>
            <a:r>
              <a:rPr lang="en-IN" sz="2000" b="1" dirty="0">
                <a:latin typeface="Times New Roman" panose="02020603050405020304" pitchFamily="18" charset="0"/>
                <a:cs typeface="Times New Roman" panose="02020603050405020304" pitchFamily="18" charset="0"/>
              </a:rPr>
              <a:t>				4VP22CD019</a:t>
            </a:r>
          </a:p>
        </p:txBody>
      </p:sp>
      <p:sp>
        <p:nvSpPr>
          <p:cNvPr id="5" name="TextBox 4">
            <a:extLst>
              <a:ext uri="{FF2B5EF4-FFF2-40B4-BE49-F238E27FC236}">
                <a16:creationId xmlns:a16="http://schemas.microsoft.com/office/drawing/2014/main" id="{6D0A22EF-D4A6-42F0-A270-4C7DE2FE546A}"/>
              </a:ext>
            </a:extLst>
          </p:cNvPr>
          <p:cNvSpPr txBox="1"/>
          <p:nvPr/>
        </p:nvSpPr>
        <p:spPr>
          <a:xfrm>
            <a:off x="491304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Harshit M Naik</a:t>
            </a:r>
          </a:p>
          <a:p>
            <a:r>
              <a:rPr lang="en-IN" sz="2000" b="1" dirty="0">
                <a:latin typeface="Times New Roman" panose="02020603050405020304" pitchFamily="18" charset="0"/>
                <a:cs typeface="Times New Roman" panose="02020603050405020304" pitchFamily="18" charset="0"/>
              </a:rPr>
              <a:t>4VP22CD022</a:t>
            </a:r>
          </a:p>
        </p:txBody>
      </p:sp>
      <p:sp>
        <p:nvSpPr>
          <p:cNvPr id="6" name="TextBox 5">
            <a:extLst>
              <a:ext uri="{FF2B5EF4-FFF2-40B4-BE49-F238E27FC236}">
                <a16:creationId xmlns:a16="http://schemas.microsoft.com/office/drawing/2014/main" id="{DDCCEB71-47FB-90E4-6EDE-2BDCE09D2AB2}"/>
              </a:ext>
            </a:extLst>
          </p:cNvPr>
          <p:cNvSpPr txBox="1"/>
          <p:nvPr/>
        </p:nvSpPr>
        <p:spPr>
          <a:xfrm>
            <a:off x="722097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Prapthi J P</a:t>
            </a:r>
          </a:p>
          <a:p>
            <a:r>
              <a:rPr lang="en-IN" sz="2000" b="1" dirty="0">
                <a:latin typeface="Times New Roman" panose="02020603050405020304" pitchFamily="18" charset="0"/>
                <a:cs typeface="Times New Roman" panose="02020603050405020304" pitchFamily="18" charset="0"/>
              </a:rPr>
              <a:t>4VP22CD037</a:t>
            </a:r>
          </a:p>
        </p:txBody>
      </p:sp>
      <p:sp>
        <p:nvSpPr>
          <p:cNvPr id="26" name="object 8">
            <a:extLst>
              <a:ext uri="{FF2B5EF4-FFF2-40B4-BE49-F238E27FC236}">
                <a16:creationId xmlns:a16="http://schemas.microsoft.com/office/drawing/2014/main" id="{52358E10-7AEB-C3C2-CE92-5CEBE785DBEA}"/>
              </a:ext>
            </a:extLst>
          </p:cNvPr>
          <p:cNvSpPr txBox="1"/>
          <p:nvPr/>
        </p:nvSpPr>
        <p:spPr>
          <a:xfrm>
            <a:off x="1020021" y="2809174"/>
            <a:ext cx="10142202" cy="1500411"/>
          </a:xfrm>
          <a:prstGeom prst="rect">
            <a:avLst/>
          </a:prstGeom>
        </p:spPr>
        <p:txBody>
          <a:bodyPr vert="horz" wrap="square" lIns="0" tIns="1447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ctr">
              <a:spcBef>
                <a:spcPts val="1140"/>
              </a:spcBef>
            </a:pPr>
            <a:r>
              <a:rPr lang="en-US" sz="4400" b="1" dirty="0">
                <a:solidFill>
                  <a:schemeClr val="accent1">
                    <a:lumMod val="75000"/>
                  </a:schemeClr>
                </a:solidFill>
                <a:latin typeface="Times New Roman" panose="02020603050405020304" pitchFamily="18" charset="0"/>
                <a:cs typeface="Times New Roman" panose="02020603050405020304" pitchFamily="18" charset="0"/>
              </a:rPr>
              <a:t>W</a:t>
            </a:r>
            <a:r>
              <a:rPr lang="en-IN" sz="4400" b="1" dirty="0" err="1">
                <a:solidFill>
                  <a:schemeClr val="accent1">
                    <a:lumMod val="75000"/>
                  </a:schemeClr>
                </a:solidFill>
                <a:latin typeface="Times New Roman" panose="02020603050405020304" pitchFamily="18" charset="0"/>
                <a:cs typeface="Times New Roman" panose="02020603050405020304" pitchFamily="18" charset="0"/>
              </a:rPr>
              <a:t>eb</a:t>
            </a:r>
            <a:r>
              <a:rPr lang="en-IN" sz="4400" b="1" dirty="0">
                <a:solidFill>
                  <a:schemeClr val="accent1">
                    <a:lumMod val="75000"/>
                  </a:schemeClr>
                </a:solidFill>
                <a:latin typeface="Times New Roman" panose="02020603050405020304" pitchFamily="18" charset="0"/>
                <a:cs typeface="Times New Roman" panose="02020603050405020304" pitchFamily="18" charset="0"/>
              </a:rPr>
              <a:t>-Based Automatic Timetable Scheduler for Schools &amp; Colleges</a:t>
            </a:r>
            <a:endParaRPr lang="en-US" sz="4400" b="1" dirty="0">
              <a:solidFill>
                <a:schemeClr val="accent1">
                  <a:lumMod val="75000"/>
                </a:schemeClr>
              </a:solidFill>
            </a:endParaRPr>
          </a:p>
        </p:txBody>
      </p:sp>
      <p:sp>
        <p:nvSpPr>
          <p:cNvPr id="28" name="object 10">
            <a:extLst>
              <a:ext uri="{FF2B5EF4-FFF2-40B4-BE49-F238E27FC236}">
                <a16:creationId xmlns:a16="http://schemas.microsoft.com/office/drawing/2014/main" id="{2B59AC69-40B9-F452-4281-97020A55DC03}"/>
              </a:ext>
            </a:extLst>
          </p:cNvPr>
          <p:cNvSpPr txBox="1"/>
          <p:nvPr/>
        </p:nvSpPr>
        <p:spPr>
          <a:xfrm>
            <a:off x="2142539" y="2282961"/>
            <a:ext cx="7897167" cy="507831"/>
          </a:xfrm>
          <a:prstGeom prst="rect">
            <a:avLst/>
          </a:prstGeom>
        </p:spPr>
        <p:txBody>
          <a:bodyPr vert="horz" wrap="square" lIns="0" tIns="152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20"/>
              </a:spcBef>
            </a:pPr>
            <a:r>
              <a:rPr lang="en-US" sz="3200" b="1" spc="-15" dirty="0">
                <a:solidFill>
                  <a:srgbClr val="2B2B2B"/>
                </a:solidFill>
                <a:latin typeface="Times New Roman" panose="02020603050405020304" pitchFamily="18" charset="0"/>
                <a:cs typeface="Times New Roman" panose="02020603050405020304" pitchFamily="18" charset="0"/>
              </a:rPr>
              <a:t>Project Phase I Synopsis</a:t>
            </a:r>
            <a:r>
              <a:rPr sz="3200" b="1" spc="-85" dirty="0">
                <a:solidFill>
                  <a:srgbClr val="2B2B2B"/>
                </a:solidFill>
                <a:latin typeface="Times New Roman" panose="02020603050405020304" pitchFamily="18" charset="0"/>
                <a:cs typeface="Times New Roman" panose="02020603050405020304" pitchFamily="18" charset="0"/>
              </a:rPr>
              <a:t> </a:t>
            </a:r>
            <a:r>
              <a:rPr lang="en-US" sz="3200" b="1" spc="-35" dirty="0">
                <a:solidFill>
                  <a:srgbClr val="2B2B2B"/>
                </a:solidFill>
                <a:latin typeface="Times New Roman" panose="02020603050405020304" pitchFamily="18" charset="0"/>
                <a:cs typeface="Times New Roman" panose="02020603050405020304" pitchFamily="18" charset="0"/>
              </a:rPr>
              <a:t>Presentation </a:t>
            </a:r>
            <a:r>
              <a:rPr sz="3200" b="1" spc="-85" dirty="0">
                <a:solidFill>
                  <a:srgbClr val="2B2B2B"/>
                </a:solidFill>
                <a:latin typeface="Times New Roman" panose="02020603050405020304" pitchFamily="18" charset="0"/>
                <a:cs typeface="Times New Roman" panose="02020603050405020304" pitchFamily="18" charset="0"/>
              </a:rPr>
              <a:t> </a:t>
            </a:r>
            <a:r>
              <a:rPr sz="3200" b="1" dirty="0">
                <a:solidFill>
                  <a:srgbClr val="2B2B2B"/>
                </a:solidFill>
                <a:latin typeface="Times New Roman" panose="02020603050405020304" pitchFamily="18" charset="0"/>
                <a:cs typeface="Times New Roman" panose="02020603050405020304" pitchFamily="18" charset="0"/>
              </a:rPr>
              <a:t>on</a:t>
            </a:r>
            <a:endParaRPr sz="32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7787D74-FF06-E8CE-9816-A4DA4666D328}"/>
              </a:ext>
            </a:extLst>
          </p:cNvPr>
          <p:cNvSpPr txBox="1"/>
          <p:nvPr/>
        </p:nvSpPr>
        <p:spPr>
          <a:xfrm>
            <a:off x="977121" y="5853040"/>
            <a:ext cx="35992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Guided by : </a:t>
            </a:r>
            <a:r>
              <a:rPr lang="en-US" sz="2000" b="1" dirty="0">
                <a:latin typeface="Times New Roman" panose="02020603050405020304" pitchFamily="18" charset="0"/>
                <a:cs typeface="Times New Roman" panose="02020603050405020304" pitchFamily="18" charset="0"/>
              </a:rPr>
              <a:t>Prof. Chaithanya D</a:t>
            </a:r>
            <a:endParaRPr lang="en-IN" sz="2000" b="1"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312360-A111-92A1-C902-F8DEEBD7B38B}"/>
              </a:ext>
            </a:extLst>
          </p:cNvPr>
          <p:cNvSpPr>
            <a:spLocks noGrp="1"/>
          </p:cNvSpPr>
          <p:nvPr>
            <p:ph type="sldNum" sz="quarter" idx="12"/>
          </p:nvPr>
        </p:nvSpPr>
        <p:spPr/>
        <p:txBody>
          <a:bodyPr/>
          <a:lstStyle/>
          <a:p>
            <a:fld id="{D19EB42E-18EF-4ADA-8D91-F15AD1AFC8DD}" type="slidenum">
              <a:rPr lang="en-IN" smtClean="0"/>
              <a:t>1</a:t>
            </a:fld>
            <a:endParaRPr lang="en-IN" dirty="0"/>
          </a:p>
        </p:txBody>
      </p:sp>
      <p:pic>
        <p:nvPicPr>
          <p:cNvPr id="3" name="Picture 2">
            <a:extLst>
              <a:ext uri="{FF2B5EF4-FFF2-40B4-BE49-F238E27FC236}">
                <a16:creationId xmlns:a16="http://schemas.microsoft.com/office/drawing/2014/main" id="{663AB55B-55D4-9683-D0F5-193F00A7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5593" y="196188"/>
            <a:ext cx="1076630" cy="1076630"/>
          </a:xfrm>
          <a:prstGeom prst="rect">
            <a:avLst/>
          </a:prstGeom>
        </p:spPr>
      </p:pic>
      <p:pic>
        <p:nvPicPr>
          <p:cNvPr id="10" name="Picture 9">
            <a:extLst>
              <a:ext uri="{FF2B5EF4-FFF2-40B4-BE49-F238E27FC236}">
                <a16:creationId xmlns:a16="http://schemas.microsoft.com/office/drawing/2014/main" id="{D1572CC8-04D1-FCE8-863C-0F3894D25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021" y="246767"/>
            <a:ext cx="1537116" cy="1076630"/>
          </a:xfrm>
          <a:prstGeom prst="rect">
            <a:avLst/>
          </a:prstGeom>
        </p:spPr>
      </p:pic>
      <p:sp>
        <p:nvSpPr>
          <p:cNvPr id="11" name="object 5">
            <a:extLst>
              <a:ext uri="{FF2B5EF4-FFF2-40B4-BE49-F238E27FC236}">
                <a16:creationId xmlns:a16="http://schemas.microsoft.com/office/drawing/2014/main" id="{B7CBF8E9-E37A-118A-5084-3AE08104C31A}"/>
              </a:ext>
            </a:extLst>
          </p:cNvPr>
          <p:cNvSpPr txBox="1">
            <a:spLocks/>
          </p:cNvSpPr>
          <p:nvPr/>
        </p:nvSpPr>
        <p:spPr>
          <a:xfrm>
            <a:off x="351331" y="195029"/>
            <a:ext cx="11534602" cy="380873"/>
          </a:xfrm>
          <a:prstGeom prst="rect">
            <a:avLst/>
          </a:prstGeom>
        </p:spPr>
        <p:txBody>
          <a:bodyPr vert="horz" wrap="square" lIns="0" tIns="1143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90"/>
              </a:spcBef>
            </a:pPr>
            <a:r>
              <a:rPr lang="en-US" sz="2400" b="1" spc="-75" dirty="0">
                <a:solidFill>
                  <a:srgbClr val="FF5757"/>
                </a:solidFill>
                <a:latin typeface="Times New Roman" panose="02020603050405020304" pitchFamily="18" charset="0"/>
                <a:cs typeface="Times New Roman" panose="02020603050405020304" pitchFamily="18" charset="0"/>
              </a:rPr>
              <a:t>Vivekananda</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College</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90" dirty="0">
                <a:solidFill>
                  <a:srgbClr val="FF5757"/>
                </a:solidFill>
                <a:latin typeface="Times New Roman" panose="02020603050405020304" pitchFamily="18" charset="0"/>
                <a:cs typeface="Times New Roman" panose="02020603050405020304" pitchFamily="18" charset="0"/>
              </a:rPr>
              <a:t>of</a:t>
            </a:r>
            <a:r>
              <a:rPr lang="en-US" sz="2400" b="1" spc="-100"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Engineering</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20" dirty="0">
                <a:solidFill>
                  <a:srgbClr val="FF5757"/>
                </a:solidFill>
                <a:latin typeface="Times New Roman" panose="02020603050405020304" pitchFamily="18" charset="0"/>
                <a:cs typeface="Times New Roman" panose="02020603050405020304" pitchFamily="18" charset="0"/>
              </a:rPr>
              <a:t>&amp;</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55" dirty="0">
                <a:solidFill>
                  <a:srgbClr val="FF5757"/>
                </a:solidFill>
                <a:latin typeface="Times New Roman" panose="02020603050405020304" pitchFamily="18" charset="0"/>
                <a:cs typeface="Times New Roman" panose="02020603050405020304" pitchFamily="18" charset="0"/>
              </a:rPr>
              <a:t>Technology</a:t>
            </a:r>
            <a:endParaRPr lang="en-US" sz="2400" b="1" dirty="0">
              <a:latin typeface="Times New Roman" panose="02020603050405020304" pitchFamily="18" charset="0"/>
              <a:cs typeface="Times New Roman" panose="02020603050405020304" pitchFamily="18" charset="0"/>
            </a:endParaRPr>
          </a:p>
        </p:txBody>
      </p:sp>
      <p:sp>
        <p:nvSpPr>
          <p:cNvPr id="12" name="object 6">
            <a:extLst>
              <a:ext uri="{FF2B5EF4-FFF2-40B4-BE49-F238E27FC236}">
                <a16:creationId xmlns:a16="http://schemas.microsoft.com/office/drawing/2014/main" id="{AB001810-DAC0-E6DC-8CD9-64C68AB535DA}"/>
              </a:ext>
            </a:extLst>
          </p:cNvPr>
          <p:cNvSpPr txBox="1"/>
          <p:nvPr/>
        </p:nvSpPr>
        <p:spPr>
          <a:xfrm>
            <a:off x="351330" y="435622"/>
            <a:ext cx="11489340" cy="1125116"/>
          </a:xfrm>
          <a:prstGeom prst="rect">
            <a:avLst/>
          </a:prstGeom>
        </p:spPr>
        <p:txBody>
          <a:bodyPr vert="horz" wrap="square" lIns="0" tIns="62230" rIns="0" bIns="0" rtlCol="0">
            <a:spAutoFit/>
          </a:bodyPr>
          <a:lstStyle/>
          <a:p>
            <a:pPr marL="920115" marR="912495" algn="ctr">
              <a:lnSpc>
                <a:spcPts val="3300"/>
              </a:lnSpc>
              <a:spcBef>
                <a:spcPts val="490"/>
              </a:spcBef>
            </a:pPr>
            <a:r>
              <a:rPr sz="1400" spc="30" dirty="0">
                <a:solidFill>
                  <a:srgbClr val="2B2B2B"/>
                </a:solidFill>
                <a:latin typeface="Times New Roman" panose="02020603050405020304" pitchFamily="18" charset="0"/>
                <a:cs typeface="Times New Roman" panose="02020603050405020304" pitchFamily="18" charset="0"/>
              </a:rPr>
              <a:t>[A</a:t>
            </a:r>
            <a:r>
              <a:rPr sz="1400" spc="-70" dirty="0">
                <a:solidFill>
                  <a:srgbClr val="2B2B2B"/>
                </a:solidFill>
                <a:latin typeface="Times New Roman" panose="02020603050405020304" pitchFamily="18" charset="0"/>
                <a:cs typeface="Times New Roman" panose="02020603050405020304" pitchFamily="18" charset="0"/>
              </a:rPr>
              <a:t> </a:t>
            </a:r>
            <a:r>
              <a:rPr sz="1400" spc="40" dirty="0">
                <a:solidFill>
                  <a:srgbClr val="2B2B2B"/>
                </a:solidFill>
                <a:latin typeface="Times New Roman" panose="02020603050405020304" pitchFamily="18" charset="0"/>
                <a:cs typeface="Times New Roman" panose="02020603050405020304" pitchFamily="18" charset="0"/>
              </a:rPr>
              <a:t>Unit</a:t>
            </a:r>
            <a:r>
              <a:rPr sz="1400" spc="-65" dirty="0">
                <a:solidFill>
                  <a:srgbClr val="2B2B2B"/>
                </a:solidFill>
                <a:latin typeface="Times New Roman" panose="02020603050405020304" pitchFamily="18" charset="0"/>
                <a:cs typeface="Times New Roman" panose="02020603050405020304" pitchFamily="18" charset="0"/>
              </a:rPr>
              <a:t> </a:t>
            </a:r>
            <a:r>
              <a:rPr sz="1400" spc="80" dirty="0">
                <a:solidFill>
                  <a:srgbClr val="2B2B2B"/>
                </a:solidFill>
                <a:latin typeface="Times New Roman" panose="02020603050405020304" pitchFamily="18" charset="0"/>
                <a:cs typeface="Times New Roman" panose="02020603050405020304" pitchFamily="18" charset="0"/>
              </a:rPr>
              <a:t>of</a:t>
            </a:r>
            <a:r>
              <a:rPr sz="1400" spc="-65" dirty="0">
                <a:solidFill>
                  <a:srgbClr val="2B2B2B"/>
                </a:solidFill>
                <a:latin typeface="Times New Roman" panose="02020603050405020304" pitchFamily="18" charset="0"/>
                <a:cs typeface="Times New Roman" panose="02020603050405020304" pitchFamily="18" charset="0"/>
              </a:rPr>
              <a:t> </a:t>
            </a:r>
            <a:r>
              <a:rPr sz="1400" spc="-35" dirty="0">
                <a:solidFill>
                  <a:srgbClr val="2B2B2B"/>
                </a:solidFill>
                <a:latin typeface="Times New Roman" panose="02020603050405020304" pitchFamily="18" charset="0"/>
                <a:cs typeface="Times New Roman" panose="02020603050405020304" pitchFamily="18" charset="0"/>
              </a:rPr>
              <a:t>Vivekananda</a:t>
            </a:r>
            <a:r>
              <a:rPr sz="1400" spc="-70" dirty="0">
                <a:solidFill>
                  <a:srgbClr val="2B2B2B"/>
                </a:solidFill>
                <a:latin typeface="Times New Roman" panose="02020603050405020304" pitchFamily="18" charset="0"/>
                <a:cs typeface="Times New Roman" panose="02020603050405020304" pitchFamily="18" charset="0"/>
              </a:rPr>
              <a:t> </a:t>
            </a:r>
            <a:r>
              <a:rPr sz="1400" spc="-20" dirty="0">
                <a:solidFill>
                  <a:srgbClr val="2B2B2B"/>
                </a:solidFill>
                <a:latin typeface="Times New Roman" panose="02020603050405020304" pitchFamily="18" charset="0"/>
                <a:cs typeface="Times New Roman" panose="02020603050405020304" pitchFamily="18" charset="0"/>
              </a:rPr>
              <a:t>Vidyavardhaka</a:t>
            </a:r>
            <a:r>
              <a:rPr sz="1400" spc="-65" dirty="0">
                <a:solidFill>
                  <a:srgbClr val="2B2B2B"/>
                </a:solidFill>
                <a:latin typeface="Times New Roman" panose="02020603050405020304" pitchFamily="18" charset="0"/>
                <a:cs typeface="Times New Roman" panose="02020603050405020304" pitchFamily="18" charset="0"/>
              </a:rPr>
              <a:t> </a:t>
            </a:r>
            <a:r>
              <a:rPr sz="1400" spc="-120" dirty="0">
                <a:solidFill>
                  <a:srgbClr val="2B2B2B"/>
                </a:solidFill>
                <a:latin typeface="Times New Roman" panose="02020603050405020304" pitchFamily="18" charset="0"/>
                <a:cs typeface="Times New Roman" panose="02020603050405020304" pitchFamily="18" charset="0"/>
              </a:rPr>
              <a:t>Sangha</a:t>
            </a:r>
            <a:r>
              <a:rPr sz="1400" spc="-65" dirty="0">
                <a:solidFill>
                  <a:srgbClr val="2B2B2B"/>
                </a:solidFill>
                <a:latin typeface="Times New Roman" panose="02020603050405020304" pitchFamily="18" charset="0"/>
                <a:cs typeface="Times New Roman" panose="02020603050405020304" pitchFamily="18" charset="0"/>
              </a:rPr>
              <a:t> </a:t>
            </a:r>
            <a:r>
              <a:rPr sz="1400" spc="100" dirty="0">
                <a:solidFill>
                  <a:srgbClr val="2B2B2B"/>
                </a:solidFill>
                <a:latin typeface="Times New Roman" panose="02020603050405020304" pitchFamily="18" charset="0"/>
                <a:cs typeface="Times New Roman" panose="02020603050405020304" pitchFamily="18" charset="0"/>
              </a:rPr>
              <a:t>Puttur®] </a:t>
            </a:r>
            <a:endParaRPr lang="en-US" sz="1400" spc="100" dirty="0">
              <a:solidFill>
                <a:srgbClr val="2B2B2B"/>
              </a:solidFill>
              <a:latin typeface="Times New Roman" panose="02020603050405020304" pitchFamily="18" charset="0"/>
              <a:cs typeface="Times New Roman" panose="02020603050405020304" pitchFamily="18" charset="0"/>
            </a:endParaRPr>
          </a:p>
          <a:p>
            <a:pPr marL="920115" marR="912495" algn="ctr">
              <a:spcBef>
                <a:spcPts val="490"/>
              </a:spcBef>
            </a:pPr>
            <a:r>
              <a:rPr sz="1400" spc="-819" dirty="0">
                <a:solidFill>
                  <a:srgbClr val="2B2B2B"/>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Affiliated</a:t>
            </a:r>
            <a:r>
              <a:rPr sz="1400" spc="-70" dirty="0">
                <a:solidFill>
                  <a:srgbClr val="5270FF"/>
                </a:solidFill>
                <a:latin typeface="Times New Roman" panose="02020603050405020304" pitchFamily="18" charset="0"/>
                <a:cs typeface="Times New Roman" panose="02020603050405020304" pitchFamily="18" charset="0"/>
              </a:rPr>
              <a:t> </a:t>
            </a:r>
            <a:r>
              <a:rPr sz="1400" spc="100" dirty="0">
                <a:solidFill>
                  <a:srgbClr val="5270FF"/>
                </a:solidFill>
                <a:latin typeface="Times New Roman" panose="02020603050405020304" pitchFamily="18" charset="0"/>
                <a:cs typeface="Times New Roman" panose="02020603050405020304" pitchFamily="18" charset="0"/>
              </a:rPr>
              <a:t>to</a:t>
            </a:r>
            <a:r>
              <a:rPr sz="1400" spc="-65" dirty="0">
                <a:solidFill>
                  <a:srgbClr val="5270FF"/>
                </a:solidFill>
                <a:latin typeface="Times New Roman" panose="02020603050405020304" pitchFamily="18" charset="0"/>
                <a:cs typeface="Times New Roman" panose="02020603050405020304" pitchFamily="18" charset="0"/>
              </a:rPr>
              <a:t> </a:t>
            </a:r>
            <a:r>
              <a:rPr sz="1400" spc="-70" dirty="0">
                <a:solidFill>
                  <a:srgbClr val="5270FF"/>
                </a:solidFill>
                <a:latin typeface="Times New Roman" panose="02020603050405020304" pitchFamily="18" charset="0"/>
                <a:cs typeface="Times New Roman" panose="02020603050405020304" pitchFamily="18" charset="0"/>
              </a:rPr>
              <a:t>Visvesvaraya</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Technological</a:t>
            </a:r>
            <a:r>
              <a:rPr sz="1400" spc="-65" dirty="0">
                <a:solidFill>
                  <a:srgbClr val="5270FF"/>
                </a:solidFill>
                <a:latin typeface="Times New Roman" panose="02020603050405020304" pitchFamily="18" charset="0"/>
                <a:cs typeface="Times New Roman" panose="02020603050405020304" pitchFamily="18" charset="0"/>
              </a:rPr>
              <a:t> </a:t>
            </a:r>
            <a:r>
              <a:rPr sz="1400" dirty="0">
                <a:solidFill>
                  <a:srgbClr val="5270FF"/>
                </a:solidFill>
                <a:latin typeface="Times New Roman" panose="02020603050405020304" pitchFamily="18" charset="0"/>
                <a:cs typeface="Times New Roman" panose="02020603050405020304" pitchFamily="18" charset="0"/>
              </a:rPr>
              <a:t>University</a:t>
            </a:r>
            <a:endParaRPr sz="1400" dirty="0">
              <a:latin typeface="Times New Roman" panose="02020603050405020304" pitchFamily="18" charset="0"/>
              <a:cs typeface="Times New Roman" panose="02020603050405020304" pitchFamily="18" charset="0"/>
            </a:endParaRPr>
          </a:p>
          <a:p>
            <a:pPr algn="ctr">
              <a:lnSpc>
                <a:spcPts val="3315"/>
              </a:lnSpc>
            </a:pPr>
            <a:r>
              <a:rPr sz="1400" dirty="0">
                <a:solidFill>
                  <a:srgbClr val="5270FF"/>
                </a:solidFill>
                <a:latin typeface="Times New Roman" panose="02020603050405020304" pitchFamily="18" charset="0"/>
                <a:cs typeface="Times New Roman" panose="02020603050405020304" pitchFamily="18" charset="0"/>
              </a:rPr>
              <a:t>Approved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AICTE</a:t>
            </a:r>
            <a:r>
              <a:rPr sz="1400" spc="-70" dirty="0">
                <a:solidFill>
                  <a:srgbClr val="5270FF"/>
                </a:solidFill>
                <a:latin typeface="Times New Roman" panose="02020603050405020304" pitchFamily="18" charset="0"/>
                <a:cs typeface="Times New Roman" panose="02020603050405020304" pitchFamily="18" charset="0"/>
              </a:rPr>
              <a:t> New</a:t>
            </a:r>
            <a:r>
              <a:rPr sz="1400" spc="-65"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Delhi</a:t>
            </a:r>
            <a:r>
              <a:rPr sz="1400" spc="-70" dirty="0">
                <a:solidFill>
                  <a:srgbClr val="5270FF"/>
                </a:solidFill>
                <a:latin typeface="Times New Roman" panose="02020603050405020304" pitchFamily="18" charset="0"/>
                <a:cs typeface="Times New Roman" panose="02020603050405020304" pitchFamily="18" charset="0"/>
              </a:rPr>
              <a:t> </a:t>
            </a:r>
            <a:r>
              <a:rPr sz="1400" spc="40" dirty="0">
                <a:solidFill>
                  <a:srgbClr val="5270FF"/>
                </a:solidFill>
                <a:latin typeface="Times New Roman" panose="02020603050405020304" pitchFamily="18" charset="0"/>
                <a:cs typeface="Times New Roman" panose="02020603050405020304" pitchFamily="18" charset="0"/>
              </a:rPr>
              <a:t>&amp;</a:t>
            </a:r>
            <a:r>
              <a:rPr sz="1400" spc="-65" dirty="0">
                <a:solidFill>
                  <a:srgbClr val="5270FF"/>
                </a:solidFill>
                <a:latin typeface="Times New Roman" panose="02020603050405020304" pitchFamily="18" charset="0"/>
                <a:cs typeface="Times New Roman" panose="02020603050405020304" pitchFamily="18" charset="0"/>
              </a:rPr>
              <a:t> </a:t>
            </a:r>
            <a:r>
              <a:rPr sz="1400" spc="-85" dirty="0">
                <a:solidFill>
                  <a:srgbClr val="5270FF"/>
                </a:solidFill>
                <a:latin typeface="Times New Roman" panose="02020603050405020304" pitchFamily="18" charset="0"/>
                <a:cs typeface="Times New Roman" panose="02020603050405020304" pitchFamily="18" charset="0"/>
              </a:rPr>
              <a:t>Recognised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10" dirty="0">
                <a:solidFill>
                  <a:srgbClr val="5270FF"/>
                </a:solidFill>
                <a:latin typeface="Times New Roman" panose="02020603050405020304" pitchFamily="18" charset="0"/>
                <a:cs typeface="Times New Roman" panose="02020603050405020304" pitchFamily="18" charset="0"/>
              </a:rPr>
              <a:t>Govt</a:t>
            </a:r>
            <a:r>
              <a:rPr sz="1400" spc="-70" dirty="0">
                <a:solidFill>
                  <a:srgbClr val="5270FF"/>
                </a:solidFill>
                <a:latin typeface="Times New Roman" panose="02020603050405020304" pitchFamily="18" charset="0"/>
                <a:cs typeface="Times New Roman" panose="02020603050405020304" pitchFamily="18" charset="0"/>
              </a:rPr>
              <a:t> </a:t>
            </a:r>
            <a:r>
              <a:rPr sz="1400" spc="80" dirty="0">
                <a:solidFill>
                  <a:srgbClr val="5270FF"/>
                </a:solidFill>
                <a:latin typeface="Times New Roman" panose="02020603050405020304" pitchFamily="18" charset="0"/>
                <a:cs typeface="Times New Roman" panose="02020603050405020304" pitchFamily="18" charset="0"/>
              </a:rPr>
              <a:t>of</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Karnataka</a:t>
            </a:r>
            <a:endParaRPr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8646B24-36A0-8B17-5D75-BB538F58FE40}"/>
              </a:ext>
            </a:extLst>
          </p:cNvPr>
          <p:cNvSpPr txBox="1"/>
          <p:nvPr/>
        </p:nvSpPr>
        <p:spPr>
          <a:xfrm>
            <a:off x="351330" y="1655518"/>
            <a:ext cx="11489340" cy="369332"/>
          </a:xfrm>
          <a:prstGeom prst="rect">
            <a:avLst/>
          </a:prstGeom>
          <a:noFill/>
        </p:spPr>
        <p:txBody>
          <a:bodyPr wrap="square" rtlCol="0">
            <a:spAutoFit/>
          </a:bodyPr>
          <a:lstStyle/>
          <a:p>
            <a:pPr algn="ctr"/>
            <a:r>
              <a:rPr lang="en-US" sz="1800" b="1" spc="-120" dirty="0">
                <a:solidFill>
                  <a:srgbClr val="FF5757"/>
                </a:solidFill>
                <a:latin typeface="Times New Roman" panose="02020603050405020304" pitchFamily="18" charset="0"/>
                <a:cs typeface="Times New Roman" panose="02020603050405020304" pitchFamily="18" charset="0"/>
              </a:rPr>
              <a:t>DEPARTMENT</a:t>
            </a:r>
            <a:r>
              <a:rPr lang="en-US" sz="1800" b="1" spc="-75" dirty="0">
                <a:solidFill>
                  <a:srgbClr val="FF5757"/>
                </a:solidFill>
                <a:latin typeface="Times New Roman" panose="02020603050405020304" pitchFamily="18" charset="0"/>
                <a:cs typeface="Times New Roman" panose="02020603050405020304" pitchFamily="18" charset="0"/>
              </a:rPr>
              <a:t> </a:t>
            </a:r>
            <a:r>
              <a:rPr lang="en-US" sz="1800" b="1" spc="-70" dirty="0">
                <a:solidFill>
                  <a:srgbClr val="FF5757"/>
                </a:solidFill>
                <a:latin typeface="Times New Roman" panose="02020603050405020304" pitchFamily="18" charset="0"/>
                <a:cs typeface="Times New Roman" panose="02020603050405020304" pitchFamily="18" charset="0"/>
              </a:rPr>
              <a:t>OF COMPUTER SCIENCE AND ENGINEERING ( DATA SCIENCE )</a:t>
            </a:r>
            <a:endParaRPr lang="en-US" sz="1800" b="1" dirty="0">
              <a:solidFill>
                <a:srgbClr val="FF5757"/>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C98FF11-04AB-5EB9-CFFA-0B20AFA29D15}"/>
              </a:ext>
            </a:extLst>
          </p:cNvPr>
          <p:cNvSpPr txBox="1"/>
          <p:nvPr/>
        </p:nvSpPr>
        <p:spPr>
          <a:xfrm>
            <a:off x="952890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Supreetha N S</a:t>
            </a:r>
          </a:p>
          <a:p>
            <a:r>
              <a:rPr lang="en-IN" sz="2000" b="1" dirty="0">
                <a:latin typeface="Times New Roman" panose="02020603050405020304" pitchFamily="18" charset="0"/>
                <a:cs typeface="Times New Roman" panose="02020603050405020304" pitchFamily="18" charset="0"/>
              </a:rPr>
              <a:t>4VP22CD058</a:t>
            </a:r>
          </a:p>
        </p:txBody>
      </p:sp>
    </p:spTree>
    <p:extLst>
      <p:ext uri="{BB962C8B-B14F-4D97-AF65-F5344CB8AC3E}">
        <p14:creationId xmlns:p14="http://schemas.microsoft.com/office/powerpoint/2010/main" val="34611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FE6BBB2-907C-5F0F-BD30-50F7E58A5481}"/>
              </a:ext>
            </a:extLst>
          </p:cNvPr>
          <p:cNvSpPr>
            <a:spLocks noGrp="1"/>
          </p:cNvSpPr>
          <p:nvPr>
            <p:ph type="title"/>
          </p:nvPr>
        </p:nvSpPr>
        <p:spPr>
          <a:xfrm>
            <a:off x="730469" y="136525"/>
            <a:ext cx="10407869" cy="843565"/>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Genetic Algorithm</a:t>
            </a:r>
            <a:endParaRPr lang="en-IN" dirty="0"/>
          </a:p>
        </p:txBody>
      </p:sp>
      <p:sp>
        <p:nvSpPr>
          <p:cNvPr id="6" name="Content Placeholder 2">
            <a:extLst>
              <a:ext uri="{FF2B5EF4-FFF2-40B4-BE49-F238E27FC236}">
                <a16:creationId xmlns:a16="http://schemas.microsoft.com/office/drawing/2014/main" id="{BE2AFB1E-6686-1C10-E106-4774151D31DD}"/>
              </a:ext>
            </a:extLst>
          </p:cNvPr>
          <p:cNvSpPr>
            <a:spLocks noGrp="1"/>
          </p:cNvSpPr>
          <p:nvPr>
            <p:ph idx="1"/>
          </p:nvPr>
        </p:nvSpPr>
        <p:spPr>
          <a:xfrm>
            <a:off x="334297" y="916679"/>
            <a:ext cx="11523406" cy="5877910"/>
          </a:xfrm>
        </p:spPr>
        <p:txBody>
          <a:bodyPr>
            <a:no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Genetic algorithms are commonly used to generate high-quality solutions to </a:t>
            </a:r>
            <a:r>
              <a:rPr lang="en-US" sz="2000" b="0" i="0" u="none" strike="noStrike" dirty="0">
                <a:effectLst/>
                <a:latin typeface="Times New Roman" panose="02020603050405020304" pitchFamily="18" charset="0"/>
                <a:cs typeface="Times New Roman" panose="02020603050405020304" pitchFamily="18" charset="0"/>
              </a:rPr>
              <a:t>optimization</a:t>
            </a:r>
            <a:r>
              <a:rPr lang="en-US" sz="2000" b="0" i="0" dirty="0">
                <a:effectLst/>
                <a:latin typeface="Times New Roman" panose="02020603050405020304" pitchFamily="18" charset="0"/>
                <a:cs typeface="Times New Roman" panose="02020603050405020304" pitchFamily="18" charset="0"/>
              </a:rPr>
              <a:t> and </a:t>
            </a:r>
            <a:r>
              <a:rPr lang="en-US" sz="2000" b="0" i="0" u="none" strike="noStrike" dirty="0">
                <a:effectLst/>
                <a:latin typeface="Times New Roman" panose="02020603050405020304" pitchFamily="18" charset="0"/>
                <a:cs typeface="Times New Roman" panose="02020603050405020304" pitchFamily="18" charset="0"/>
              </a:rPr>
              <a:t>search problems</a:t>
            </a:r>
            <a:r>
              <a:rPr lang="en-US" sz="2000" b="0" i="0" dirty="0">
                <a:effectLst/>
                <a:latin typeface="Times New Roman" panose="02020603050405020304" pitchFamily="18" charset="0"/>
                <a:cs typeface="Times New Roman" panose="02020603050405020304" pitchFamily="18" charset="0"/>
              </a:rPr>
              <a:t> via biologically inspired operators such as </a:t>
            </a:r>
            <a:r>
              <a:rPr lang="en-US" sz="2000" b="0" i="0" u="none" strike="noStrike" dirty="0">
                <a:effectLst/>
                <a:latin typeface="Times New Roman" panose="02020603050405020304" pitchFamily="18" charset="0"/>
                <a:cs typeface="Times New Roman" panose="02020603050405020304" pitchFamily="18" charset="0"/>
              </a:rPr>
              <a:t>selection</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crossover</a:t>
            </a:r>
            <a:r>
              <a:rPr lang="en-US" sz="2000" b="0" i="0" dirty="0">
                <a:effectLst/>
                <a:latin typeface="Times New Roman" panose="02020603050405020304" pitchFamily="18" charset="0"/>
                <a:cs typeface="Times New Roman" panose="02020603050405020304" pitchFamily="18" charset="0"/>
              </a:rPr>
              <a:t>, and </a:t>
            </a:r>
            <a:r>
              <a:rPr lang="en-US" sz="2000" b="0" i="0" u="none" strike="noStrike" dirty="0">
                <a:effectLst/>
                <a:latin typeface="Times New Roman" panose="02020603050405020304" pitchFamily="18" charset="0"/>
                <a:cs typeface="Times New Roman" panose="02020603050405020304" pitchFamily="18" charset="0"/>
              </a:rPr>
              <a:t>mutation</a:t>
            </a:r>
            <a:r>
              <a:rPr lang="en-US" sz="2000" b="0" i="0" dirty="0">
                <a:effectLst/>
                <a:latin typeface="Times New Roman" panose="02020603050405020304" pitchFamily="18" charset="0"/>
                <a:cs typeface="Times New Roman" panose="02020603050405020304" pitchFamily="18" charset="0"/>
              </a:rPr>
              <a:t>.</a:t>
            </a:r>
          </a:p>
          <a:p>
            <a:pPr algn="just">
              <a:lnSpc>
                <a:spcPct val="150000"/>
              </a:lnSpc>
            </a:pPr>
            <a:r>
              <a:rPr lang="en-US" sz="2000" b="1" dirty="0">
                <a:latin typeface="Times New Roman" panose="02020603050405020304" pitchFamily="18" charset="0"/>
                <a:cs typeface="Times New Roman" panose="02020603050405020304" pitchFamily="18" charset="0"/>
              </a:rPr>
              <a:t>Creating Random Timetables </a:t>
            </a:r>
            <a:r>
              <a:rPr lang="en-US" sz="2000" dirty="0">
                <a:latin typeface="Times New Roman" panose="02020603050405020304" pitchFamily="18" charset="0"/>
                <a:cs typeface="Times New Roman" panose="02020603050405020304" pitchFamily="18" charset="0"/>
              </a:rPr>
              <a:t>– The system first creates many random timetable options.</a:t>
            </a:r>
          </a:p>
          <a:p>
            <a:pPr algn="just">
              <a:lnSpc>
                <a:spcPct val="150000"/>
              </a:lnSpc>
            </a:pPr>
            <a:r>
              <a:rPr lang="en-US" sz="2000" b="1" dirty="0">
                <a:latin typeface="Times New Roman" panose="02020603050405020304" pitchFamily="18" charset="0"/>
                <a:cs typeface="Times New Roman" panose="02020603050405020304" pitchFamily="18" charset="0"/>
              </a:rPr>
              <a:t>Checking for Mistakes </a:t>
            </a:r>
            <a:r>
              <a:rPr lang="en-US" sz="2000" dirty="0">
                <a:latin typeface="Times New Roman" panose="02020603050405020304" pitchFamily="18" charset="0"/>
                <a:cs typeface="Times New Roman" panose="02020603050405020304" pitchFamily="18" charset="0"/>
              </a:rPr>
              <a:t>– It examines each timetable to see if there are any clashes, like a teacher being assigned to two classes at the same time.</a:t>
            </a:r>
          </a:p>
          <a:p>
            <a:pPr algn="just">
              <a:lnSpc>
                <a:spcPct val="150000"/>
              </a:lnSpc>
            </a:pPr>
            <a:r>
              <a:rPr lang="en-US" sz="2000" b="1" dirty="0">
                <a:latin typeface="Times New Roman" panose="02020603050405020304" pitchFamily="18" charset="0"/>
                <a:cs typeface="Times New Roman" panose="02020603050405020304" pitchFamily="18" charset="0"/>
              </a:rPr>
              <a:t>Picking the Best Ones </a:t>
            </a:r>
            <a:r>
              <a:rPr lang="en-US" sz="2000" dirty="0">
                <a:latin typeface="Times New Roman" panose="02020603050405020304" pitchFamily="18" charset="0"/>
                <a:cs typeface="Times New Roman" panose="02020603050405020304" pitchFamily="18" charset="0"/>
              </a:rPr>
              <a:t>– The system selects the best schedules that have fewer mistakes.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	“Selects the best, rejects the rest”</a:t>
            </a:r>
          </a:p>
          <a:p>
            <a:pPr algn="just">
              <a:lnSpc>
                <a:spcPct val="150000"/>
              </a:lnSpc>
            </a:pPr>
            <a:r>
              <a:rPr lang="en-US" sz="2000" b="1" dirty="0">
                <a:latin typeface="Times New Roman" panose="02020603050405020304" pitchFamily="18" charset="0"/>
                <a:cs typeface="Times New Roman" panose="02020603050405020304" pitchFamily="18" charset="0"/>
              </a:rPr>
              <a:t>Mixing and Matching </a:t>
            </a:r>
            <a:r>
              <a:rPr lang="en-US" sz="2000" dirty="0">
                <a:latin typeface="Times New Roman" panose="02020603050405020304" pitchFamily="18" charset="0"/>
                <a:cs typeface="Times New Roman" panose="02020603050405020304" pitchFamily="18" charset="0"/>
              </a:rPr>
              <a:t>– It takes the best schedules and combines them to create even better ones.</a:t>
            </a:r>
          </a:p>
          <a:p>
            <a:pPr algn="just">
              <a:lnSpc>
                <a:spcPct val="150000"/>
              </a:lnSpc>
            </a:pPr>
            <a:r>
              <a:rPr lang="en-US" sz="2000" b="1" dirty="0">
                <a:latin typeface="Times New Roman" panose="02020603050405020304" pitchFamily="18" charset="0"/>
                <a:cs typeface="Times New Roman" panose="02020603050405020304" pitchFamily="18" charset="0"/>
              </a:rPr>
              <a:t>Making Small Changes </a:t>
            </a:r>
            <a:r>
              <a:rPr lang="en-US" sz="2000" dirty="0">
                <a:latin typeface="Times New Roman" panose="02020603050405020304" pitchFamily="18" charset="0"/>
                <a:cs typeface="Times New Roman" panose="02020603050405020304" pitchFamily="18" charset="0"/>
              </a:rPr>
              <a:t>– Tiny changes are made to improve the timetable further.</a:t>
            </a:r>
          </a:p>
          <a:p>
            <a:pPr algn="just">
              <a:lnSpc>
                <a:spcPct val="150000"/>
              </a:lnSpc>
            </a:pPr>
            <a:r>
              <a:rPr lang="en-US" sz="2000" b="1" dirty="0">
                <a:latin typeface="Times New Roman" panose="02020603050405020304" pitchFamily="18" charset="0"/>
                <a:cs typeface="Times New Roman" panose="02020603050405020304" pitchFamily="18" charset="0"/>
              </a:rPr>
              <a:t>Repeating the Process </a:t>
            </a:r>
            <a:r>
              <a:rPr lang="en-US" sz="2000" dirty="0">
                <a:latin typeface="Times New Roman" panose="02020603050405020304" pitchFamily="18" charset="0"/>
                <a:cs typeface="Times New Roman" panose="02020603050405020304" pitchFamily="18" charset="0"/>
              </a:rPr>
              <a:t>– This cycle continues until the system finds the most perfect timetable possible.</a:t>
            </a:r>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
        <p:nvSpPr>
          <p:cNvPr id="7" name="Slide Number Placeholder 3">
            <a:extLst>
              <a:ext uri="{FF2B5EF4-FFF2-40B4-BE49-F238E27FC236}">
                <a16:creationId xmlns:a16="http://schemas.microsoft.com/office/drawing/2014/main" id="{CB44472F-9E28-4793-9A90-6740B445C030}"/>
              </a:ext>
            </a:extLst>
          </p:cNvPr>
          <p:cNvSpPr>
            <a:spLocks noGrp="1"/>
          </p:cNvSpPr>
          <p:nvPr>
            <p:ph type="sldNum" sz="quarter" idx="12"/>
          </p:nvPr>
        </p:nvSpPr>
        <p:spPr>
          <a:xfrm>
            <a:off x="10874477" y="6356350"/>
            <a:ext cx="479323" cy="365125"/>
          </a:xfrm>
        </p:spPr>
        <p:txBody>
          <a:bodyPr/>
          <a:lstStyle/>
          <a:p>
            <a:fld id="{D19EB42E-18EF-4ADA-8D91-F15AD1AFC8DD}" type="slidenum">
              <a:rPr lang="en-IN" smtClean="0"/>
              <a:t>10</a:t>
            </a:fld>
            <a:endParaRPr lang="en-IN" dirty="0"/>
          </a:p>
        </p:txBody>
      </p:sp>
      <p:sp>
        <p:nvSpPr>
          <p:cNvPr id="8" name="TextBox 7">
            <a:extLst>
              <a:ext uri="{FF2B5EF4-FFF2-40B4-BE49-F238E27FC236}">
                <a16:creationId xmlns:a16="http://schemas.microsoft.com/office/drawing/2014/main" id="{993F30AB-99E6-9DBA-1C81-DEA9C4B5E4EC}"/>
              </a:ext>
            </a:extLst>
          </p:cNvPr>
          <p:cNvSpPr txBox="1"/>
          <p:nvPr/>
        </p:nvSpPr>
        <p:spPr>
          <a:xfrm>
            <a:off x="907450" y="6488668"/>
            <a:ext cx="6552563"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*Introduction to Genetic algorithm by R K Bhattachariya/CE/IIT Guwahati</a:t>
            </a:r>
            <a:endParaRPr lang="en-IN" sz="1600" dirty="0"/>
          </a:p>
        </p:txBody>
      </p:sp>
    </p:spTree>
    <p:extLst>
      <p:ext uri="{BB962C8B-B14F-4D97-AF65-F5344CB8AC3E}">
        <p14:creationId xmlns:p14="http://schemas.microsoft.com/office/powerpoint/2010/main" val="135753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8626-3BE7-4580-F05D-866CB54DE4AC}"/>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046ABC-16CE-210D-17D4-7F4327520C78}"/>
              </a:ext>
            </a:extLst>
          </p:cNvPr>
          <p:cNvSpPr>
            <a:spLocks noGrp="1"/>
          </p:cNvSpPr>
          <p:nvPr>
            <p:ph idx="1"/>
          </p:nvPr>
        </p:nvSpPr>
        <p:spPr>
          <a:xfrm>
            <a:off x="329381" y="1725412"/>
            <a:ext cx="11533238" cy="3759098"/>
          </a:xfrm>
        </p:spPr>
        <p:txBody>
          <a:bodyPr>
            <a:normAutofit/>
          </a:bodyPr>
          <a:lstStyle/>
          <a:p>
            <a:pPr algn="just"/>
            <a:r>
              <a:rPr lang="en-US" sz="2400" dirty="0">
                <a:latin typeface="Times New Roman" panose="02020603050405020304" pitchFamily="18" charset="0"/>
                <a:cs typeface="Times New Roman" panose="02020603050405020304" pitchFamily="18" charset="0"/>
              </a:rPr>
              <a:t>As discussed, an evolutionary algorithm, genetics algorithm for time tabling has been proposed. The intention of the algorithm to generate a time-table schedule automatically is satisfied. The algorithm incorporates a number of techniques, aimed to improve the efficiency of the search operation. By automating this process with the help of computer assistance timetable generator can save a lot of precious time of administrators who are involved in creating and managing various timetables of the institute.</a:t>
            </a:r>
          </a:p>
          <a:p>
            <a:pPr algn="just"/>
            <a:r>
              <a:rPr lang="en-US" sz="2400" dirty="0">
                <a:latin typeface="Times New Roman" panose="02020603050405020304" pitchFamily="18" charset="0"/>
                <a:cs typeface="Times New Roman" panose="02020603050405020304" pitchFamily="18" charset="0"/>
              </a:rPr>
              <a:t>This reduces time consumption and the error in framing the timetable manually. The benefits of this approach are simplified design and reduced development time. </a:t>
            </a:r>
          </a:p>
        </p:txBody>
      </p:sp>
      <p:sp>
        <p:nvSpPr>
          <p:cNvPr id="8" name="Slide Number Placeholder 7">
            <a:extLst>
              <a:ext uri="{FF2B5EF4-FFF2-40B4-BE49-F238E27FC236}">
                <a16:creationId xmlns:a16="http://schemas.microsoft.com/office/drawing/2014/main" id="{BB230758-FB0A-8344-3307-F9D313073EE3}"/>
              </a:ext>
            </a:extLst>
          </p:cNvPr>
          <p:cNvSpPr>
            <a:spLocks noGrp="1"/>
          </p:cNvSpPr>
          <p:nvPr>
            <p:ph type="sldNum" sz="quarter" idx="12"/>
          </p:nvPr>
        </p:nvSpPr>
        <p:spPr/>
        <p:txBody>
          <a:bodyPr/>
          <a:lstStyle/>
          <a:p>
            <a:fld id="{D19EB42E-18EF-4ADA-8D91-F15AD1AFC8DD}" type="slidenum">
              <a:rPr lang="en-IN" smtClean="0"/>
              <a:t>11</a:t>
            </a:fld>
            <a:endParaRPr lang="en-IN"/>
          </a:p>
        </p:txBody>
      </p:sp>
    </p:spTree>
    <p:extLst>
      <p:ext uri="{BB962C8B-B14F-4D97-AF65-F5344CB8AC3E}">
        <p14:creationId xmlns:p14="http://schemas.microsoft.com/office/powerpoint/2010/main" val="102553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04D6-DAB9-26D1-CB5F-815BC7DF2B74}"/>
              </a:ext>
            </a:extLst>
          </p:cNvPr>
          <p:cNvSpPr>
            <a:spLocks noGrp="1"/>
          </p:cNvSpPr>
          <p:nvPr>
            <p:ph type="title"/>
          </p:nvPr>
        </p:nvSpPr>
        <p:spPr>
          <a:xfrm>
            <a:off x="537258" y="411424"/>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DA3C992-E4DC-44AF-E7CE-E9D3E65FFD3A}"/>
              </a:ext>
            </a:extLst>
          </p:cNvPr>
          <p:cNvSpPr>
            <a:spLocks noGrp="1"/>
          </p:cNvSpPr>
          <p:nvPr>
            <p:ph idx="1"/>
          </p:nvPr>
        </p:nvSpPr>
        <p:spPr>
          <a:xfrm>
            <a:off x="344129" y="1736987"/>
            <a:ext cx="11503742" cy="4351338"/>
          </a:xfrm>
          <a:noFill/>
          <a:ln>
            <a:noFill/>
          </a:ln>
        </p:spPr>
        <p:txBody>
          <a:bodyPr>
            <a:normAutofit/>
          </a:bodyPr>
          <a:lstStyle/>
          <a:p>
            <a:pPr algn="just"/>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Mittal, Dipesh, Hiral Doshi, Mohammed </a:t>
            </a:r>
            <a:r>
              <a:rPr lang="en-IN" sz="20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Sunasra</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and Renuka Nagpure. </a:t>
            </a:r>
            <a:r>
              <a:rPr lang="en-IN" sz="20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"Automatic timetable generation using genetic algorithm." </a:t>
            </a:r>
            <a:r>
              <a:rPr lang="en-IN" sz="2000" b="0" i="1"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International Journal of Advanced Research in Computer and Communication Engineering</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4, no. 2 (2015): 245-248.</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Abdelhalim, Esraa A., and Ghada A. El Khayat. </a:t>
            </a:r>
            <a:r>
              <a:rPr lang="en-IN" sz="2000" b="1"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 utilization-based genetic algorithm for solving the university timetabling problem (UGA)." </a:t>
            </a:r>
            <a:r>
              <a:rPr lang="en-IN" sz="2000" b="0" i="1"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Alexandria Engineering Journal</a:t>
            </a:r>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55, no. 2 (2016): 1395-1409.</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Prabhakaran, Bhavadharani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Swaminadhan</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Maheswari Shanmugam, Chaaru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Bhala</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Karunakaran, Bhumika Murugesan, and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Deepalakshmi</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Manimaran. </a:t>
            </a:r>
            <a:r>
              <a:rPr lang="en-IN" sz="2000" b="1"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"Automatic Timetable Generator Using Genetic Algorithm."</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In </a:t>
            </a:r>
            <a:r>
              <a:rPr lang="en-IN" sz="2000" b="0" i="1"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6th International Conference on Intelligent Computing (ICIC-6 2023)</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pp. 84-89. Atlantis Press, 2023.</a:t>
            </a:r>
            <a:endParaRPr lang="en-US" sz="20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35EB4B4-8B7F-F287-43E4-8BF4CFFA97DC}"/>
              </a:ext>
            </a:extLst>
          </p:cNvPr>
          <p:cNvSpPr>
            <a:spLocks noGrp="1"/>
          </p:cNvSpPr>
          <p:nvPr>
            <p:ph type="sldNum" sz="quarter" idx="12"/>
          </p:nvPr>
        </p:nvSpPr>
        <p:spPr/>
        <p:txBody>
          <a:bodyPr/>
          <a:lstStyle/>
          <a:p>
            <a:fld id="{D19EB42E-18EF-4ADA-8D91-F15AD1AFC8DD}" type="slidenum">
              <a:rPr lang="en-IN" smtClean="0">
                <a:latin typeface="Times New Roman" panose="02020603050405020304" pitchFamily="18" charset="0"/>
                <a:cs typeface="Times New Roman" panose="02020603050405020304" pitchFamily="18" charset="0"/>
              </a:rPr>
              <a:t>12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67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79245-D237-9406-DED1-C7952946444E}"/>
              </a:ext>
            </a:extLst>
          </p:cNvPr>
          <p:cNvSpPr>
            <a:spLocks noGrp="1"/>
          </p:cNvSpPr>
          <p:nvPr>
            <p:ph idx="1"/>
          </p:nvPr>
        </p:nvSpPr>
        <p:spPr>
          <a:xfrm>
            <a:off x="344345" y="1735232"/>
            <a:ext cx="11503309" cy="5192461"/>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Web-based Automatic timetable Scheduler for schools and colleges, eliminating the need for manual scheduling. It ensures efficient allocation of subjects, faculty, and classrooms while avoiding conflicts and reducing human effort. The system provides a user-friendly web interface where administrators can input details, and the algorithm takes care of scheduling.</a:t>
            </a:r>
          </a:p>
          <a:p>
            <a:pPr algn="just">
              <a:lnSpc>
                <a:spcPct val="150000"/>
              </a:lnSpc>
            </a:pPr>
            <a:r>
              <a:rPr lang="en-US" sz="2200" dirty="0">
                <a:latin typeface="Times New Roman" panose="02020603050405020304" pitchFamily="18" charset="0"/>
                <a:cs typeface="Times New Roman" panose="02020603050405020304" pitchFamily="18" charset="0"/>
              </a:rPr>
              <a:t>This is a NP-Hard Problem where the exact solution cannot be determined thus the project uses the Genetic Algorithm (GA) to optimize timetables by generating multiple scheduling options, evaluating them for conflicts, and improving them through selection, crossover, and mutation. The process continues until the best possible timetable is achieved, ensuring a balanced, conflict-free, and efficient schedule for all stakeholders.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5F8A58-2497-666C-ADA8-D2B0FFAF2C93}"/>
              </a:ext>
            </a:extLst>
          </p:cNvPr>
          <p:cNvSpPr>
            <a:spLocks noGrp="1"/>
          </p:cNvSpPr>
          <p:nvPr>
            <p:ph type="sldNum" sz="quarter" idx="12"/>
          </p:nvPr>
        </p:nvSpPr>
        <p:spPr/>
        <p:txBody>
          <a:bodyPr/>
          <a:lstStyle/>
          <a:p>
            <a:fld id="{D19EB42E-18EF-4ADA-8D91-F15AD1AFC8DD}" type="slidenum">
              <a:rPr lang="en-IN" smtClean="0"/>
              <a:t>2</a:t>
            </a:fld>
            <a:endParaRPr lang="en-IN"/>
          </a:p>
        </p:txBody>
      </p:sp>
      <p:sp>
        <p:nvSpPr>
          <p:cNvPr id="5" name="Title 1">
            <a:extLst>
              <a:ext uri="{FF2B5EF4-FFF2-40B4-BE49-F238E27FC236}">
                <a16:creationId xmlns:a16="http://schemas.microsoft.com/office/drawing/2014/main" id="{0690D6F9-2995-3CE3-5880-89BC162C6EFD}"/>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I</a:t>
            </a:r>
            <a:r>
              <a:rPr lang="en-IN" dirty="0" err="1">
                <a:solidFill>
                  <a:schemeClr val="accent1">
                    <a:lumMod val="75000"/>
                  </a:schemeClr>
                </a:solidFill>
                <a:latin typeface="Times New Roman" panose="02020603050405020304" pitchFamily="18" charset="0"/>
                <a:cs typeface="Times New Roman" panose="02020603050405020304" pitchFamily="18" charset="0"/>
              </a:rPr>
              <a:t>ntroduction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25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27DB-0BC4-10A5-F04D-0AAC9C571289}"/>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33891F3-5C12-F109-C168-313B222F5D26}"/>
              </a:ext>
            </a:extLst>
          </p:cNvPr>
          <p:cNvSpPr>
            <a:spLocks noGrp="1"/>
          </p:cNvSpPr>
          <p:nvPr>
            <p:ph idx="1"/>
          </p:nvPr>
        </p:nvSpPr>
        <p:spPr>
          <a:xfrm>
            <a:off x="349045" y="1737771"/>
            <a:ext cx="11493910" cy="3483158"/>
          </a:xfrm>
        </p:spPr>
        <p:txBody>
          <a:bodyPr>
            <a:normAutofit fontScale="85000" lnSpcReduction="10000"/>
          </a:bodyPr>
          <a:lstStyle/>
          <a:p>
            <a:pPr algn="just">
              <a:lnSpc>
                <a:spcPct val="160000"/>
              </a:lnSpc>
            </a:pPr>
            <a:r>
              <a:rPr lang="en-US" dirty="0">
                <a:latin typeface="Times New Roman" panose="02020603050405020304" pitchFamily="18" charset="0"/>
                <a:cs typeface="Times New Roman" panose="02020603050405020304" pitchFamily="18" charset="0"/>
              </a:rPr>
              <a:t>Timetable scheduling is an NP-Hard combinatorial optimization problem faced by educational institutions. The challenge involves allocating courses, instructors, students, and classrooms to specific time slots while adhering to multiple constraints.</a:t>
            </a:r>
          </a:p>
          <a:p>
            <a:pPr algn="just">
              <a:lnSpc>
                <a:spcPct val="160000"/>
              </a:lnSpc>
            </a:pPr>
            <a:r>
              <a:rPr lang="en-US" dirty="0">
                <a:latin typeface="Times New Roman" panose="02020603050405020304" pitchFamily="18" charset="0"/>
                <a:cs typeface="Times New Roman" panose="02020603050405020304" pitchFamily="18" charset="0"/>
              </a:rPr>
              <a:t> The traditional manual approach to timetable generation is time-consuming, error-prone, and often leads to scheduling conflicts.</a:t>
            </a:r>
          </a:p>
          <a:p>
            <a:pPr algn="just">
              <a:lnSpc>
                <a:spcPct val="16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43B2B1A-BAFD-8784-A1B7-51B51F23CE6D}"/>
              </a:ext>
            </a:extLst>
          </p:cNvPr>
          <p:cNvSpPr>
            <a:spLocks noGrp="1"/>
          </p:cNvSpPr>
          <p:nvPr>
            <p:ph type="sldNum" sz="quarter" idx="12"/>
          </p:nvPr>
        </p:nvSpPr>
        <p:spPr/>
        <p:txBody>
          <a:bodyPr/>
          <a:lstStyle/>
          <a:p>
            <a:fld id="{D19EB42E-18EF-4ADA-8D91-F15AD1AFC8DD}" type="slidenum">
              <a:rPr lang="en-IN" smtClean="0"/>
              <a:t>3</a:t>
            </a:fld>
            <a:endParaRPr lang="en-IN"/>
          </a:p>
        </p:txBody>
      </p:sp>
    </p:spTree>
    <p:extLst>
      <p:ext uri="{BB962C8B-B14F-4D97-AF65-F5344CB8AC3E}">
        <p14:creationId xmlns:p14="http://schemas.microsoft.com/office/powerpoint/2010/main" val="92075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BB85-F981-C077-3C7A-8E4B68D8D52F}"/>
              </a:ext>
            </a:extLst>
          </p:cNvPr>
          <p:cNvSpPr>
            <a:spLocks noGrp="1"/>
          </p:cNvSpPr>
          <p:nvPr>
            <p:ph type="title"/>
          </p:nvPr>
        </p:nvSpPr>
        <p:spPr>
          <a:xfrm>
            <a:off x="548833" y="411424"/>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B4F899A8-F3CE-8244-9190-3C03DE376DB5}"/>
              </a:ext>
            </a:extLst>
          </p:cNvPr>
          <p:cNvSpPr>
            <a:spLocks noGrp="1"/>
          </p:cNvSpPr>
          <p:nvPr>
            <p:ph idx="1"/>
          </p:nvPr>
        </p:nvSpPr>
        <p:spPr>
          <a:xfrm>
            <a:off x="344129" y="1736987"/>
            <a:ext cx="11503742" cy="3808407"/>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Timetables are manually created by coordinators, requiring significant time and effort to ensure proper scheduling. Coordinators must carefully analyse multiple factors to prevent conflicts such as overlapping lectures, faculty unavailability and limited classroom resources, making the process prone to errors.</a:t>
            </a:r>
          </a:p>
          <a:p>
            <a:pPr algn="just">
              <a:lnSpc>
                <a:spcPct val="150000"/>
              </a:lnSpc>
            </a:pPr>
            <a:r>
              <a:rPr lang="en-IN" sz="2400" dirty="0">
                <a:latin typeface="Times New Roman" panose="02020603050405020304" pitchFamily="18" charset="0"/>
                <a:cs typeface="Times New Roman" panose="02020603050405020304" pitchFamily="18" charset="0"/>
              </a:rPr>
              <a:t>The automation techniques do not prove efficient as they are not able to satisfy the constraints where the same faculty member is allotted with continuous classes </a:t>
            </a:r>
          </a:p>
          <a:p>
            <a:pPr algn="just">
              <a:lnSpc>
                <a:spcPct val="150000"/>
              </a:lnSpc>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F43B6C3C-38C3-E59B-8EAE-58953157FFC4}"/>
              </a:ext>
            </a:extLst>
          </p:cNvPr>
          <p:cNvSpPr>
            <a:spLocks noGrp="1"/>
          </p:cNvSpPr>
          <p:nvPr>
            <p:ph type="sldNum" sz="quarter" idx="12"/>
          </p:nvPr>
        </p:nvSpPr>
        <p:spPr/>
        <p:txBody>
          <a:bodyPr/>
          <a:lstStyle/>
          <a:p>
            <a:fld id="{D19EB42E-18EF-4ADA-8D91-F15AD1AFC8DD}" type="slidenum">
              <a:rPr lang="en-IN" smtClean="0"/>
              <a:t>4</a:t>
            </a:fld>
            <a:endParaRPr lang="en-IN"/>
          </a:p>
        </p:txBody>
      </p:sp>
    </p:spTree>
    <p:extLst>
      <p:ext uri="{BB962C8B-B14F-4D97-AF65-F5344CB8AC3E}">
        <p14:creationId xmlns:p14="http://schemas.microsoft.com/office/powerpoint/2010/main" val="279012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9790-7065-E88F-A651-20A3489F2AEB}"/>
              </a:ext>
            </a:extLst>
          </p:cNvPr>
          <p:cNvSpPr>
            <a:spLocks noGrp="1"/>
          </p:cNvSpPr>
          <p:nvPr>
            <p:ph type="title"/>
          </p:nvPr>
        </p:nvSpPr>
        <p:spPr>
          <a:xfrm>
            <a:off x="548833"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E1110629-7CFF-0CD0-A7EA-799DD1291E9C}"/>
              </a:ext>
            </a:extLst>
          </p:cNvPr>
          <p:cNvSpPr>
            <a:spLocks noGrp="1"/>
          </p:cNvSpPr>
          <p:nvPr>
            <p:ph idx="1"/>
          </p:nvPr>
        </p:nvSpPr>
        <p:spPr>
          <a:xfrm>
            <a:off x="344129" y="1736986"/>
            <a:ext cx="11513574" cy="3837904"/>
          </a:xfrm>
        </p:spPr>
        <p:txBody>
          <a:bodyPr>
            <a:normAutofit/>
          </a:bodyPr>
          <a:lstStyle/>
          <a:p>
            <a:pPr algn="just">
              <a:lnSpc>
                <a:spcPct val="150000"/>
              </a:lnSpc>
              <a:buNone/>
            </a:pPr>
            <a:r>
              <a:rPr lang="en-US" sz="2400" dirty="0">
                <a:latin typeface="Times New Roman" panose="02020603050405020304" pitchFamily="18" charset="0"/>
                <a:cs typeface="Times New Roman" panose="02020603050405020304" pitchFamily="18" charset="0"/>
              </a:rPr>
              <a:t>	The proposed solution utilizes a Genetic Algorithm (GA) for automatic timetable generation. GA mimics natural selection principles to evolve an optimal timetable by iteratively improving solution. This method ensures:</a:t>
            </a:r>
          </a:p>
          <a:p>
            <a:pPr lvl="1" algn="just">
              <a:lnSpc>
                <a:spcPct val="150000"/>
              </a:lnSpc>
            </a:pPr>
            <a:r>
              <a:rPr lang="en-US" dirty="0">
                <a:latin typeface="Times New Roman" panose="02020603050405020304" pitchFamily="18" charset="0"/>
                <a:cs typeface="Times New Roman" panose="02020603050405020304" pitchFamily="18" charset="0"/>
              </a:rPr>
              <a:t>Minimized timetable conflicts.</a:t>
            </a:r>
          </a:p>
          <a:p>
            <a:pPr lvl="1" algn="just">
              <a:lnSpc>
                <a:spcPct val="150000"/>
              </a:lnSpc>
            </a:pPr>
            <a:r>
              <a:rPr lang="en-US" dirty="0">
                <a:latin typeface="Times New Roman" panose="02020603050405020304" pitchFamily="18" charset="0"/>
                <a:cs typeface="Times New Roman" panose="02020603050405020304" pitchFamily="18" charset="0"/>
              </a:rPr>
              <a:t>Optimal utilization of resources (classrooms, faculty, and time slots).</a:t>
            </a:r>
          </a:p>
          <a:p>
            <a:pPr lvl="1" algn="just">
              <a:lnSpc>
                <a:spcPct val="150000"/>
              </a:lnSpc>
            </a:pPr>
            <a:r>
              <a:rPr lang="en-US" dirty="0">
                <a:latin typeface="Times New Roman" panose="02020603050405020304" pitchFamily="18" charset="0"/>
                <a:cs typeface="Times New Roman" panose="02020603050405020304" pitchFamily="18" charset="0"/>
              </a:rPr>
              <a:t>Reduction in human intervention and errors.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EFDB9BE3-73BF-04CF-0122-C78DE668ED19}"/>
              </a:ext>
            </a:extLst>
          </p:cNvPr>
          <p:cNvSpPr>
            <a:spLocks noGrp="1"/>
          </p:cNvSpPr>
          <p:nvPr>
            <p:ph type="sldNum" sz="quarter" idx="12"/>
          </p:nvPr>
        </p:nvSpPr>
        <p:spPr/>
        <p:txBody>
          <a:bodyPr/>
          <a:lstStyle/>
          <a:p>
            <a:fld id="{D19EB42E-18EF-4ADA-8D91-F15AD1AFC8DD}" type="slidenum">
              <a:rPr lang="en-IN" smtClean="0"/>
              <a:t>5</a:t>
            </a:fld>
            <a:endParaRPr lang="en-IN"/>
          </a:p>
        </p:txBody>
      </p:sp>
    </p:spTree>
    <p:extLst>
      <p:ext uri="{BB962C8B-B14F-4D97-AF65-F5344CB8AC3E}">
        <p14:creationId xmlns:p14="http://schemas.microsoft.com/office/powerpoint/2010/main" val="224846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0AAC-535A-CA5B-CD60-82440E3F8D60}"/>
              </a:ext>
            </a:extLst>
          </p:cNvPr>
          <p:cNvSpPr>
            <a:spLocks noGrp="1"/>
          </p:cNvSpPr>
          <p:nvPr>
            <p:ph type="title"/>
          </p:nvPr>
        </p:nvSpPr>
        <p:spPr>
          <a:xfrm>
            <a:off x="548834"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975CCD3-A117-4C76-F635-F31538082751}"/>
              </a:ext>
            </a:extLst>
          </p:cNvPr>
          <p:cNvSpPr>
            <a:spLocks noGrp="1"/>
          </p:cNvSpPr>
          <p:nvPr>
            <p:ph idx="1"/>
          </p:nvPr>
        </p:nvSpPr>
        <p:spPr>
          <a:xfrm>
            <a:off x="344129" y="1736986"/>
            <a:ext cx="10720305" cy="423119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System Requirements</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PC should have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least 4 GB of RAM,</a:t>
            </a:r>
          </a:p>
          <a:p>
            <a:pPr lvl="1"/>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Windows 7 and upwards.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Python version least 3.8 or above.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SQLite default database.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Internet access.</a:t>
            </a:r>
          </a:p>
          <a:p>
            <a:pPr marL="0" indent="0">
              <a:buNone/>
            </a:pPr>
            <a:r>
              <a:rPr lang="en-US" sz="2400" b="1" dirty="0">
                <a:latin typeface="Times New Roman" panose="02020603050405020304" pitchFamily="18" charset="0"/>
                <a:cs typeface="Times New Roman" panose="02020603050405020304" pitchFamily="18" charset="0"/>
              </a:rPr>
              <a:t>Project Components</a:t>
            </a:r>
            <a:r>
              <a:rPr lang="en-US" sz="2400"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Identifying the requirements of the institution.</a:t>
            </a:r>
          </a:p>
          <a:p>
            <a:pPr lvl="1"/>
            <a:r>
              <a:rPr lang="en-US" dirty="0">
                <a:latin typeface="Times New Roman" panose="02020603050405020304" pitchFamily="18" charset="0"/>
                <a:cs typeface="Times New Roman" panose="02020603050405020304" pitchFamily="18" charset="0"/>
              </a:rPr>
              <a:t>Details about the Faculty, Courses, Classes, Classrooms, Labs.</a:t>
            </a:r>
          </a:p>
          <a:p>
            <a:pPr lvl="1" algn="just"/>
            <a:r>
              <a:rPr lang="en-US" dirty="0">
                <a:latin typeface="Times New Roman" panose="02020603050405020304" pitchFamily="18" charset="0"/>
                <a:cs typeface="Times New Roman" panose="02020603050405020304" pitchFamily="18" charset="0"/>
              </a:rPr>
              <a:t>Customization of timetable as per the requirements. </a:t>
            </a:r>
          </a:p>
          <a:p>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B431902-F7F1-B6CA-C2B3-0EFECA70F7EC}"/>
              </a:ext>
            </a:extLst>
          </p:cNvPr>
          <p:cNvSpPr>
            <a:spLocks noGrp="1"/>
          </p:cNvSpPr>
          <p:nvPr>
            <p:ph type="sldNum" sz="quarter" idx="12"/>
          </p:nvPr>
        </p:nvSpPr>
        <p:spPr/>
        <p:txBody>
          <a:bodyPr/>
          <a:lstStyle/>
          <a:p>
            <a:fld id="{D19EB42E-18EF-4ADA-8D91-F15AD1AFC8DD}" type="slidenum">
              <a:rPr lang="en-IN" smtClean="0"/>
              <a:t>6</a:t>
            </a:fld>
            <a:endParaRPr lang="en-IN"/>
          </a:p>
        </p:txBody>
      </p:sp>
    </p:spTree>
    <p:extLst>
      <p:ext uri="{BB962C8B-B14F-4D97-AF65-F5344CB8AC3E}">
        <p14:creationId xmlns:p14="http://schemas.microsoft.com/office/powerpoint/2010/main" val="263513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1AF5-3EB8-FCA3-B05C-F14BB5A9992E}"/>
              </a:ext>
            </a:extLst>
          </p:cNvPr>
          <p:cNvSpPr>
            <a:spLocks noGrp="1"/>
          </p:cNvSpPr>
          <p:nvPr>
            <p:ph type="title"/>
          </p:nvPr>
        </p:nvSpPr>
        <p:spPr>
          <a:xfrm>
            <a:off x="548832" y="399850"/>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Flow Chart</a:t>
            </a:r>
          </a:p>
        </p:txBody>
      </p:sp>
      <p:sp>
        <p:nvSpPr>
          <p:cNvPr id="8" name="Slide Number Placeholder 7">
            <a:extLst>
              <a:ext uri="{FF2B5EF4-FFF2-40B4-BE49-F238E27FC236}">
                <a16:creationId xmlns:a16="http://schemas.microsoft.com/office/drawing/2014/main" id="{6CBD0871-B522-D837-0C12-CC593055CE70}"/>
              </a:ext>
            </a:extLst>
          </p:cNvPr>
          <p:cNvSpPr>
            <a:spLocks noGrp="1"/>
          </p:cNvSpPr>
          <p:nvPr>
            <p:ph type="sldNum" sz="quarter" idx="12"/>
          </p:nvPr>
        </p:nvSpPr>
        <p:spPr/>
        <p:txBody>
          <a:bodyPr/>
          <a:lstStyle/>
          <a:p>
            <a:fld id="{D19EB42E-18EF-4ADA-8D91-F15AD1AFC8DD}" type="slidenum">
              <a:rPr lang="en-IN" smtClean="0"/>
              <a:t>7</a:t>
            </a:fld>
            <a:endParaRPr lang="en-IN" dirty="0"/>
          </a:p>
        </p:txBody>
      </p:sp>
      <p:pic>
        <p:nvPicPr>
          <p:cNvPr id="3" name="Picture 2">
            <a:extLst>
              <a:ext uri="{FF2B5EF4-FFF2-40B4-BE49-F238E27FC236}">
                <a16:creationId xmlns:a16="http://schemas.microsoft.com/office/drawing/2014/main" id="{87C33F19-CCBE-AE8D-168A-079A8BEAA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335" y="706766"/>
            <a:ext cx="3380155" cy="5283920"/>
          </a:xfrm>
          <a:prstGeom prst="rect">
            <a:avLst/>
          </a:prstGeom>
        </p:spPr>
      </p:pic>
      <p:sp>
        <p:nvSpPr>
          <p:cNvPr id="4" name="TextBox 3">
            <a:extLst>
              <a:ext uri="{FF2B5EF4-FFF2-40B4-BE49-F238E27FC236}">
                <a16:creationId xmlns:a16="http://schemas.microsoft.com/office/drawing/2014/main" id="{31E2A8DF-9746-CE40-E494-C3EB87603BD3}"/>
              </a:ext>
            </a:extLst>
          </p:cNvPr>
          <p:cNvSpPr txBox="1"/>
          <p:nvPr/>
        </p:nvSpPr>
        <p:spPr>
          <a:xfrm>
            <a:off x="1789471" y="6048488"/>
            <a:ext cx="86130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 The flowchart visually represents the automated timetable generation process using a Genetic Algorithm.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33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08CAEA-E1CA-D7A9-8DB5-7DB344C8DAAB}"/>
              </a:ext>
            </a:extLst>
          </p:cNvPr>
          <p:cNvSpPr>
            <a:spLocks noGrp="1"/>
          </p:cNvSpPr>
          <p:nvPr>
            <p:ph type="sldNum" sz="quarter" idx="12"/>
          </p:nvPr>
        </p:nvSpPr>
        <p:spPr/>
        <p:txBody>
          <a:bodyPr/>
          <a:lstStyle/>
          <a:p>
            <a:fld id="{D19EB42E-18EF-4ADA-8D91-F15AD1AFC8DD}" type="slidenum">
              <a:rPr lang="en-IN" smtClean="0"/>
              <a:t>8</a:t>
            </a:fld>
            <a:endParaRPr lang="en-IN"/>
          </a:p>
        </p:txBody>
      </p:sp>
      <p:sp>
        <p:nvSpPr>
          <p:cNvPr id="7" name="Title 1">
            <a:extLst>
              <a:ext uri="{FF2B5EF4-FFF2-40B4-BE49-F238E27FC236}">
                <a16:creationId xmlns:a16="http://schemas.microsoft.com/office/drawing/2014/main" id="{21A81E5F-386B-8A3E-A1CE-F413802A21FF}"/>
              </a:ext>
            </a:extLst>
          </p:cNvPr>
          <p:cNvSpPr>
            <a:spLocks noGrp="1"/>
          </p:cNvSpPr>
          <p:nvPr>
            <p:ph type="title"/>
          </p:nvPr>
        </p:nvSpPr>
        <p:spPr>
          <a:xfrm>
            <a:off x="558664" y="-117988"/>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A</a:t>
            </a:r>
            <a:r>
              <a:rPr lang="en-IN" dirty="0" err="1">
                <a:solidFill>
                  <a:schemeClr val="accent1">
                    <a:lumMod val="75000"/>
                  </a:schemeClr>
                </a:solidFill>
                <a:latin typeface="Times New Roman" panose="02020603050405020304" pitchFamily="18" charset="0"/>
                <a:cs typeface="Times New Roman" panose="02020603050405020304" pitchFamily="18" charset="0"/>
              </a:rPr>
              <a:t>ctivity</a:t>
            </a:r>
            <a:r>
              <a:rPr lang="en-IN" dirty="0">
                <a:solidFill>
                  <a:schemeClr val="accent1">
                    <a:lumMod val="75000"/>
                  </a:schemeClr>
                </a:solidFill>
                <a:latin typeface="Times New Roman" panose="02020603050405020304" pitchFamily="18" charset="0"/>
                <a:cs typeface="Times New Roman" panose="02020603050405020304" pitchFamily="18" charset="0"/>
              </a:rPr>
              <a:t> Diagram</a:t>
            </a:r>
          </a:p>
        </p:txBody>
      </p:sp>
      <p:pic>
        <p:nvPicPr>
          <p:cNvPr id="9" name="Picture 8">
            <a:extLst>
              <a:ext uri="{FF2B5EF4-FFF2-40B4-BE49-F238E27FC236}">
                <a16:creationId xmlns:a16="http://schemas.microsoft.com/office/drawing/2014/main" id="{34B50465-7153-E38C-F07F-F22ED5AC1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34" y="711563"/>
            <a:ext cx="6941659" cy="5434874"/>
          </a:xfrm>
          <a:prstGeom prst="rect">
            <a:avLst/>
          </a:prstGeom>
        </p:spPr>
      </p:pic>
      <p:sp>
        <p:nvSpPr>
          <p:cNvPr id="2" name="TextBox 1">
            <a:extLst>
              <a:ext uri="{FF2B5EF4-FFF2-40B4-BE49-F238E27FC236}">
                <a16:creationId xmlns:a16="http://schemas.microsoft.com/office/drawing/2014/main" id="{D7F7A8C7-3117-7309-CED2-E96CD391F6E8}"/>
              </a:ext>
            </a:extLst>
          </p:cNvPr>
          <p:cNvSpPr txBox="1"/>
          <p:nvPr/>
        </p:nvSpPr>
        <p:spPr>
          <a:xfrm>
            <a:off x="1789471" y="6076420"/>
            <a:ext cx="862289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 The activity diagram provides a detailed workflow of the web-based timetable scheduling system, focusing on user interactions and system functions.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94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47C7-228C-0586-A0DB-47FFEE638757}"/>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Methodology</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0621D-BE4A-93C6-9FA2-B5DFCA8A0C98}"/>
              </a:ext>
            </a:extLst>
          </p:cNvPr>
          <p:cNvSpPr>
            <a:spLocks noGrp="1"/>
          </p:cNvSpPr>
          <p:nvPr>
            <p:ph idx="1"/>
          </p:nvPr>
        </p:nvSpPr>
        <p:spPr>
          <a:xfrm>
            <a:off x="353074" y="1769508"/>
            <a:ext cx="11485851" cy="4351338"/>
          </a:xfrm>
        </p:spPr>
        <p:txBody>
          <a:bodyPr>
            <a:noAutofit/>
          </a:bodyPr>
          <a:lstStyle/>
          <a:p>
            <a:pPr algn="just"/>
            <a:r>
              <a:rPr lang="en-US" sz="2400" b="1" dirty="0">
                <a:latin typeface="Times New Roman" panose="02020603050405020304" pitchFamily="18" charset="0"/>
                <a:cs typeface="Times New Roman" panose="02020603050405020304" pitchFamily="18" charset="0"/>
              </a:rPr>
              <a:t>Design and Development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User friendly interface for timetable generation.</a:t>
            </a:r>
          </a:p>
          <a:p>
            <a:pPr lvl="1" algn="just"/>
            <a:r>
              <a:rPr lang="en-US" dirty="0">
                <a:latin typeface="Times New Roman" panose="02020603050405020304" pitchFamily="18" charset="0"/>
                <a:cs typeface="Times New Roman" panose="02020603050405020304" pitchFamily="18" charset="0"/>
              </a:rPr>
              <a:t>Using basic HTML, CSS and Django and other </a:t>
            </a:r>
            <a:r>
              <a:rPr lang="en-US" dirty="0" err="1">
                <a:latin typeface="Times New Roman" panose="02020603050405020304" pitchFamily="18" charset="0"/>
                <a:cs typeface="Times New Roman" panose="02020603050405020304" pitchFamily="18" charset="0"/>
              </a:rPr>
              <a:t>PyPi</a:t>
            </a:r>
            <a:r>
              <a:rPr lang="en-US" dirty="0">
                <a:latin typeface="Times New Roman" panose="02020603050405020304" pitchFamily="18" charset="0"/>
                <a:cs typeface="Times New Roman" panose="02020603050405020304" pitchFamily="18" charset="0"/>
              </a:rPr>
              <a:t> libraries for development.</a:t>
            </a:r>
          </a:p>
          <a:p>
            <a:pPr lvl="1" algn="just"/>
            <a:r>
              <a:rPr lang="en-US" dirty="0">
                <a:latin typeface="Times New Roman" panose="02020603050405020304" pitchFamily="18" charset="0"/>
                <a:cs typeface="Times New Roman" panose="02020603050405020304" pitchFamily="18" charset="0"/>
              </a:rPr>
              <a:t>Integration of Email for User  account creation.</a:t>
            </a:r>
          </a:p>
          <a:p>
            <a:pPr algn="just"/>
            <a:r>
              <a:rPr lang="en-US" sz="24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Deploying the System in the Server / Cloud platform (AWS or Google Cloud).</a:t>
            </a:r>
          </a:p>
          <a:p>
            <a:pPr lvl="1" algn="just"/>
            <a:r>
              <a:rPr lang="en-US" dirty="0">
                <a:latin typeface="Times New Roman" panose="02020603050405020304" pitchFamily="18" charset="0"/>
                <a:cs typeface="Times New Roman" panose="02020603050405020304" pitchFamily="18" charset="0"/>
              </a:rPr>
              <a:t>GitHub for managing the Code.</a:t>
            </a:r>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653F594-5A14-BC95-78E4-2E32BD5CD09C}"/>
              </a:ext>
            </a:extLst>
          </p:cNvPr>
          <p:cNvSpPr>
            <a:spLocks noGrp="1"/>
          </p:cNvSpPr>
          <p:nvPr>
            <p:ph type="sldNum" sz="quarter" idx="12"/>
          </p:nvPr>
        </p:nvSpPr>
        <p:spPr/>
        <p:txBody>
          <a:bodyPr/>
          <a:lstStyle/>
          <a:p>
            <a:fld id="{D19EB42E-18EF-4ADA-8D91-F15AD1AFC8DD}" type="slidenum">
              <a:rPr lang="en-IN" smtClean="0"/>
              <a:t>9</a:t>
            </a:fld>
            <a:endParaRPr lang="en-IN"/>
          </a:p>
        </p:txBody>
      </p:sp>
    </p:spTree>
    <p:extLst>
      <p:ext uri="{BB962C8B-B14F-4D97-AF65-F5344CB8AC3E}">
        <p14:creationId xmlns:p14="http://schemas.microsoft.com/office/powerpoint/2010/main" val="563370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809</TotalTime>
  <Words>985</Words>
  <Application>Microsoft Office PowerPoint</Application>
  <PresentationFormat>Widescreen</PresentationFormat>
  <Paragraphs>86</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Introduction</vt:lpstr>
      <vt:lpstr>Problem Statement</vt:lpstr>
      <vt:lpstr>Existing solution</vt:lpstr>
      <vt:lpstr>Proposed Solution</vt:lpstr>
      <vt:lpstr>Requirements</vt:lpstr>
      <vt:lpstr>Flow Chart</vt:lpstr>
      <vt:lpstr>Activity Diagram</vt:lpstr>
      <vt:lpstr>Methodology</vt:lpstr>
      <vt:lpstr>Genetic Algorithm</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PRAPTHI J P;Gaurav Alva</dc:creator>
  <cp:lastModifiedBy>Gaurav Alva</cp:lastModifiedBy>
  <cp:revision>22</cp:revision>
  <dcterms:created xsi:type="dcterms:W3CDTF">2024-10-02T16:51:19Z</dcterms:created>
  <dcterms:modified xsi:type="dcterms:W3CDTF">2025-03-29T08:25:23Z</dcterms:modified>
</cp:coreProperties>
</file>