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757"/>
    <a:srgbClr val="FEF9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BD07C2-A8D5-442F-93E7-71925FF71000}" type="datetimeFigureOut">
              <a:rPr lang="en-IN" smtClean="0"/>
              <a:t>15-03-2025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FC62F-66EE-4F31-9BCD-675275CDC678}" type="slidenum">
              <a:rPr lang="en-IN" smtClean="0"/>
              <a:t>‹#›</a:t>
            </a:fld>
            <a:endParaRPr lang="en-IN"/>
          </a:p>
        </p:txBody>
      </p:sp>
    </p:spTree>
    <p:extLst>
      <p:ext uri="{BB962C8B-B14F-4D97-AF65-F5344CB8AC3E}">
        <p14:creationId xmlns:p14="http://schemas.microsoft.com/office/powerpoint/2010/main" val="2817238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12FC62F-66EE-4F31-9BCD-675275CDC678}" type="slidenum">
              <a:rPr lang="en-IN" smtClean="0"/>
              <a:t>1</a:t>
            </a:fld>
            <a:endParaRPr lang="en-IN"/>
          </a:p>
        </p:txBody>
      </p:sp>
    </p:spTree>
    <p:extLst>
      <p:ext uri="{BB962C8B-B14F-4D97-AF65-F5344CB8AC3E}">
        <p14:creationId xmlns:p14="http://schemas.microsoft.com/office/powerpoint/2010/main" val="241280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12FC62F-66EE-4F31-9BCD-675275CDC678}" type="slidenum">
              <a:rPr lang="en-IN" smtClean="0"/>
              <a:t>3</a:t>
            </a:fld>
            <a:endParaRPr lang="en-IN"/>
          </a:p>
        </p:txBody>
      </p:sp>
    </p:spTree>
    <p:extLst>
      <p:ext uri="{BB962C8B-B14F-4D97-AF65-F5344CB8AC3E}">
        <p14:creationId xmlns:p14="http://schemas.microsoft.com/office/powerpoint/2010/main" val="1411365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3F4CC6-F3FB-47BE-AC03-611F875C78F9}" type="datetime1">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3296917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0E305-C125-4A8A-B0DE-601EE21F5071}" type="datetime1">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4254765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78304C-AB85-435B-A0C3-3BCD74CCEF52}" type="datetime1">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2364339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C69CB-A300-4889-9581-BDF5B68A7209}" type="datetime1">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2842419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56E215-631F-4CEB-9330-D2E2D4D38DB8}" type="datetime1">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4204701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4B2955-88C4-4DB3-952E-AAAB9C1C2206}" type="datetime1">
              <a:rPr lang="en-IN" smtClean="0"/>
              <a:t>15-03-2025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3459163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1D74B-5FF4-42E9-82AB-3DA4F8AC0E13}" type="datetime1">
              <a:rPr lang="en-IN" smtClean="0"/>
              <a:t>15-03-2025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1461007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504F77-6474-4104-B4A7-A75A5A09B471}" type="datetime1">
              <a:rPr lang="en-IN" smtClean="0"/>
              <a:t>15-03-2025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1216228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A1398B-25B8-43D3-8133-74A4D14D31C6}" type="datetime1">
              <a:rPr lang="en-IN" smtClean="0"/>
              <a:t>15-03-2025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299167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CA2E70-6B44-4906-91B0-A7DF2298B6C3}" type="datetime1">
              <a:rPr lang="en-IN" smtClean="0"/>
              <a:t>15-03-2025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2635980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03C9A3-3EE5-47F9-848F-B641E74E4566}" type="datetime1">
              <a:rPr lang="en-IN" smtClean="0"/>
              <a:t>15-03-2025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9EB42E-18EF-4ADA-8D91-F15AD1AFC8DD}" type="slidenum">
              <a:rPr lang="en-IN" smtClean="0"/>
              <a:t>‹#›</a:t>
            </a:fld>
            <a:endParaRPr lang="en-IN"/>
          </a:p>
        </p:txBody>
      </p:sp>
    </p:spTree>
    <p:extLst>
      <p:ext uri="{BB962C8B-B14F-4D97-AF65-F5344CB8AC3E}">
        <p14:creationId xmlns:p14="http://schemas.microsoft.com/office/powerpoint/2010/main" val="910707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9E8">
            <a:alpha val="51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9F6764-CDD9-4B0E-B979-6FCEC6BC2AF9}" type="datetime1">
              <a:rPr lang="en-IN" smtClean="0"/>
              <a:t>15-03-2025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9EB42E-18EF-4ADA-8D91-F15AD1AFC8DD}" type="slidenum">
              <a:rPr lang="en-IN" smtClean="0"/>
              <a:t>‹#›</a:t>
            </a:fld>
            <a:endParaRPr lang="en-IN"/>
          </a:p>
        </p:txBody>
      </p:sp>
    </p:spTree>
    <p:extLst>
      <p:ext uri="{BB962C8B-B14F-4D97-AF65-F5344CB8AC3E}">
        <p14:creationId xmlns:p14="http://schemas.microsoft.com/office/powerpoint/2010/main" val="31797948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D8AADF-1384-5E5D-54C7-58173DFA7F41}"/>
              </a:ext>
            </a:extLst>
          </p:cNvPr>
          <p:cNvSpPr txBox="1"/>
          <p:nvPr/>
        </p:nvSpPr>
        <p:spPr>
          <a:xfrm>
            <a:off x="1332017" y="4814955"/>
            <a:ext cx="3601713" cy="707886"/>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Presented by :     </a:t>
            </a:r>
            <a:r>
              <a:rPr lang="en-IN" sz="2000" b="1" dirty="0">
                <a:latin typeface="Times New Roman" panose="02020603050405020304" pitchFamily="18" charset="0"/>
                <a:cs typeface="Times New Roman" panose="02020603050405020304" pitchFamily="18" charset="0"/>
              </a:rPr>
              <a:t>Gaurav G Alva</a:t>
            </a:r>
          </a:p>
          <a:p>
            <a:r>
              <a:rPr lang="en-IN" sz="2000" b="1" dirty="0">
                <a:latin typeface="Times New Roman" panose="02020603050405020304" pitchFamily="18" charset="0"/>
                <a:cs typeface="Times New Roman" panose="02020603050405020304" pitchFamily="18" charset="0"/>
              </a:rPr>
              <a:t>				4VP22CD019</a:t>
            </a:r>
          </a:p>
        </p:txBody>
      </p:sp>
      <p:sp>
        <p:nvSpPr>
          <p:cNvPr id="5" name="TextBox 4">
            <a:extLst>
              <a:ext uri="{FF2B5EF4-FFF2-40B4-BE49-F238E27FC236}">
                <a16:creationId xmlns:a16="http://schemas.microsoft.com/office/drawing/2014/main" id="{6D0A22EF-D4A6-42F0-A270-4C7DE2FE546A}"/>
              </a:ext>
            </a:extLst>
          </p:cNvPr>
          <p:cNvSpPr txBox="1"/>
          <p:nvPr/>
        </p:nvSpPr>
        <p:spPr>
          <a:xfrm>
            <a:off x="5591264" y="4815672"/>
            <a:ext cx="1903732"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Harshit M Naik</a:t>
            </a:r>
          </a:p>
          <a:p>
            <a:r>
              <a:rPr lang="en-IN" sz="2000" b="1" dirty="0">
                <a:latin typeface="Times New Roman" panose="02020603050405020304" pitchFamily="18" charset="0"/>
                <a:cs typeface="Times New Roman" panose="02020603050405020304" pitchFamily="18" charset="0"/>
              </a:rPr>
              <a:t>4VP22CD022</a:t>
            </a:r>
          </a:p>
        </p:txBody>
      </p:sp>
      <p:sp>
        <p:nvSpPr>
          <p:cNvPr id="6" name="TextBox 5">
            <a:extLst>
              <a:ext uri="{FF2B5EF4-FFF2-40B4-BE49-F238E27FC236}">
                <a16:creationId xmlns:a16="http://schemas.microsoft.com/office/drawing/2014/main" id="{DDCCEB71-47FB-90E4-6EDE-2BDCE09D2AB2}"/>
              </a:ext>
            </a:extLst>
          </p:cNvPr>
          <p:cNvSpPr txBox="1"/>
          <p:nvPr/>
        </p:nvSpPr>
        <p:spPr>
          <a:xfrm>
            <a:off x="8152531" y="4814955"/>
            <a:ext cx="1903732" cy="707886"/>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Prapthi J P</a:t>
            </a:r>
          </a:p>
          <a:p>
            <a:r>
              <a:rPr lang="en-IN" sz="2000" b="1" dirty="0">
                <a:latin typeface="Times New Roman" panose="02020603050405020304" pitchFamily="18" charset="0"/>
                <a:cs typeface="Times New Roman" panose="02020603050405020304" pitchFamily="18" charset="0"/>
              </a:rPr>
              <a:t>4VP22CD037</a:t>
            </a:r>
          </a:p>
        </p:txBody>
      </p:sp>
      <p:sp>
        <p:nvSpPr>
          <p:cNvPr id="26" name="object 8">
            <a:extLst>
              <a:ext uri="{FF2B5EF4-FFF2-40B4-BE49-F238E27FC236}">
                <a16:creationId xmlns:a16="http://schemas.microsoft.com/office/drawing/2014/main" id="{52358E10-7AEB-C3C2-CE92-5CEBE785DBEA}"/>
              </a:ext>
            </a:extLst>
          </p:cNvPr>
          <p:cNvSpPr txBox="1"/>
          <p:nvPr/>
        </p:nvSpPr>
        <p:spPr>
          <a:xfrm>
            <a:off x="1020022" y="3004931"/>
            <a:ext cx="10142202" cy="1500411"/>
          </a:xfrm>
          <a:prstGeom prst="rect">
            <a:avLst/>
          </a:prstGeom>
        </p:spPr>
        <p:txBody>
          <a:bodyPr vert="horz" wrap="square" lIns="0" tIns="14478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065" marR="5080" algn="ctr">
              <a:spcBef>
                <a:spcPts val="1140"/>
              </a:spcBef>
            </a:pPr>
            <a:r>
              <a:rPr lang="en-IN" sz="4400" b="1" dirty="0" err="1">
                <a:solidFill>
                  <a:schemeClr val="accent1">
                    <a:lumMod val="75000"/>
                  </a:schemeClr>
                </a:solidFill>
                <a:latin typeface="Times New Roman" panose="02020603050405020304" pitchFamily="18" charset="0"/>
                <a:cs typeface="Times New Roman" panose="02020603050405020304" pitchFamily="18" charset="0"/>
              </a:rPr>
              <a:t>Patrsrijan</a:t>
            </a:r>
            <a:r>
              <a:rPr lang="en-IN" sz="4400" b="1" dirty="0">
                <a:solidFill>
                  <a:schemeClr val="accent1">
                    <a:lumMod val="75000"/>
                  </a:schemeClr>
                </a:solidFill>
                <a:latin typeface="Times New Roman" panose="02020603050405020304" pitchFamily="18" charset="0"/>
                <a:cs typeface="Times New Roman" panose="02020603050405020304" pitchFamily="18" charset="0"/>
              </a:rPr>
              <a:t> - Streamlining Certificate Creation</a:t>
            </a:r>
            <a:endParaRPr lang="en-US" sz="4400" b="1" dirty="0">
              <a:solidFill>
                <a:schemeClr val="accent1">
                  <a:lumMod val="75000"/>
                </a:schemeClr>
              </a:solidFill>
            </a:endParaRPr>
          </a:p>
        </p:txBody>
      </p:sp>
      <p:sp>
        <p:nvSpPr>
          <p:cNvPr id="28" name="object 10">
            <a:extLst>
              <a:ext uri="{FF2B5EF4-FFF2-40B4-BE49-F238E27FC236}">
                <a16:creationId xmlns:a16="http://schemas.microsoft.com/office/drawing/2014/main" id="{2B59AC69-40B9-F452-4281-97020A55DC03}"/>
              </a:ext>
            </a:extLst>
          </p:cNvPr>
          <p:cNvSpPr txBox="1"/>
          <p:nvPr/>
        </p:nvSpPr>
        <p:spPr>
          <a:xfrm>
            <a:off x="2085033" y="2402320"/>
            <a:ext cx="7897167" cy="507831"/>
          </a:xfrm>
          <a:prstGeom prst="rect">
            <a:avLst/>
          </a:prstGeom>
        </p:spPr>
        <p:txBody>
          <a:bodyPr vert="horz" wrap="square" lIns="0" tIns="1524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spcBef>
                <a:spcPts val="120"/>
              </a:spcBef>
            </a:pPr>
            <a:r>
              <a:rPr sz="3200" b="1" spc="-40" dirty="0">
                <a:solidFill>
                  <a:srgbClr val="2B2B2B"/>
                </a:solidFill>
                <a:latin typeface="Times New Roman" panose="02020603050405020304" pitchFamily="18" charset="0"/>
                <a:cs typeface="Times New Roman" panose="02020603050405020304" pitchFamily="18" charset="0"/>
              </a:rPr>
              <a:t>A</a:t>
            </a:r>
            <a:r>
              <a:rPr lang="en-IN" sz="3200" b="1" spc="-85" dirty="0">
                <a:solidFill>
                  <a:srgbClr val="2B2B2B"/>
                </a:solidFill>
                <a:latin typeface="Times New Roman" panose="02020603050405020304" pitchFamily="18" charset="0"/>
                <a:cs typeface="Times New Roman" panose="02020603050405020304" pitchFamily="18" charset="0"/>
              </a:rPr>
              <a:t> Mini </a:t>
            </a:r>
            <a:r>
              <a:rPr lang="en-US" sz="3200" b="1" spc="-15" dirty="0">
                <a:solidFill>
                  <a:srgbClr val="2B2B2B"/>
                </a:solidFill>
                <a:latin typeface="Times New Roman" panose="02020603050405020304" pitchFamily="18" charset="0"/>
                <a:cs typeface="Times New Roman" panose="02020603050405020304" pitchFamily="18" charset="0"/>
              </a:rPr>
              <a:t>Project Synopsis</a:t>
            </a:r>
            <a:r>
              <a:rPr sz="3200" b="1" spc="-85" dirty="0">
                <a:solidFill>
                  <a:srgbClr val="2B2B2B"/>
                </a:solidFill>
                <a:latin typeface="Times New Roman" panose="02020603050405020304" pitchFamily="18" charset="0"/>
                <a:cs typeface="Times New Roman" panose="02020603050405020304" pitchFamily="18" charset="0"/>
              </a:rPr>
              <a:t> </a:t>
            </a:r>
            <a:r>
              <a:rPr lang="en-US" sz="3200" b="1" spc="-35" dirty="0">
                <a:solidFill>
                  <a:srgbClr val="2B2B2B"/>
                </a:solidFill>
                <a:latin typeface="Times New Roman" panose="02020603050405020304" pitchFamily="18" charset="0"/>
                <a:cs typeface="Times New Roman" panose="02020603050405020304" pitchFamily="18" charset="0"/>
              </a:rPr>
              <a:t>Presentation </a:t>
            </a:r>
            <a:r>
              <a:rPr sz="3200" b="1" spc="-85" dirty="0">
                <a:solidFill>
                  <a:srgbClr val="2B2B2B"/>
                </a:solidFill>
                <a:latin typeface="Times New Roman" panose="02020603050405020304" pitchFamily="18" charset="0"/>
                <a:cs typeface="Times New Roman" panose="02020603050405020304" pitchFamily="18" charset="0"/>
              </a:rPr>
              <a:t> </a:t>
            </a:r>
            <a:r>
              <a:rPr sz="3200" b="1" dirty="0">
                <a:solidFill>
                  <a:srgbClr val="2B2B2B"/>
                </a:solidFill>
                <a:latin typeface="Times New Roman" panose="02020603050405020304" pitchFamily="18" charset="0"/>
                <a:cs typeface="Times New Roman" panose="02020603050405020304" pitchFamily="18" charset="0"/>
              </a:rPr>
              <a:t>on</a:t>
            </a:r>
            <a:endParaRPr sz="3200" b="1"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47787D74-FF06-E8CE-9816-A4DA4666D328}"/>
              </a:ext>
            </a:extLst>
          </p:cNvPr>
          <p:cNvSpPr txBox="1"/>
          <p:nvPr/>
        </p:nvSpPr>
        <p:spPr>
          <a:xfrm>
            <a:off x="1332017" y="5951119"/>
            <a:ext cx="3549561"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Guided by : </a:t>
            </a:r>
            <a:r>
              <a:rPr lang="en-US" sz="2000" b="1" dirty="0">
                <a:latin typeface="Times New Roman" panose="02020603050405020304" pitchFamily="18" charset="0"/>
                <a:cs typeface="Times New Roman" panose="02020603050405020304" pitchFamily="18" charset="0"/>
              </a:rPr>
              <a:t>Prof. </a:t>
            </a:r>
            <a:r>
              <a:rPr lang="en-US" sz="2000" b="1" dirty="0" err="1">
                <a:latin typeface="Times New Roman" panose="02020603050405020304" pitchFamily="18" charset="0"/>
                <a:cs typeface="Times New Roman" panose="02020603050405020304" pitchFamily="18" charset="0"/>
              </a:rPr>
              <a:t>Nagaraja</a:t>
            </a:r>
            <a:r>
              <a:rPr lang="en-US" sz="2000" b="1" dirty="0">
                <a:latin typeface="Times New Roman" panose="02020603050405020304" pitchFamily="18" charset="0"/>
                <a:cs typeface="Times New Roman" panose="02020603050405020304" pitchFamily="18" charset="0"/>
              </a:rPr>
              <a:t> N S</a:t>
            </a:r>
            <a:endParaRPr lang="en-IN" sz="2000" b="1" dirty="0">
              <a:latin typeface="Times New Roman" panose="02020603050405020304" pitchFamily="18" charset="0"/>
              <a:cs typeface="Times New Roman" panose="02020603050405020304" pitchFamily="18" charset="0"/>
            </a:endParaRPr>
          </a:p>
        </p:txBody>
      </p:sp>
      <p:sp>
        <p:nvSpPr>
          <p:cNvPr id="9" name="Slide Number Placeholder 8">
            <a:extLst>
              <a:ext uri="{FF2B5EF4-FFF2-40B4-BE49-F238E27FC236}">
                <a16:creationId xmlns:a16="http://schemas.microsoft.com/office/drawing/2014/main" id="{92312360-A111-92A1-C902-F8DEEBD7B38B}"/>
              </a:ext>
            </a:extLst>
          </p:cNvPr>
          <p:cNvSpPr>
            <a:spLocks noGrp="1"/>
          </p:cNvSpPr>
          <p:nvPr>
            <p:ph type="sldNum" sz="quarter" idx="12"/>
          </p:nvPr>
        </p:nvSpPr>
        <p:spPr/>
        <p:txBody>
          <a:bodyPr/>
          <a:lstStyle/>
          <a:p>
            <a:fld id="{D19EB42E-18EF-4ADA-8D91-F15AD1AFC8DD}" type="slidenum">
              <a:rPr lang="en-IN" smtClean="0"/>
              <a:t>1</a:t>
            </a:fld>
            <a:endParaRPr lang="en-IN"/>
          </a:p>
        </p:txBody>
      </p:sp>
      <p:pic>
        <p:nvPicPr>
          <p:cNvPr id="3" name="Picture 2">
            <a:extLst>
              <a:ext uri="{FF2B5EF4-FFF2-40B4-BE49-F238E27FC236}">
                <a16:creationId xmlns:a16="http://schemas.microsoft.com/office/drawing/2014/main" id="{663AB55B-55D4-9683-D0F5-193F00A70B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5666" y="431699"/>
            <a:ext cx="1076630" cy="1076630"/>
          </a:xfrm>
          <a:prstGeom prst="rect">
            <a:avLst/>
          </a:prstGeom>
        </p:spPr>
      </p:pic>
      <p:pic>
        <p:nvPicPr>
          <p:cNvPr id="10" name="Picture 9">
            <a:extLst>
              <a:ext uri="{FF2B5EF4-FFF2-40B4-BE49-F238E27FC236}">
                <a16:creationId xmlns:a16="http://schemas.microsoft.com/office/drawing/2014/main" id="{D1572CC8-04D1-FCE8-863C-0F3894D25F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2017" y="389357"/>
            <a:ext cx="1537116" cy="1076630"/>
          </a:xfrm>
          <a:prstGeom prst="rect">
            <a:avLst/>
          </a:prstGeom>
        </p:spPr>
      </p:pic>
      <p:sp>
        <p:nvSpPr>
          <p:cNvPr id="11" name="object 5">
            <a:extLst>
              <a:ext uri="{FF2B5EF4-FFF2-40B4-BE49-F238E27FC236}">
                <a16:creationId xmlns:a16="http://schemas.microsoft.com/office/drawing/2014/main" id="{B7CBF8E9-E37A-118A-5084-3AE08104C31A}"/>
              </a:ext>
            </a:extLst>
          </p:cNvPr>
          <p:cNvSpPr txBox="1">
            <a:spLocks/>
          </p:cNvSpPr>
          <p:nvPr/>
        </p:nvSpPr>
        <p:spPr>
          <a:xfrm>
            <a:off x="2887427" y="208950"/>
            <a:ext cx="6407392" cy="380873"/>
          </a:xfrm>
          <a:prstGeom prst="rect">
            <a:avLst/>
          </a:prstGeom>
        </p:spPr>
        <p:txBody>
          <a:bodyPr vert="horz" wrap="square" lIns="0" tIns="1143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90"/>
              </a:spcBef>
            </a:pPr>
            <a:r>
              <a:rPr lang="en-US" sz="2400" b="1" spc="-75" dirty="0">
                <a:solidFill>
                  <a:srgbClr val="FF5757"/>
                </a:solidFill>
                <a:latin typeface="Times New Roman" panose="02020603050405020304" pitchFamily="18" charset="0"/>
                <a:cs typeface="Times New Roman" panose="02020603050405020304" pitchFamily="18" charset="0"/>
              </a:rPr>
              <a:t>Vivekananda</a:t>
            </a:r>
            <a:r>
              <a:rPr lang="en-US" sz="2400" b="1" spc="-105" dirty="0">
                <a:solidFill>
                  <a:srgbClr val="FF5757"/>
                </a:solidFill>
                <a:latin typeface="Times New Roman" panose="02020603050405020304" pitchFamily="18" charset="0"/>
                <a:cs typeface="Times New Roman" panose="02020603050405020304" pitchFamily="18" charset="0"/>
              </a:rPr>
              <a:t> </a:t>
            </a:r>
            <a:r>
              <a:rPr lang="en-US" sz="2400" b="1" spc="-60" dirty="0">
                <a:solidFill>
                  <a:srgbClr val="FF5757"/>
                </a:solidFill>
                <a:latin typeface="Times New Roman" panose="02020603050405020304" pitchFamily="18" charset="0"/>
                <a:cs typeface="Times New Roman" panose="02020603050405020304" pitchFamily="18" charset="0"/>
              </a:rPr>
              <a:t>College</a:t>
            </a:r>
            <a:r>
              <a:rPr lang="en-US" sz="2400" b="1" spc="-105" dirty="0">
                <a:solidFill>
                  <a:srgbClr val="FF5757"/>
                </a:solidFill>
                <a:latin typeface="Times New Roman" panose="02020603050405020304" pitchFamily="18" charset="0"/>
                <a:cs typeface="Times New Roman" panose="02020603050405020304" pitchFamily="18" charset="0"/>
              </a:rPr>
              <a:t> </a:t>
            </a:r>
            <a:r>
              <a:rPr lang="en-US" sz="2400" b="1" spc="90" dirty="0">
                <a:solidFill>
                  <a:srgbClr val="FF5757"/>
                </a:solidFill>
                <a:latin typeface="Times New Roman" panose="02020603050405020304" pitchFamily="18" charset="0"/>
                <a:cs typeface="Times New Roman" panose="02020603050405020304" pitchFamily="18" charset="0"/>
              </a:rPr>
              <a:t>of</a:t>
            </a:r>
            <a:r>
              <a:rPr lang="en-US" sz="2400" b="1" spc="-100" dirty="0">
                <a:solidFill>
                  <a:srgbClr val="FF5757"/>
                </a:solidFill>
                <a:latin typeface="Times New Roman" panose="02020603050405020304" pitchFamily="18" charset="0"/>
                <a:cs typeface="Times New Roman" panose="02020603050405020304" pitchFamily="18" charset="0"/>
              </a:rPr>
              <a:t> </a:t>
            </a:r>
            <a:r>
              <a:rPr lang="en-US" sz="2400" b="1" spc="-60" dirty="0">
                <a:solidFill>
                  <a:srgbClr val="FF5757"/>
                </a:solidFill>
                <a:latin typeface="Times New Roman" panose="02020603050405020304" pitchFamily="18" charset="0"/>
                <a:cs typeface="Times New Roman" panose="02020603050405020304" pitchFamily="18" charset="0"/>
              </a:rPr>
              <a:t>Engineering</a:t>
            </a:r>
            <a:r>
              <a:rPr lang="en-US" sz="2400" b="1" spc="-105" dirty="0">
                <a:solidFill>
                  <a:srgbClr val="FF5757"/>
                </a:solidFill>
                <a:latin typeface="Times New Roman" panose="02020603050405020304" pitchFamily="18" charset="0"/>
                <a:cs typeface="Times New Roman" panose="02020603050405020304" pitchFamily="18" charset="0"/>
              </a:rPr>
              <a:t> </a:t>
            </a:r>
            <a:r>
              <a:rPr lang="en-US" sz="2400" b="1" spc="20" dirty="0">
                <a:solidFill>
                  <a:srgbClr val="FF5757"/>
                </a:solidFill>
                <a:latin typeface="Times New Roman" panose="02020603050405020304" pitchFamily="18" charset="0"/>
                <a:cs typeface="Times New Roman" panose="02020603050405020304" pitchFamily="18" charset="0"/>
              </a:rPr>
              <a:t>&amp;</a:t>
            </a:r>
            <a:r>
              <a:rPr lang="en-US" sz="2400" b="1" spc="-105" dirty="0">
                <a:solidFill>
                  <a:srgbClr val="FF5757"/>
                </a:solidFill>
                <a:latin typeface="Times New Roman" panose="02020603050405020304" pitchFamily="18" charset="0"/>
                <a:cs typeface="Times New Roman" panose="02020603050405020304" pitchFamily="18" charset="0"/>
              </a:rPr>
              <a:t> </a:t>
            </a:r>
            <a:r>
              <a:rPr lang="en-US" sz="2400" b="1" spc="-55" dirty="0">
                <a:solidFill>
                  <a:srgbClr val="FF5757"/>
                </a:solidFill>
                <a:latin typeface="Times New Roman" panose="02020603050405020304" pitchFamily="18" charset="0"/>
                <a:cs typeface="Times New Roman" panose="02020603050405020304" pitchFamily="18" charset="0"/>
              </a:rPr>
              <a:t>Technology</a:t>
            </a:r>
            <a:endParaRPr lang="en-US" sz="2400" b="1" dirty="0">
              <a:latin typeface="Times New Roman" panose="02020603050405020304" pitchFamily="18" charset="0"/>
              <a:cs typeface="Times New Roman" panose="02020603050405020304" pitchFamily="18" charset="0"/>
            </a:endParaRPr>
          </a:p>
        </p:txBody>
      </p:sp>
      <p:sp>
        <p:nvSpPr>
          <p:cNvPr id="12" name="object 6">
            <a:extLst>
              <a:ext uri="{FF2B5EF4-FFF2-40B4-BE49-F238E27FC236}">
                <a16:creationId xmlns:a16="http://schemas.microsoft.com/office/drawing/2014/main" id="{AB001810-DAC0-E6DC-8CD9-64C68AB535DA}"/>
              </a:ext>
            </a:extLst>
          </p:cNvPr>
          <p:cNvSpPr txBox="1"/>
          <p:nvPr/>
        </p:nvSpPr>
        <p:spPr>
          <a:xfrm>
            <a:off x="3195499" y="435622"/>
            <a:ext cx="6081026" cy="1125116"/>
          </a:xfrm>
          <a:prstGeom prst="rect">
            <a:avLst/>
          </a:prstGeom>
        </p:spPr>
        <p:txBody>
          <a:bodyPr vert="horz" wrap="square" lIns="0" tIns="62230" rIns="0" bIns="0" rtlCol="0">
            <a:spAutoFit/>
          </a:bodyPr>
          <a:lstStyle/>
          <a:p>
            <a:pPr marL="920115" marR="912495" algn="ctr">
              <a:lnSpc>
                <a:spcPts val="3300"/>
              </a:lnSpc>
              <a:spcBef>
                <a:spcPts val="490"/>
              </a:spcBef>
            </a:pPr>
            <a:r>
              <a:rPr sz="1400" spc="30" dirty="0">
                <a:solidFill>
                  <a:srgbClr val="2B2B2B"/>
                </a:solidFill>
                <a:latin typeface="Times New Roman" panose="02020603050405020304" pitchFamily="18" charset="0"/>
                <a:cs typeface="Times New Roman" panose="02020603050405020304" pitchFamily="18" charset="0"/>
              </a:rPr>
              <a:t>[A</a:t>
            </a:r>
            <a:r>
              <a:rPr sz="1400" spc="-70" dirty="0">
                <a:solidFill>
                  <a:srgbClr val="2B2B2B"/>
                </a:solidFill>
                <a:latin typeface="Times New Roman" panose="02020603050405020304" pitchFamily="18" charset="0"/>
                <a:cs typeface="Times New Roman" panose="02020603050405020304" pitchFamily="18" charset="0"/>
              </a:rPr>
              <a:t> </a:t>
            </a:r>
            <a:r>
              <a:rPr sz="1400" spc="40" dirty="0">
                <a:solidFill>
                  <a:srgbClr val="2B2B2B"/>
                </a:solidFill>
                <a:latin typeface="Times New Roman" panose="02020603050405020304" pitchFamily="18" charset="0"/>
                <a:cs typeface="Times New Roman" panose="02020603050405020304" pitchFamily="18" charset="0"/>
              </a:rPr>
              <a:t>Unit</a:t>
            </a:r>
            <a:r>
              <a:rPr sz="1400" spc="-65" dirty="0">
                <a:solidFill>
                  <a:srgbClr val="2B2B2B"/>
                </a:solidFill>
                <a:latin typeface="Times New Roman" panose="02020603050405020304" pitchFamily="18" charset="0"/>
                <a:cs typeface="Times New Roman" panose="02020603050405020304" pitchFamily="18" charset="0"/>
              </a:rPr>
              <a:t> </a:t>
            </a:r>
            <a:r>
              <a:rPr sz="1400" spc="80" dirty="0">
                <a:solidFill>
                  <a:srgbClr val="2B2B2B"/>
                </a:solidFill>
                <a:latin typeface="Times New Roman" panose="02020603050405020304" pitchFamily="18" charset="0"/>
                <a:cs typeface="Times New Roman" panose="02020603050405020304" pitchFamily="18" charset="0"/>
              </a:rPr>
              <a:t>of</a:t>
            </a:r>
            <a:r>
              <a:rPr sz="1400" spc="-65" dirty="0">
                <a:solidFill>
                  <a:srgbClr val="2B2B2B"/>
                </a:solidFill>
                <a:latin typeface="Times New Roman" panose="02020603050405020304" pitchFamily="18" charset="0"/>
                <a:cs typeface="Times New Roman" panose="02020603050405020304" pitchFamily="18" charset="0"/>
              </a:rPr>
              <a:t> </a:t>
            </a:r>
            <a:r>
              <a:rPr sz="1400" spc="-35" dirty="0">
                <a:solidFill>
                  <a:srgbClr val="2B2B2B"/>
                </a:solidFill>
                <a:latin typeface="Times New Roman" panose="02020603050405020304" pitchFamily="18" charset="0"/>
                <a:cs typeface="Times New Roman" panose="02020603050405020304" pitchFamily="18" charset="0"/>
              </a:rPr>
              <a:t>Vivekananda</a:t>
            </a:r>
            <a:r>
              <a:rPr sz="1400" spc="-70" dirty="0">
                <a:solidFill>
                  <a:srgbClr val="2B2B2B"/>
                </a:solidFill>
                <a:latin typeface="Times New Roman" panose="02020603050405020304" pitchFamily="18" charset="0"/>
                <a:cs typeface="Times New Roman" panose="02020603050405020304" pitchFamily="18" charset="0"/>
              </a:rPr>
              <a:t> </a:t>
            </a:r>
            <a:r>
              <a:rPr sz="1400" spc="-20" dirty="0">
                <a:solidFill>
                  <a:srgbClr val="2B2B2B"/>
                </a:solidFill>
                <a:latin typeface="Times New Roman" panose="02020603050405020304" pitchFamily="18" charset="0"/>
                <a:cs typeface="Times New Roman" panose="02020603050405020304" pitchFamily="18" charset="0"/>
              </a:rPr>
              <a:t>Vidyavardhaka</a:t>
            </a:r>
            <a:r>
              <a:rPr sz="1400" spc="-65" dirty="0">
                <a:solidFill>
                  <a:srgbClr val="2B2B2B"/>
                </a:solidFill>
                <a:latin typeface="Times New Roman" panose="02020603050405020304" pitchFamily="18" charset="0"/>
                <a:cs typeface="Times New Roman" panose="02020603050405020304" pitchFamily="18" charset="0"/>
              </a:rPr>
              <a:t> </a:t>
            </a:r>
            <a:r>
              <a:rPr sz="1400" spc="-120" dirty="0">
                <a:solidFill>
                  <a:srgbClr val="2B2B2B"/>
                </a:solidFill>
                <a:latin typeface="Times New Roman" panose="02020603050405020304" pitchFamily="18" charset="0"/>
                <a:cs typeface="Times New Roman" panose="02020603050405020304" pitchFamily="18" charset="0"/>
              </a:rPr>
              <a:t>Sangha</a:t>
            </a:r>
            <a:r>
              <a:rPr sz="1400" spc="-65" dirty="0">
                <a:solidFill>
                  <a:srgbClr val="2B2B2B"/>
                </a:solidFill>
                <a:latin typeface="Times New Roman" panose="02020603050405020304" pitchFamily="18" charset="0"/>
                <a:cs typeface="Times New Roman" panose="02020603050405020304" pitchFamily="18" charset="0"/>
              </a:rPr>
              <a:t> </a:t>
            </a:r>
            <a:r>
              <a:rPr sz="1400" spc="100" dirty="0">
                <a:solidFill>
                  <a:srgbClr val="2B2B2B"/>
                </a:solidFill>
                <a:latin typeface="Times New Roman" panose="02020603050405020304" pitchFamily="18" charset="0"/>
                <a:cs typeface="Times New Roman" panose="02020603050405020304" pitchFamily="18" charset="0"/>
              </a:rPr>
              <a:t>Puttur®] </a:t>
            </a:r>
            <a:endParaRPr lang="en-US" sz="1400" spc="100" dirty="0">
              <a:solidFill>
                <a:srgbClr val="2B2B2B"/>
              </a:solidFill>
              <a:latin typeface="Times New Roman" panose="02020603050405020304" pitchFamily="18" charset="0"/>
              <a:cs typeface="Times New Roman" panose="02020603050405020304" pitchFamily="18" charset="0"/>
            </a:endParaRPr>
          </a:p>
          <a:p>
            <a:pPr marL="920115" marR="912495" algn="ctr">
              <a:spcBef>
                <a:spcPts val="490"/>
              </a:spcBef>
            </a:pPr>
            <a:r>
              <a:rPr sz="1400" spc="-819" dirty="0">
                <a:solidFill>
                  <a:srgbClr val="2B2B2B"/>
                </a:solidFill>
                <a:latin typeface="Times New Roman" panose="02020603050405020304" pitchFamily="18" charset="0"/>
                <a:cs typeface="Times New Roman" panose="02020603050405020304" pitchFamily="18" charset="0"/>
              </a:rPr>
              <a:t> </a:t>
            </a:r>
            <a:r>
              <a:rPr sz="1400" spc="55" dirty="0">
                <a:solidFill>
                  <a:srgbClr val="5270FF"/>
                </a:solidFill>
                <a:latin typeface="Times New Roman" panose="02020603050405020304" pitchFamily="18" charset="0"/>
                <a:cs typeface="Times New Roman" panose="02020603050405020304" pitchFamily="18" charset="0"/>
              </a:rPr>
              <a:t>Affiliated</a:t>
            </a:r>
            <a:r>
              <a:rPr sz="1400" spc="-70" dirty="0">
                <a:solidFill>
                  <a:srgbClr val="5270FF"/>
                </a:solidFill>
                <a:latin typeface="Times New Roman" panose="02020603050405020304" pitchFamily="18" charset="0"/>
                <a:cs typeface="Times New Roman" panose="02020603050405020304" pitchFamily="18" charset="0"/>
              </a:rPr>
              <a:t> </a:t>
            </a:r>
            <a:r>
              <a:rPr sz="1400" spc="100" dirty="0">
                <a:solidFill>
                  <a:srgbClr val="5270FF"/>
                </a:solidFill>
                <a:latin typeface="Times New Roman" panose="02020603050405020304" pitchFamily="18" charset="0"/>
                <a:cs typeface="Times New Roman" panose="02020603050405020304" pitchFamily="18" charset="0"/>
              </a:rPr>
              <a:t>to</a:t>
            </a:r>
            <a:r>
              <a:rPr sz="1400" spc="-65" dirty="0">
                <a:solidFill>
                  <a:srgbClr val="5270FF"/>
                </a:solidFill>
                <a:latin typeface="Times New Roman" panose="02020603050405020304" pitchFamily="18" charset="0"/>
                <a:cs typeface="Times New Roman" panose="02020603050405020304" pitchFamily="18" charset="0"/>
              </a:rPr>
              <a:t> </a:t>
            </a:r>
            <a:r>
              <a:rPr sz="1400" spc="-70" dirty="0">
                <a:solidFill>
                  <a:srgbClr val="5270FF"/>
                </a:solidFill>
                <a:latin typeface="Times New Roman" panose="02020603050405020304" pitchFamily="18" charset="0"/>
                <a:cs typeface="Times New Roman" panose="02020603050405020304" pitchFamily="18" charset="0"/>
              </a:rPr>
              <a:t>Visvesvaraya</a:t>
            </a:r>
            <a:r>
              <a:rPr sz="1400" spc="-65" dirty="0">
                <a:solidFill>
                  <a:srgbClr val="5270FF"/>
                </a:solidFill>
                <a:latin typeface="Times New Roman" panose="02020603050405020304" pitchFamily="18" charset="0"/>
                <a:cs typeface="Times New Roman" panose="02020603050405020304" pitchFamily="18" charset="0"/>
              </a:rPr>
              <a:t> </a:t>
            </a:r>
            <a:r>
              <a:rPr sz="1400" spc="-15" dirty="0">
                <a:solidFill>
                  <a:srgbClr val="5270FF"/>
                </a:solidFill>
                <a:latin typeface="Times New Roman" panose="02020603050405020304" pitchFamily="18" charset="0"/>
                <a:cs typeface="Times New Roman" panose="02020603050405020304" pitchFamily="18" charset="0"/>
              </a:rPr>
              <a:t>Technological</a:t>
            </a:r>
            <a:r>
              <a:rPr sz="1400" spc="-65" dirty="0">
                <a:solidFill>
                  <a:srgbClr val="5270FF"/>
                </a:solidFill>
                <a:latin typeface="Times New Roman" panose="02020603050405020304" pitchFamily="18" charset="0"/>
                <a:cs typeface="Times New Roman" panose="02020603050405020304" pitchFamily="18" charset="0"/>
              </a:rPr>
              <a:t> </a:t>
            </a:r>
            <a:r>
              <a:rPr sz="1400" dirty="0">
                <a:solidFill>
                  <a:srgbClr val="5270FF"/>
                </a:solidFill>
                <a:latin typeface="Times New Roman" panose="02020603050405020304" pitchFamily="18" charset="0"/>
                <a:cs typeface="Times New Roman" panose="02020603050405020304" pitchFamily="18" charset="0"/>
              </a:rPr>
              <a:t>University</a:t>
            </a:r>
            <a:endParaRPr sz="1400" dirty="0">
              <a:latin typeface="Times New Roman" panose="02020603050405020304" pitchFamily="18" charset="0"/>
              <a:cs typeface="Times New Roman" panose="02020603050405020304" pitchFamily="18" charset="0"/>
            </a:endParaRPr>
          </a:p>
          <a:p>
            <a:pPr algn="ctr">
              <a:lnSpc>
                <a:spcPts val="3315"/>
              </a:lnSpc>
            </a:pPr>
            <a:r>
              <a:rPr sz="1400" dirty="0">
                <a:solidFill>
                  <a:srgbClr val="5270FF"/>
                </a:solidFill>
                <a:latin typeface="Times New Roman" panose="02020603050405020304" pitchFamily="18" charset="0"/>
                <a:cs typeface="Times New Roman" panose="02020603050405020304" pitchFamily="18" charset="0"/>
              </a:rPr>
              <a:t>Approved</a:t>
            </a:r>
            <a:r>
              <a:rPr sz="1400" spc="-70" dirty="0">
                <a:solidFill>
                  <a:srgbClr val="5270FF"/>
                </a:solidFill>
                <a:latin typeface="Times New Roman" panose="02020603050405020304" pitchFamily="18" charset="0"/>
                <a:cs typeface="Times New Roman" panose="02020603050405020304" pitchFamily="18" charset="0"/>
              </a:rPr>
              <a:t> </a:t>
            </a:r>
            <a:r>
              <a:rPr sz="1400" spc="5" dirty="0">
                <a:solidFill>
                  <a:srgbClr val="5270FF"/>
                </a:solidFill>
                <a:latin typeface="Times New Roman" panose="02020603050405020304" pitchFamily="18" charset="0"/>
                <a:cs typeface="Times New Roman" panose="02020603050405020304" pitchFamily="18" charset="0"/>
              </a:rPr>
              <a:t>by</a:t>
            </a:r>
            <a:r>
              <a:rPr sz="1400" spc="-65" dirty="0">
                <a:solidFill>
                  <a:srgbClr val="5270FF"/>
                </a:solidFill>
                <a:latin typeface="Times New Roman" panose="02020603050405020304" pitchFamily="18" charset="0"/>
                <a:cs typeface="Times New Roman" panose="02020603050405020304" pitchFamily="18" charset="0"/>
              </a:rPr>
              <a:t> </a:t>
            </a:r>
            <a:r>
              <a:rPr sz="1400" spc="-55" dirty="0">
                <a:solidFill>
                  <a:srgbClr val="5270FF"/>
                </a:solidFill>
                <a:latin typeface="Times New Roman" panose="02020603050405020304" pitchFamily="18" charset="0"/>
                <a:cs typeface="Times New Roman" panose="02020603050405020304" pitchFamily="18" charset="0"/>
              </a:rPr>
              <a:t>AICTE</a:t>
            </a:r>
            <a:r>
              <a:rPr sz="1400" spc="-70" dirty="0">
                <a:solidFill>
                  <a:srgbClr val="5270FF"/>
                </a:solidFill>
                <a:latin typeface="Times New Roman" panose="02020603050405020304" pitchFamily="18" charset="0"/>
                <a:cs typeface="Times New Roman" panose="02020603050405020304" pitchFamily="18" charset="0"/>
              </a:rPr>
              <a:t> New</a:t>
            </a:r>
            <a:r>
              <a:rPr sz="1400" spc="-65" dirty="0">
                <a:solidFill>
                  <a:srgbClr val="5270FF"/>
                </a:solidFill>
                <a:latin typeface="Times New Roman" panose="02020603050405020304" pitchFamily="18" charset="0"/>
                <a:cs typeface="Times New Roman" panose="02020603050405020304" pitchFamily="18" charset="0"/>
              </a:rPr>
              <a:t> </a:t>
            </a:r>
            <a:r>
              <a:rPr sz="1400" spc="5" dirty="0">
                <a:solidFill>
                  <a:srgbClr val="5270FF"/>
                </a:solidFill>
                <a:latin typeface="Times New Roman" panose="02020603050405020304" pitchFamily="18" charset="0"/>
                <a:cs typeface="Times New Roman" panose="02020603050405020304" pitchFamily="18" charset="0"/>
              </a:rPr>
              <a:t>Delhi</a:t>
            </a:r>
            <a:r>
              <a:rPr sz="1400" spc="-70" dirty="0">
                <a:solidFill>
                  <a:srgbClr val="5270FF"/>
                </a:solidFill>
                <a:latin typeface="Times New Roman" panose="02020603050405020304" pitchFamily="18" charset="0"/>
                <a:cs typeface="Times New Roman" panose="02020603050405020304" pitchFamily="18" charset="0"/>
              </a:rPr>
              <a:t> </a:t>
            </a:r>
            <a:r>
              <a:rPr sz="1400" spc="40" dirty="0">
                <a:solidFill>
                  <a:srgbClr val="5270FF"/>
                </a:solidFill>
                <a:latin typeface="Times New Roman" panose="02020603050405020304" pitchFamily="18" charset="0"/>
                <a:cs typeface="Times New Roman" panose="02020603050405020304" pitchFamily="18" charset="0"/>
              </a:rPr>
              <a:t>&amp;</a:t>
            </a:r>
            <a:r>
              <a:rPr sz="1400" spc="-65" dirty="0">
                <a:solidFill>
                  <a:srgbClr val="5270FF"/>
                </a:solidFill>
                <a:latin typeface="Times New Roman" panose="02020603050405020304" pitchFamily="18" charset="0"/>
                <a:cs typeface="Times New Roman" panose="02020603050405020304" pitchFamily="18" charset="0"/>
              </a:rPr>
              <a:t> </a:t>
            </a:r>
            <a:r>
              <a:rPr sz="1400" spc="-85" dirty="0">
                <a:solidFill>
                  <a:srgbClr val="5270FF"/>
                </a:solidFill>
                <a:latin typeface="Times New Roman" panose="02020603050405020304" pitchFamily="18" charset="0"/>
                <a:cs typeface="Times New Roman" panose="02020603050405020304" pitchFamily="18" charset="0"/>
              </a:rPr>
              <a:t>Recognised</a:t>
            </a:r>
            <a:r>
              <a:rPr sz="1400" spc="-70" dirty="0">
                <a:solidFill>
                  <a:srgbClr val="5270FF"/>
                </a:solidFill>
                <a:latin typeface="Times New Roman" panose="02020603050405020304" pitchFamily="18" charset="0"/>
                <a:cs typeface="Times New Roman" panose="02020603050405020304" pitchFamily="18" charset="0"/>
              </a:rPr>
              <a:t> </a:t>
            </a:r>
            <a:r>
              <a:rPr sz="1400" spc="5" dirty="0">
                <a:solidFill>
                  <a:srgbClr val="5270FF"/>
                </a:solidFill>
                <a:latin typeface="Times New Roman" panose="02020603050405020304" pitchFamily="18" charset="0"/>
                <a:cs typeface="Times New Roman" panose="02020603050405020304" pitchFamily="18" charset="0"/>
              </a:rPr>
              <a:t>by</a:t>
            </a:r>
            <a:r>
              <a:rPr sz="1400" spc="-65" dirty="0">
                <a:solidFill>
                  <a:srgbClr val="5270FF"/>
                </a:solidFill>
                <a:latin typeface="Times New Roman" panose="02020603050405020304" pitchFamily="18" charset="0"/>
                <a:cs typeface="Times New Roman" panose="02020603050405020304" pitchFamily="18" charset="0"/>
              </a:rPr>
              <a:t> </a:t>
            </a:r>
            <a:r>
              <a:rPr sz="1400" spc="10" dirty="0">
                <a:solidFill>
                  <a:srgbClr val="5270FF"/>
                </a:solidFill>
                <a:latin typeface="Times New Roman" panose="02020603050405020304" pitchFamily="18" charset="0"/>
                <a:cs typeface="Times New Roman" panose="02020603050405020304" pitchFamily="18" charset="0"/>
              </a:rPr>
              <a:t>Govt</a:t>
            </a:r>
            <a:r>
              <a:rPr sz="1400" spc="-70" dirty="0">
                <a:solidFill>
                  <a:srgbClr val="5270FF"/>
                </a:solidFill>
                <a:latin typeface="Times New Roman" panose="02020603050405020304" pitchFamily="18" charset="0"/>
                <a:cs typeface="Times New Roman" panose="02020603050405020304" pitchFamily="18" charset="0"/>
              </a:rPr>
              <a:t> </a:t>
            </a:r>
            <a:r>
              <a:rPr sz="1400" spc="80" dirty="0">
                <a:solidFill>
                  <a:srgbClr val="5270FF"/>
                </a:solidFill>
                <a:latin typeface="Times New Roman" panose="02020603050405020304" pitchFamily="18" charset="0"/>
                <a:cs typeface="Times New Roman" panose="02020603050405020304" pitchFamily="18" charset="0"/>
              </a:rPr>
              <a:t>of</a:t>
            </a:r>
            <a:r>
              <a:rPr sz="1400" spc="-65" dirty="0">
                <a:solidFill>
                  <a:srgbClr val="5270FF"/>
                </a:solidFill>
                <a:latin typeface="Times New Roman" panose="02020603050405020304" pitchFamily="18" charset="0"/>
                <a:cs typeface="Times New Roman" panose="02020603050405020304" pitchFamily="18" charset="0"/>
              </a:rPr>
              <a:t> </a:t>
            </a:r>
            <a:r>
              <a:rPr sz="1400" spc="15" dirty="0">
                <a:solidFill>
                  <a:srgbClr val="5270FF"/>
                </a:solidFill>
                <a:latin typeface="Times New Roman" panose="02020603050405020304" pitchFamily="18" charset="0"/>
                <a:cs typeface="Times New Roman" panose="02020603050405020304" pitchFamily="18" charset="0"/>
              </a:rPr>
              <a:t>Karnataka</a:t>
            </a:r>
            <a:endParaRPr sz="1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8646B24-36A0-8B17-5D75-BB538F58FE40}"/>
              </a:ext>
            </a:extLst>
          </p:cNvPr>
          <p:cNvSpPr txBox="1"/>
          <p:nvPr/>
        </p:nvSpPr>
        <p:spPr>
          <a:xfrm>
            <a:off x="2031142" y="1759185"/>
            <a:ext cx="8262839" cy="646331"/>
          </a:xfrm>
          <a:prstGeom prst="rect">
            <a:avLst/>
          </a:prstGeom>
          <a:noFill/>
        </p:spPr>
        <p:txBody>
          <a:bodyPr wrap="none" rtlCol="0">
            <a:spAutoFit/>
          </a:bodyPr>
          <a:lstStyle/>
          <a:p>
            <a:r>
              <a:rPr lang="en-US" sz="1800" b="1" spc="-120" dirty="0">
                <a:solidFill>
                  <a:srgbClr val="FF5757"/>
                </a:solidFill>
                <a:latin typeface="Times New Roman" panose="02020603050405020304" pitchFamily="18" charset="0"/>
                <a:cs typeface="Times New Roman" panose="02020603050405020304" pitchFamily="18" charset="0"/>
              </a:rPr>
              <a:t>DEPARTMENT</a:t>
            </a:r>
            <a:r>
              <a:rPr lang="en-US" sz="1800" b="1" spc="-75" dirty="0">
                <a:solidFill>
                  <a:srgbClr val="FF5757"/>
                </a:solidFill>
                <a:latin typeface="Times New Roman" panose="02020603050405020304" pitchFamily="18" charset="0"/>
                <a:cs typeface="Times New Roman" panose="02020603050405020304" pitchFamily="18" charset="0"/>
              </a:rPr>
              <a:t> </a:t>
            </a:r>
            <a:r>
              <a:rPr lang="en-US" sz="1800" b="1" spc="-70" dirty="0">
                <a:solidFill>
                  <a:srgbClr val="FF5757"/>
                </a:solidFill>
                <a:latin typeface="Times New Roman" panose="02020603050405020304" pitchFamily="18" charset="0"/>
                <a:cs typeface="Times New Roman" panose="02020603050405020304" pitchFamily="18" charset="0"/>
              </a:rPr>
              <a:t>OF COMPUTER SCIENCE AND ENGINEERING ( DATA SCIENCE )</a:t>
            </a:r>
            <a:endParaRPr lang="en-US" sz="1800" b="1" dirty="0">
              <a:solidFill>
                <a:srgbClr val="FF5757"/>
              </a:solidFill>
              <a:latin typeface="Times New Roman" panose="02020603050405020304" pitchFamily="18" charset="0"/>
              <a:cs typeface="Times New Roman" panose="02020603050405020304" pitchFamily="18" charset="0"/>
            </a:endParaRPr>
          </a:p>
          <a:p>
            <a:endParaRPr lang="en-IN" dirty="0">
              <a:solidFill>
                <a:srgbClr val="FF5757"/>
              </a:solidFill>
            </a:endParaRPr>
          </a:p>
        </p:txBody>
      </p:sp>
    </p:spTree>
    <p:extLst>
      <p:ext uri="{BB962C8B-B14F-4D97-AF65-F5344CB8AC3E}">
        <p14:creationId xmlns:p14="http://schemas.microsoft.com/office/powerpoint/2010/main" val="346119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927DB-0BC4-10A5-F04D-0AAC9C571289}"/>
              </a:ext>
            </a:extLst>
          </p:cNvPr>
          <p:cNvSpPr>
            <a:spLocks noGrp="1"/>
          </p:cNvSpPr>
          <p:nvPr>
            <p:ph type="title"/>
          </p:nvPr>
        </p:nvSpPr>
        <p:spPr>
          <a:xfrm>
            <a:off x="548832" y="412208"/>
            <a:ext cx="10515600" cy="1325563"/>
          </a:xfrm>
        </p:spPr>
        <p:txBody>
          <a:bodyPr/>
          <a:lstStyle/>
          <a:p>
            <a:pPr marL="571500" indent="-571500" algn="just">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Problem Identification</a:t>
            </a:r>
          </a:p>
        </p:txBody>
      </p:sp>
      <p:sp>
        <p:nvSpPr>
          <p:cNvPr id="3" name="Content Placeholder 2">
            <a:extLst>
              <a:ext uri="{FF2B5EF4-FFF2-40B4-BE49-F238E27FC236}">
                <a16:creationId xmlns:a16="http://schemas.microsoft.com/office/drawing/2014/main" id="{533891F3-5C12-F109-C168-313B222F5D26}"/>
              </a:ext>
            </a:extLst>
          </p:cNvPr>
          <p:cNvSpPr>
            <a:spLocks noGrp="1"/>
          </p:cNvSpPr>
          <p:nvPr>
            <p:ph idx="1"/>
          </p:nvPr>
        </p:nvSpPr>
        <p:spPr>
          <a:xfrm>
            <a:off x="548832" y="1737771"/>
            <a:ext cx="11094336" cy="2356480"/>
          </a:xfrm>
        </p:spPr>
        <p:txBody>
          <a:bodyPr>
            <a:normAutofit/>
          </a:bodyPr>
          <a:lstStyle/>
          <a:p>
            <a:pPr algn="just">
              <a:lnSpc>
                <a:spcPct val="160000"/>
              </a:lnSpc>
            </a:pPr>
            <a:r>
              <a:rPr lang="en-IN" sz="2400" dirty="0">
                <a:latin typeface="Times New Roman" panose="02020603050405020304" pitchFamily="18" charset="0"/>
                <a:cs typeface="Times New Roman" panose="02020603050405020304" pitchFamily="18" charset="0"/>
              </a:rPr>
              <a:t>Delays in certificate issuance following online events and offline competitions.</a:t>
            </a:r>
          </a:p>
          <a:p>
            <a:pPr algn="just">
              <a:lnSpc>
                <a:spcPct val="160000"/>
              </a:lnSpc>
            </a:pPr>
            <a:r>
              <a:rPr lang="en-IN" sz="2400" dirty="0">
                <a:latin typeface="Times New Roman" panose="02020603050405020304" pitchFamily="18" charset="0"/>
                <a:cs typeface="Times New Roman" panose="02020603050405020304" pitchFamily="18" charset="0"/>
              </a:rPr>
              <a:t>Generating and accessing certificates in bulk can be time consuming and unreliable.</a:t>
            </a:r>
          </a:p>
        </p:txBody>
      </p:sp>
      <p:sp>
        <p:nvSpPr>
          <p:cNvPr id="8" name="Slide Number Placeholder 7">
            <a:extLst>
              <a:ext uri="{FF2B5EF4-FFF2-40B4-BE49-F238E27FC236}">
                <a16:creationId xmlns:a16="http://schemas.microsoft.com/office/drawing/2014/main" id="{943B2B1A-BAFD-8784-A1B7-51B51F23CE6D}"/>
              </a:ext>
            </a:extLst>
          </p:cNvPr>
          <p:cNvSpPr>
            <a:spLocks noGrp="1"/>
          </p:cNvSpPr>
          <p:nvPr>
            <p:ph type="sldNum" sz="quarter" idx="12"/>
          </p:nvPr>
        </p:nvSpPr>
        <p:spPr/>
        <p:txBody>
          <a:bodyPr/>
          <a:lstStyle/>
          <a:p>
            <a:fld id="{D19EB42E-18EF-4ADA-8D91-F15AD1AFC8DD}" type="slidenum">
              <a:rPr lang="en-IN" smtClean="0"/>
              <a:t>2</a:t>
            </a:fld>
            <a:endParaRPr lang="en-IN"/>
          </a:p>
        </p:txBody>
      </p:sp>
    </p:spTree>
    <p:extLst>
      <p:ext uri="{BB962C8B-B14F-4D97-AF65-F5344CB8AC3E}">
        <p14:creationId xmlns:p14="http://schemas.microsoft.com/office/powerpoint/2010/main" val="920758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BB85-F981-C077-3C7A-8E4B68D8D52F}"/>
              </a:ext>
            </a:extLst>
          </p:cNvPr>
          <p:cNvSpPr>
            <a:spLocks noGrp="1"/>
          </p:cNvSpPr>
          <p:nvPr>
            <p:ph type="title"/>
          </p:nvPr>
        </p:nvSpPr>
        <p:spPr>
          <a:xfrm>
            <a:off x="548833" y="411424"/>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Existing solution</a:t>
            </a:r>
          </a:p>
        </p:txBody>
      </p:sp>
      <p:sp>
        <p:nvSpPr>
          <p:cNvPr id="3" name="Content Placeholder 2">
            <a:extLst>
              <a:ext uri="{FF2B5EF4-FFF2-40B4-BE49-F238E27FC236}">
                <a16:creationId xmlns:a16="http://schemas.microsoft.com/office/drawing/2014/main" id="{B4F899A8-F3CE-8244-9190-3C03DE376DB5}"/>
              </a:ext>
            </a:extLst>
          </p:cNvPr>
          <p:cNvSpPr>
            <a:spLocks noGrp="1"/>
          </p:cNvSpPr>
          <p:nvPr>
            <p:ph idx="1"/>
          </p:nvPr>
        </p:nvSpPr>
        <p:spPr>
          <a:xfrm>
            <a:off x="548833" y="1736987"/>
            <a:ext cx="10691648" cy="2756885"/>
          </a:xfrm>
        </p:spPr>
        <p:txBody>
          <a:bodyPr>
            <a:normAutofit/>
          </a:bodyPr>
          <a:lstStyle/>
          <a:p>
            <a:pPr>
              <a:lnSpc>
                <a:spcPct val="150000"/>
              </a:lnSpc>
            </a:pPr>
            <a:r>
              <a:rPr lang="en-IN" sz="2400" dirty="0">
                <a:latin typeface="Times New Roman" panose="02020603050405020304" pitchFamily="18" charset="0"/>
                <a:cs typeface="Times New Roman" panose="02020603050405020304" pitchFamily="18" charset="0"/>
              </a:rPr>
              <a:t>Manual certificate printing and handing over to the students at institution level.</a:t>
            </a:r>
          </a:p>
          <a:p>
            <a:pPr>
              <a:lnSpc>
                <a:spcPct val="150000"/>
              </a:lnSpc>
            </a:pPr>
            <a:r>
              <a:rPr lang="en-IN" sz="2400" dirty="0">
                <a:latin typeface="Times New Roman" panose="02020603050405020304" pitchFamily="18" charset="0"/>
                <a:cs typeface="Times New Roman" panose="02020603050405020304" pitchFamily="18" charset="0"/>
              </a:rPr>
              <a:t>Manually typing all the details of the participants and allowing them to download.</a:t>
            </a:r>
          </a:p>
          <a:p>
            <a:pPr algn="just">
              <a:lnSpc>
                <a:spcPct val="150000"/>
              </a:lnSpc>
            </a:pPr>
            <a:r>
              <a:rPr lang="en-IN" sz="2400" dirty="0">
                <a:latin typeface="Times New Roman" panose="02020603050405020304" pitchFamily="18" charset="0"/>
                <a:cs typeface="Times New Roman" panose="02020603050405020304" pitchFamily="18" charset="0"/>
              </a:rPr>
              <a:t>Organisation uploads the event certificates in bulk, and participants will have to download it.</a:t>
            </a:r>
          </a:p>
        </p:txBody>
      </p:sp>
      <p:sp>
        <p:nvSpPr>
          <p:cNvPr id="8" name="Slide Number Placeholder 7">
            <a:extLst>
              <a:ext uri="{FF2B5EF4-FFF2-40B4-BE49-F238E27FC236}">
                <a16:creationId xmlns:a16="http://schemas.microsoft.com/office/drawing/2014/main" id="{F43B6C3C-38C3-E59B-8EAE-58953157FFC4}"/>
              </a:ext>
            </a:extLst>
          </p:cNvPr>
          <p:cNvSpPr>
            <a:spLocks noGrp="1"/>
          </p:cNvSpPr>
          <p:nvPr>
            <p:ph type="sldNum" sz="quarter" idx="12"/>
          </p:nvPr>
        </p:nvSpPr>
        <p:spPr/>
        <p:txBody>
          <a:bodyPr/>
          <a:lstStyle/>
          <a:p>
            <a:fld id="{D19EB42E-18EF-4ADA-8D91-F15AD1AFC8DD}" type="slidenum">
              <a:rPr lang="en-IN" smtClean="0"/>
              <a:t>3</a:t>
            </a:fld>
            <a:endParaRPr lang="en-IN"/>
          </a:p>
        </p:txBody>
      </p:sp>
    </p:spTree>
    <p:extLst>
      <p:ext uri="{BB962C8B-B14F-4D97-AF65-F5344CB8AC3E}">
        <p14:creationId xmlns:p14="http://schemas.microsoft.com/office/powerpoint/2010/main" val="2790123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9790-7065-E88F-A651-20A3489F2AEB}"/>
              </a:ext>
            </a:extLst>
          </p:cNvPr>
          <p:cNvSpPr>
            <a:spLocks noGrp="1"/>
          </p:cNvSpPr>
          <p:nvPr>
            <p:ph type="title"/>
          </p:nvPr>
        </p:nvSpPr>
        <p:spPr>
          <a:xfrm>
            <a:off x="548833" y="411423"/>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E1110629-7CFF-0CD0-A7EA-799DD1291E9C}"/>
              </a:ext>
            </a:extLst>
          </p:cNvPr>
          <p:cNvSpPr>
            <a:spLocks noGrp="1"/>
          </p:cNvSpPr>
          <p:nvPr>
            <p:ph idx="1"/>
          </p:nvPr>
        </p:nvSpPr>
        <p:spPr>
          <a:xfrm>
            <a:off x="548833" y="1736986"/>
            <a:ext cx="10515600" cy="4351338"/>
          </a:xfrm>
        </p:spPr>
        <p:txBody>
          <a:bodyPr>
            <a:normAutofit/>
          </a:bodyPr>
          <a:lstStyle/>
          <a:p>
            <a:pPr algn="just">
              <a:lnSpc>
                <a:spcPct val="150000"/>
              </a:lnSpc>
            </a:pPr>
            <a:r>
              <a:rPr lang="en-IN" sz="2400" dirty="0">
                <a:latin typeface="Times New Roman" panose="02020603050405020304" pitchFamily="18" charset="0"/>
                <a:cs typeface="Times New Roman" panose="02020603050405020304" pitchFamily="18" charset="0"/>
              </a:rPr>
              <a:t>The organiser generates the certificate using the information provided by participants during the event. The certificates are then sent to each participant’s email address, allowing them to download it easily.</a:t>
            </a:r>
          </a:p>
          <a:p>
            <a:pPr algn="just">
              <a:lnSpc>
                <a:spcPct val="150000"/>
              </a:lnSpc>
            </a:pPr>
            <a:r>
              <a:rPr lang="en-IN" sz="2400" dirty="0">
                <a:latin typeface="Times New Roman" panose="02020603050405020304" pitchFamily="18" charset="0"/>
                <a:cs typeface="Times New Roman" panose="02020603050405020304" pitchFamily="18" charset="0"/>
              </a:rPr>
              <a:t>The organiser can upload customised templates of the certificates based on event requirements.</a:t>
            </a:r>
          </a:p>
          <a:p>
            <a:pPr algn="just">
              <a:lnSpc>
                <a:spcPct val="150000"/>
              </a:lnSpc>
            </a:pPr>
            <a:r>
              <a:rPr lang="en-IN" sz="2400" dirty="0">
                <a:latin typeface="Times New Roman" panose="02020603050405020304" pitchFamily="18" charset="0"/>
                <a:cs typeface="Times New Roman" panose="02020603050405020304" pitchFamily="18" charset="0"/>
              </a:rPr>
              <a:t>Participant receives the certificate specifically via Gmail.</a:t>
            </a:r>
          </a:p>
        </p:txBody>
      </p:sp>
      <p:sp>
        <p:nvSpPr>
          <p:cNvPr id="8" name="Slide Number Placeholder 7">
            <a:extLst>
              <a:ext uri="{FF2B5EF4-FFF2-40B4-BE49-F238E27FC236}">
                <a16:creationId xmlns:a16="http://schemas.microsoft.com/office/drawing/2014/main" id="{EFDB9BE3-73BF-04CF-0122-C78DE668ED19}"/>
              </a:ext>
            </a:extLst>
          </p:cNvPr>
          <p:cNvSpPr>
            <a:spLocks noGrp="1"/>
          </p:cNvSpPr>
          <p:nvPr>
            <p:ph type="sldNum" sz="quarter" idx="12"/>
          </p:nvPr>
        </p:nvSpPr>
        <p:spPr/>
        <p:txBody>
          <a:bodyPr/>
          <a:lstStyle/>
          <a:p>
            <a:fld id="{D19EB42E-18EF-4ADA-8D91-F15AD1AFC8DD}" type="slidenum">
              <a:rPr lang="en-IN" smtClean="0"/>
              <a:t>4</a:t>
            </a:fld>
            <a:endParaRPr lang="en-IN"/>
          </a:p>
        </p:txBody>
      </p:sp>
    </p:spTree>
    <p:extLst>
      <p:ext uri="{BB962C8B-B14F-4D97-AF65-F5344CB8AC3E}">
        <p14:creationId xmlns:p14="http://schemas.microsoft.com/office/powerpoint/2010/main" val="2248465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00AAC-535A-CA5B-CD60-82440E3F8D60}"/>
              </a:ext>
            </a:extLst>
          </p:cNvPr>
          <p:cNvSpPr>
            <a:spLocks noGrp="1"/>
          </p:cNvSpPr>
          <p:nvPr>
            <p:ph type="title"/>
          </p:nvPr>
        </p:nvSpPr>
        <p:spPr>
          <a:xfrm>
            <a:off x="548834" y="411423"/>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User requirements</a:t>
            </a:r>
          </a:p>
        </p:txBody>
      </p:sp>
      <p:sp>
        <p:nvSpPr>
          <p:cNvPr id="3" name="Content Placeholder 2">
            <a:extLst>
              <a:ext uri="{FF2B5EF4-FFF2-40B4-BE49-F238E27FC236}">
                <a16:creationId xmlns:a16="http://schemas.microsoft.com/office/drawing/2014/main" id="{1975CCD3-A117-4C76-F635-F31538082751}"/>
              </a:ext>
            </a:extLst>
          </p:cNvPr>
          <p:cNvSpPr>
            <a:spLocks noGrp="1"/>
          </p:cNvSpPr>
          <p:nvPr>
            <p:ph idx="1"/>
          </p:nvPr>
        </p:nvSpPr>
        <p:spPr>
          <a:xfrm>
            <a:off x="548834" y="1736986"/>
            <a:ext cx="10515600" cy="4351338"/>
          </a:xfrm>
        </p:spPr>
        <p:txBody>
          <a:bodyPr>
            <a:normAutofit/>
          </a:bodyPr>
          <a:lstStyle/>
          <a:p>
            <a:r>
              <a:rPr lang="en-US" sz="2400" b="1" dirty="0">
                <a:latin typeface="Times New Roman" panose="02020603050405020304" pitchFamily="18" charset="0"/>
                <a:cs typeface="Times New Roman" panose="02020603050405020304" pitchFamily="18" charset="0"/>
              </a:rPr>
              <a:t>System Requirements</a:t>
            </a:r>
            <a:r>
              <a:rPr lang="en-US" sz="2400"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PC should have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at least 4 GB of RAM,</a:t>
            </a:r>
          </a:p>
          <a:p>
            <a:pPr lvl="1"/>
            <a:r>
              <a:rPr lang="en-IN" b="0" i="0" dirty="0">
                <a:solidFill>
                  <a:schemeClr val="tx1">
                    <a:lumMod val="95000"/>
                    <a:lumOff val="5000"/>
                  </a:schemeClr>
                </a:solidFill>
                <a:effectLst/>
                <a:latin typeface="Times New Roman" panose="02020603050405020304" pitchFamily="18" charset="0"/>
                <a:cs typeface="Times New Roman" panose="02020603050405020304" pitchFamily="18" charset="0"/>
              </a:rPr>
              <a:t>Windows 7 and upwards.</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Python version least 3.8 or above.</a:t>
            </a:r>
          </a:p>
          <a:p>
            <a:pPr lvl="1"/>
            <a:r>
              <a:rPr lang="en-US" dirty="0">
                <a:solidFill>
                  <a:schemeClr val="tx1">
                    <a:lumMod val="95000"/>
                    <a:lumOff val="5000"/>
                  </a:schemeClr>
                </a:solidFill>
                <a:latin typeface="Times New Roman" panose="02020603050405020304" pitchFamily="18" charset="0"/>
                <a:cs typeface="Times New Roman" panose="02020603050405020304" pitchFamily="18" charset="0"/>
              </a:rPr>
              <a:t>SQLite default database.</a:t>
            </a:r>
          </a:p>
          <a:p>
            <a:pPr lvl="1"/>
            <a:r>
              <a:rPr lang="en-US" dirty="0">
                <a:solidFill>
                  <a:schemeClr val="tx1">
                    <a:lumMod val="95000"/>
                    <a:lumOff val="5000"/>
                  </a:schemeClr>
                </a:solidFill>
                <a:latin typeface="Times New Roman" panose="02020603050405020304" pitchFamily="18" charset="0"/>
                <a:cs typeface="Times New Roman" panose="02020603050405020304" pitchFamily="18" charset="0"/>
              </a:rPr>
              <a:t>Internet access.</a:t>
            </a:r>
          </a:p>
          <a:p>
            <a:r>
              <a:rPr lang="en-US" sz="2400" b="1" dirty="0">
                <a:latin typeface="Times New Roman" panose="02020603050405020304" pitchFamily="18" charset="0"/>
                <a:cs typeface="Times New Roman" panose="02020603050405020304" pitchFamily="18" charset="0"/>
              </a:rPr>
              <a:t>Project Components</a:t>
            </a:r>
            <a:r>
              <a:rPr lang="en-US" sz="2400" dirty="0">
                <a:latin typeface="Times New Roman" panose="02020603050405020304" pitchFamily="18" charset="0"/>
                <a:cs typeface="Times New Roman" panose="02020603050405020304" pitchFamily="18" charset="0"/>
              </a:rPr>
              <a:t>: </a:t>
            </a:r>
          </a:p>
          <a:p>
            <a:pPr lvl="1" algn="just"/>
            <a:r>
              <a:rPr lang="en-US" dirty="0">
                <a:latin typeface="Times New Roman" panose="02020603050405020304" pitchFamily="18" charset="0"/>
                <a:cs typeface="Times New Roman" panose="02020603050405020304" pitchFamily="18" charset="0"/>
              </a:rPr>
              <a:t>Identifying the requirements of the Certificate generation process.</a:t>
            </a:r>
          </a:p>
          <a:p>
            <a:pPr lvl="1"/>
            <a:r>
              <a:rPr lang="en-US" dirty="0">
                <a:latin typeface="Times New Roman" panose="02020603050405020304" pitchFamily="18" charset="0"/>
                <a:cs typeface="Times New Roman" panose="02020603050405020304" pitchFamily="18" charset="0"/>
              </a:rPr>
              <a:t>Details about the events, workshops or conferences.</a:t>
            </a:r>
          </a:p>
          <a:p>
            <a:pPr lvl="1" algn="just"/>
            <a:r>
              <a:rPr lang="en-US" dirty="0">
                <a:latin typeface="Times New Roman" panose="02020603050405020304" pitchFamily="18" charset="0"/>
                <a:cs typeface="Times New Roman" panose="02020603050405020304" pitchFamily="18" charset="0"/>
              </a:rPr>
              <a:t>Customization of templates as per the event requirements. </a:t>
            </a:r>
          </a:p>
          <a:p>
            <a:endParaRPr lang="en-IN"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5B431902-F7F1-B6CA-C2B3-0EFECA70F7EC}"/>
              </a:ext>
            </a:extLst>
          </p:cNvPr>
          <p:cNvSpPr>
            <a:spLocks noGrp="1"/>
          </p:cNvSpPr>
          <p:nvPr>
            <p:ph type="sldNum" sz="quarter" idx="12"/>
          </p:nvPr>
        </p:nvSpPr>
        <p:spPr/>
        <p:txBody>
          <a:bodyPr/>
          <a:lstStyle/>
          <a:p>
            <a:fld id="{D19EB42E-18EF-4ADA-8D91-F15AD1AFC8DD}" type="slidenum">
              <a:rPr lang="en-IN" smtClean="0"/>
              <a:t>5</a:t>
            </a:fld>
            <a:endParaRPr lang="en-IN"/>
          </a:p>
        </p:txBody>
      </p:sp>
    </p:spTree>
    <p:extLst>
      <p:ext uri="{BB962C8B-B14F-4D97-AF65-F5344CB8AC3E}">
        <p14:creationId xmlns:p14="http://schemas.microsoft.com/office/powerpoint/2010/main" val="2635137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A1AF5-3EB8-FCA3-B05C-F14BB5A9992E}"/>
              </a:ext>
            </a:extLst>
          </p:cNvPr>
          <p:cNvSpPr>
            <a:spLocks noGrp="1"/>
          </p:cNvSpPr>
          <p:nvPr>
            <p:ph type="title"/>
          </p:nvPr>
        </p:nvSpPr>
        <p:spPr>
          <a:xfrm>
            <a:off x="548832" y="399850"/>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Methodology</a:t>
            </a:r>
          </a:p>
        </p:txBody>
      </p:sp>
      <p:pic>
        <p:nvPicPr>
          <p:cNvPr id="7" name="Picture 6">
            <a:extLst>
              <a:ext uri="{FF2B5EF4-FFF2-40B4-BE49-F238E27FC236}">
                <a16:creationId xmlns:a16="http://schemas.microsoft.com/office/drawing/2014/main" id="{CCE84FB3-F69B-C330-9A3C-5EB81059A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078" y="948314"/>
            <a:ext cx="8404320" cy="5909685"/>
          </a:xfrm>
          <a:prstGeom prst="rect">
            <a:avLst/>
          </a:prstGeom>
        </p:spPr>
      </p:pic>
      <p:sp>
        <p:nvSpPr>
          <p:cNvPr id="8" name="Slide Number Placeholder 7">
            <a:extLst>
              <a:ext uri="{FF2B5EF4-FFF2-40B4-BE49-F238E27FC236}">
                <a16:creationId xmlns:a16="http://schemas.microsoft.com/office/drawing/2014/main" id="{6CBD0871-B522-D837-0C12-CC593055CE70}"/>
              </a:ext>
            </a:extLst>
          </p:cNvPr>
          <p:cNvSpPr>
            <a:spLocks noGrp="1"/>
          </p:cNvSpPr>
          <p:nvPr>
            <p:ph type="sldNum" sz="quarter" idx="12"/>
          </p:nvPr>
        </p:nvSpPr>
        <p:spPr/>
        <p:txBody>
          <a:bodyPr/>
          <a:lstStyle/>
          <a:p>
            <a:fld id="{D19EB42E-18EF-4ADA-8D91-F15AD1AFC8DD}" type="slidenum">
              <a:rPr lang="en-IN" smtClean="0"/>
              <a:t>6</a:t>
            </a:fld>
            <a:endParaRPr lang="en-IN"/>
          </a:p>
        </p:txBody>
      </p:sp>
    </p:spTree>
    <p:extLst>
      <p:ext uri="{BB962C8B-B14F-4D97-AF65-F5344CB8AC3E}">
        <p14:creationId xmlns:p14="http://schemas.microsoft.com/office/powerpoint/2010/main" val="2562333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47C7-228C-0586-A0DB-47FFEE638757}"/>
              </a:ext>
            </a:extLst>
          </p:cNvPr>
          <p:cNvSpPr>
            <a:spLocks noGrp="1"/>
          </p:cNvSpPr>
          <p:nvPr>
            <p:ph type="title"/>
          </p:nvPr>
        </p:nvSpPr>
        <p:spPr>
          <a:xfrm>
            <a:off x="548833" y="399849"/>
            <a:ext cx="10515600" cy="1325563"/>
          </a:xfrm>
        </p:spPr>
        <p:txBody>
          <a:bodyPr/>
          <a:lstStyle/>
          <a:p>
            <a:pPr marL="571500" indent="-571500">
              <a:buFont typeface="Wingdings" panose="05000000000000000000" pitchFamily="2" charset="2"/>
              <a:buChar char="Ø"/>
            </a:pPr>
            <a:r>
              <a:rPr lang="en-US" dirty="0">
                <a:solidFill>
                  <a:schemeClr val="accent1">
                    <a:lumMod val="75000"/>
                  </a:schemeClr>
                </a:solidFill>
                <a:latin typeface="Times New Roman" panose="02020603050405020304" pitchFamily="18" charset="0"/>
                <a:cs typeface="Times New Roman" panose="02020603050405020304" pitchFamily="18" charset="0"/>
              </a:rPr>
              <a:t>Methodology</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50621D-BE4A-93C6-9FA2-B5DFCA8A0C98}"/>
              </a:ext>
            </a:extLst>
          </p:cNvPr>
          <p:cNvSpPr>
            <a:spLocks noGrp="1"/>
          </p:cNvSpPr>
          <p:nvPr>
            <p:ph idx="1"/>
          </p:nvPr>
        </p:nvSpPr>
        <p:spPr>
          <a:xfrm>
            <a:off x="548833" y="1725412"/>
            <a:ext cx="10515600" cy="4351338"/>
          </a:xfrm>
        </p:spPr>
        <p:txBody>
          <a:bodyPr>
            <a:noAutofit/>
          </a:bodyPr>
          <a:lstStyle/>
          <a:p>
            <a:pPr algn="just"/>
            <a:r>
              <a:rPr lang="en-US" sz="2400" b="1" dirty="0">
                <a:latin typeface="Times New Roman" panose="02020603050405020304" pitchFamily="18" charset="0"/>
                <a:cs typeface="Times New Roman" panose="02020603050405020304" pitchFamily="18" charset="0"/>
              </a:rPr>
              <a:t>Design and Development</a:t>
            </a:r>
            <a:r>
              <a:rPr lang="en-US" sz="2400" dirty="0">
                <a:latin typeface="Times New Roman" panose="02020603050405020304" pitchFamily="18" charset="0"/>
                <a:cs typeface="Times New Roman" panose="02020603050405020304" pitchFamily="18" charset="0"/>
              </a:rPr>
              <a:t>:</a:t>
            </a:r>
          </a:p>
          <a:p>
            <a:pPr lvl="1" algn="just"/>
            <a:r>
              <a:rPr lang="en-US" dirty="0">
                <a:latin typeface="Times New Roman" panose="02020603050405020304" pitchFamily="18" charset="0"/>
                <a:cs typeface="Times New Roman" panose="02020603050405020304" pitchFamily="18" charset="0"/>
              </a:rPr>
              <a:t>User friendly interface for uploading PPT templates and CSV data.</a:t>
            </a:r>
          </a:p>
          <a:p>
            <a:pPr lvl="1" algn="just"/>
            <a:r>
              <a:rPr lang="en-US" dirty="0">
                <a:latin typeface="Times New Roman" panose="02020603050405020304" pitchFamily="18" charset="0"/>
                <a:cs typeface="Times New Roman" panose="02020603050405020304" pitchFamily="18" charset="0"/>
              </a:rPr>
              <a:t>Using basic HTML, CSS and Django and other </a:t>
            </a:r>
            <a:r>
              <a:rPr lang="en-US" dirty="0" err="1">
                <a:latin typeface="Times New Roman" panose="02020603050405020304" pitchFamily="18" charset="0"/>
                <a:cs typeface="Times New Roman" panose="02020603050405020304" pitchFamily="18" charset="0"/>
              </a:rPr>
              <a:t>PyPi</a:t>
            </a:r>
            <a:r>
              <a:rPr lang="en-US" dirty="0">
                <a:latin typeface="Times New Roman" panose="02020603050405020304" pitchFamily="18" charset="0"/>
                <a:cs typeface="Times New Roman" panose="02020603050405020304" pitchFamily="18" charset="0"/>
              </a:rPr>
              <a:t> libraries for development ( ppt2pdf, </a:t>
            </a:r>
            <a:r>
              <a:rPr lang="en-US" dirty="0" err="1">
                <a:latin typeface="Times New Roman" panose="02020603050405020304" pitchFamily="18" charset="0"/>
                <a:cs typeface="Times New Roman" panose="02020603050405020304" pitchFamily="18" charset="0"/>
              </a:rPr>
              <a:t>pymail</a:t>
            </a:r>
            <a:r>
              <a:rPr lang="en-US" dirty="0">
                <a:latin typeface="Times New Roman" panose="02020603050405020304" pitchFamily="18" charset="0"/>
                <a:cs typeface="Times New Roman" panose="02020603050405020304" pitchFamily="18" charset="0"/>
              </a:rPr>
              <a:t>, excel2csv,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a:t>
            </a:r>
          </a:p>
          <a:p>
            <a:pPr lvl="1" algn="just"/>
            <a:r>
              <a:rPr lang="en-US" dirty="0">
                <a:latin typeface="Times New Roman" panose="02020603050405020304" pitchFamily="18" charset="0"/>
                <a:cs typeface="Times New Roman" panose="02020603050405020304" pitchFamily="18" charset="0"/>
              </a:rPr>
              <a:t>Integration of Email for automated distribution(*Google Workspace Account).</a:t>
            </a:r>
          </a:p>
          <a:p>
            <a:pPr algn="just"/>
            <a:r>
              <a:rPr lang="en-US" sz="2400" b="1" dirty="0">
                <a:latin typeface="Times New Roman" panose="02020603050405020304" pitchFamily="18" charset="0"/>
                <a:cs typeface="Times New Roman" panose="02020603050405020304" pitchFamily="18" charset="0"/>
              </a:rPr>
              <a:t>Deployment</a:t>
            </a:r>
            <a:r>
              <a:rPr lang="en-US" sz="2400" dirty="0">
                <a:latin typeface="Times New Roman" panose="02020603050405020304" pitchFamily="18" charset="0"/>
                <a:cs typeface="Times New Roman" panose="02020603050405020304" pitchFamily="18" charset="0"/>
              </a:rPr>
              <a:t>:</a:t>
            </a:r>
          </a:p>
          <a:p>
            <a:pPr lvl="1" algn="just"/>
            <a:r>
              <a:rPr lang="en-US" dirty="0">
                <a:latin typeface="Times New Roman" panose="02020603050405020304" pitchFamily="18" charset="0"/>
                <a:cs typeface="Times New Roman" panose="02020603050405020304" pitchFamily="18" charset="0"/>
              </a:rPr>
              <a:t>Deploying the System in the Server / Cloud platform (AWS or Google Cloud).</a:t>
            </a:r>
          </a:p>
          <a:p>
            <a:pPr lvl="1" algn="just"/>
            <a:r>
              <a:rPr lang="en-US" dirty="0">
                <a:latin typeface="Times New Roman" panose="02020603050405020304" pitchFamily="18" charset="0"/>
                <a:cs typeface="Times New Roman" panose="02020603050405020304" pitchFamily="18" charset="0"/>
              </a:rPr>
              <a:t>GitHub for managing the Code.</a:t>
            </a:r>
            <a:endParaRPr lang="en-IN"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8653F594-5A14-BC95-78E4-2E32BD5CD09C}"/>
              </a:ext>
            </a:extLst>
          </p:cNvPr>
          <p:cNvSpPr>
            <a:spLocks noGrp="1"/>
          </p:cNvSpPr>
          <p:nvPr>
            <p:ph type="sldNum" sz="quarter" idx="12"/>
          </p:nvPr>
        </p:nvSpPr>
        <p:spPr/>
        <p:txBody>
          <a:bodyPr/>
          <a:lstStyle/>
          <a:p>
            <a:fld id="{D19EB42E-18EF-4ADA-8D91-F15AD1AFC8DD}" type="slidenum">
              <a:rPr lang="en-IN" smtClean="0"/>
              <a:t>7</a:t>
            </a:fld>
            <a:endParaRPr lang="en-IN"/>
          </a:p>
        </p:txBody>
      </p:sp>
    </p:spTree>
    <p:extLst>
      <p:ext uri="{BB962C8B-B14F-4D97-AF65-F5344CB8AC3E}">
        <p14:creationId xmlns:p14="http://schemas.microsoft.com/office/powerpoint/2010/main" val="563370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8626-3BE7-4580-F05D-866CB54DE4AC}"/>
              </a:ext>
            </a:extLst>
          </p:cNvPr>
          <p:cNvSpPr>
            <a:spLocks noGrp="1"/>
          </p:cNvSpPr>
          <p:nvPr>
            <p:ph type="title"/>
          </p:nvPr>
        </p:nvSpPr>
        <p:spPr>
          <a:xfrm>
            <a:off x="548833" y="399849"/>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8046ABC-16CE-210D-17D4-7F4327520C78}"/>
              </a:ext>
            </a:extLst>
          </p:cNvPr>
          <p:cNvSpPr>
            <a:spLocks noGrp="1"/>
          </p:cNvSpPr>
          <p:nvPr>
            <p:ph idx="1"/>
          </p:nvPr>
        </p:nvSpPr>
        <p:spPr/>
        <p:txBody>
          <a:bodyPr>
            <a:normAutofit/>
          </a:bodyPr>
          <a:lstStyle/>
          <a:p>
            <a:pPr marL="0" indent="0" algn="just">
              <a:buNone/>
            </a:pPr>
            <a:r>
              <a:rPr lang="en-US" sz="2400" dirty="0">
                <a:solidFill>
                  <a:srgbClr val="000000"/>
                </a:solidFill>
                <a:latin typeface="Times New Roman" panose="02020603050405020304" pitchFamily="18" charset="0"/>
                <a:cs typeface="Times New Roman" panose="02020603050405020304" pitchFamily="18" charset="0"/>
              </a:rPr>
              <a:t>An</a:t>
            </a:r>
            <a:r>
              <a:rPr lang="en-US" sz="2400" b="0" i="0" dirty="0">
                <a:solidFill>
                  <a:srgbClr val="000000"/>
                </a:solidFill>
                <a:effectLst/>
                <a:latin typeface="Times New Roman" panose="02020603050405020304" pitchFamily="18" charset="0"/>
                <a:cs typeface="Times New Roman" panose="02020603050405020304" pitchFamily="18" charset="0"/>
              </a:rPr>
              <a:t> efficient certificate issuance process is essential for participant satisfaction. By allowing organizers to generate certificates using event information and customized templates, thus streamlining the delivery. Sending certificate directly to participant’s Gmail ensures easy access and timely recognition of their achievements.</a:t>
            </a:r>
            <a:endParaRPr lang="en-IN" sz="24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BB230758-FB0A-8344-3307-F9D313073EE3}"/>
              </a:ext>
            </a:extLst>
          </p:cNvPr>
          <p:cNvSpPr>
            <a:spLocks noGrp="1"/>
          </p:cNvSpPr>
          <p:nvPr>
            <p:ph type="sldNum" sz="quarter" idx="12"/>
          </p:nvPr>
        </p:nvSpPr>
        <p:spPr/>
        <p:txBody>
          <a:bodyPr/>
          <a:lstStyle/>
          <a:p>
            <a:fld id="{D19EB42E-18EF-4ADA-8D91-F15AD1AFC8DD}" type="slidenum">
              <a:rPr lang="en-IN" smtClean="0"/>
              <a:t>8</a:t>
            </a:fld>
            <a:endParaRPr lang="en-IN"/>
          </a:p>
        </p:txBody>
      </p:sp>
    </p:spTree>
    <p:extLst>
      <p:ext uri="{BB962C8B-B14F-4D97-AF65-F5344CB8AC3E}">
        <p14:creationId xmlns:p14="http://schemas.microsoft.com/office/powerpoint/2010/main" val="1025537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604D6-DAB9-26D1-CB5F-815BC7DF2B74}"/>
              </a:ext>
            </a:extLst>
          </p:cNvPr>
          <p:cNvSpPr>
            <a:spLocks noGrp="1"/>
          </p:cNvSpPr>
          <p:nvPr>
            <p:ph type="title"/>
          </p:nvPr>
        </p:nvSpPr>
        <p:spPr>
          <a:xfrm>
            <a:off x="537258" y="411424"/>
            <a:ext cx="10515600" cy="1325563"/>
          </a:xfrm>
        </p:spPr>
        <p:txBody>
          <a:bodyPr/>
          <a:lstStyle/>
          <a:p>
            <a:pPr marL="571500" indent="-571500">
              <a:buFont typeface="Wingdings" panose="05000000000000000000" pitchFamily="2" charset="2"/>
              <a:buChar char="Ø"/>
            </a:pPr>
            <a:r>
              <a:rPr lang="en-IN" dirty="0">
                <a:solidFill>
                  <a:schemeClr val="accent1">
                    <a:lumMod val="75000"/>
                  </a:schemeClr>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DA3C992-E4DC-44AF-E7CE-E9D3E65FFD3A}"/>
              </a:ext>
            </a:extLst>
          </p:cNvPr>
          <p:cNvSpPr>
            <a:spLocks noGrp="1"/>
          </p:cNvSpPr>
          <p:nvPr>
            <p:ph idx="1"/>
          </p:nvPr>
        </p:nvSpPr>
        <p:spPr>
          <a:xfrm>
            <a:off x="537258" y="1736987"/>
            <a:ext cx="10515600" cy="4351338"/>
          </a:xfrm>
        </p:spPr>
        <p:txBody>
          <a:bodyPr>
            <a:normAutofit/>
          </a:bodyPr>
          <a:lstStyle/>
          <a:p>
            <a:pPr algn="just"/>
            <a:r>
              <a:rPr lang="en-IN" sz="2400" dirty="0">
                <a:latin typeface="Times New Roman" panose="02020603050405020304" pitchFamily="18" charset="0"/>
                <a:cs typeface="Times New Roman" panose="02020603050405020304" pitchFamily="18" charset="0"/>
              </a:rPr>
              <a:t>Soham </a:t>
            </a:r>
            <a:r>
              <a:rPr lang="en-IN" sz="2400" dirty="0" err="1">
                <a:latin typeface="Times New Roman" panose="02020603050405020304" pitchFamily="18" charset="0"/>
                <a:cs typeface="Times New Roman" panose="02020603050405020304" pitchFamily="18" charset="0"/>
              </a:rPr>
              <a:t>Bandgar</a:t>
            </a:r>
            <a:r>
              <a:rPr lang="en-IN" sz="2400" dirty="0">
                <a:latin typeface="Times New Roman" panose="02020603050405020304" pitchFamily="18" charset="0"/>
                <a:cs typeface="Times New Roman" panose="02020603050405020304" pitchFamily="18" charset="0"/>
              </a:rPr>
              <a:t>, Atharv Patil, Tanmay </a:t>
            </a:r>
            <a:r>
              <a:rPr lang="en-IN" sz="2400" dirty="0" err="1">
                <a:latin typeface="Times New Roman" panose="02020603050405020304" pitchFamily="18" charset="0"/>
                <a:cs typeface="Times New Roman" panose="02020603050405020304" pitchFamily="18" charset="0"/>
              </a:rPr>
              <a:t>Mungekar</a:t>
            </a:r>
            <a:r>
              <a:rPr lang="en-IN" sz="2400" dirty="0">
                <a:latin typeface="Times New Roman" panose="02020603050405020304" pitchFamily="18" charset="0"/>
                <a:cs typeface="Times New Roman" panose="02020603050405020304" pitchFamily="18" charset="0"/>
              </a:rPr>
              <a:t>, Prof. Bhanu </a:t>
            </a:r>
            <a:r>
              <a:rPr lang="en-IN" sz="2400" dirty="0" err="1">
                <a:latin typeface="Times New Roman" panose="02020603050405020304" pitchFamily="18" charset="0"/>
                <a:cs typeface="Times New Roman" panose="02020603050405020304" pitchFamily="18" charset="0"/>
              </a:rPr>
              <a:t>Tekwani</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Online certificate generation and verification system</a:t>
            </a:r>
            <a:r>
              <a:rPr lang="en-IN" sz="2400" dirty="0">
                <a:latin typeface="Times New Roman" panose="02020603050405020304" pitchFamily="18" charset="0"/>
                <a:cs typeface="Times New Roman" panose="02020603050405020304" pitchFamily="18" charset="0"/>
              </a:rPr>
              <a:t>” </a:t>
            </a:r>
          </a:p>
          <a:p>
            <a:pPr marL="457200" lvl="1" indent="0" algn="just">
              <a:buNone/>
            </a:pPr>
            <a:r>
              <a:rPr lang="en-IN" dirty="0">
                <a:latin typeface="Times New Roman" panose="02020603050405020304" pitchFamily="18" charset="0"/>
                <a:cs typeface="Times New Roman" panose="02020603050405020304" pitchFamily="18" charset="0"/>
              </a:rPr>
              <a:t>(IJRMETS - </a:t>
            </a:r>
            <a:r>
              <a:rPr lang="en-US" dirty="0">
                <a:latin typeface="Times New Roman" panose="02020603050405020304" pitchFamily="18" charset="0"/>
                <a:cs typeface="Times New Roman" panose="02020603050405020304" pitchFamily="18" charset="0"/>
              </a:rPr>
              <a:t>Volume:04/Issue:02/February-2022</a:t>
            </a:r>
            <a:r>
              <a:rPr lang="en-IN"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Rohan </a:t>
            </a:r>
            <a:r>
              <a:rPr lang="en-IN" sz="2400" dirty="0" err="1">
                <a:latin typeface="Times New Roman" panose="02020603050405020304" pitchFamily="18" charset="0"/>
                <a:cs typeface="Times New Roman" panose="02020603050405020304" pitchFamily="18" charset="0"/>
              </a:rPr>
              <a:t>Hargude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Ghule</a:t>
            </a:r>
            <a:r>
              <a:rPr lang="en-IN" sz="2400" dirty="0">
                <a:latin typeface="Times New Roman" panose="02020603050405020304" pitchFamily="18" charset="0"/>
                <a:cs typeface="Times New Roman" panose="02020603050405020304" pitchFamily="18" charset="0"/>
              </a:rPr>
              <a:t> Ashutosh, Abhijit </a:t>
            </a:r>
            <a:r>
              <a:rPr lang="en-IN" sz="2400" dirty="0" err="1">
                <a:latin typeface="Times New Roman" panose="02020603050405020304" pitchFamily="18" charset="0"/>
                <a:cs typeface="Times New Roman" panose="02020603050405020304" pitchFamily="18" charset="0"/>
              </a:rPr>
              <a:t>Nawale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Prof.Sharad</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Adsure</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Generating E-Certificate and Validation using Blockchain</a:t>
            </a:r>
            <a:r>
              <a:rPr lang="en-IN" sz="2400" dirty="0">
                <a:latin typeface="Times New Roman" panose="02020603050405020304" pitchFamily="18" charset="0"/>
                <a:cs typeface="Times New Roman" panose="02020603050405020304" pitchFamily="18" charset="0"/>
              </a:rPr>
              <a:t>” </a:t>
            </a:r>
          </a:p>
          <a:p>
            <a:pPr marL="457200" lvl="1" indent="0" algn="just">
              <a:buNone/>
            </a:pPr>
            <a:r>
              <a:rPr lang="en-IN" dirty="0">
                <a:latin typeface="Times New Roman" panose="02020603050405020304" pitchFamily="18" charset="0"/>
                <a:cs typeface="Times New Roman" panose="02020603050405020304" pitchFamily="18" charset="0"/>
              </a:rPr>
              <a:t>(IJCRT - IJCRT2107013)</a:t>
            </a:r>
          </a:p>
          <a:p>
            <a:pPr algn="just"/>
            <a:r>
              <a:rPr lang="en-IN" sz="2400" dirty="0">
                <a:latin typeface="Times New Roman" panose="02020603050405020304" pitchFamily="18" charset="0"/>
                <a:cs typeface="Times New Roman" panose="02020603050405020304" pitchFamily="18" charset="0"/>
              </a:rPr>
              <a:t>Ravi Singh </a:t>
            </a:r>
            <a:r>
              <a:rPr lang="en-IN" sz="2400" dirty="0" err="1">
                <a:latin typeface="Times New Roman" panose="02020603050405020304" pitchFamily="18" charset="0"/>
                <a:cs typeface="Times New Roman" panose="02020603050405020304" pitchFamily="18" charset="0"/>
              </a:rPr>
              <a:t>Lamkoti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Devdoot</a:t>
            </a:r>
            <a:r>
              <a:rPr lang="en-IN" sz="2400" dirty="0">
                <a:latin typeface="Times New Roman" panose="02020603050405020304" pitchFamily="18" charset="0"/>
                <a:cs typeface="Times New Roman" panose="02020603050405020304" pitchFamily="18" charset="0"/>
              </a:rPr>
              <a:t> Maji, Hitesh Shetty, Prof. Bharati </a:t>
            </a:r>
            <a:r>
              <a:rPr lang="en-IN" sz="2400" dirty="0" err="1">
                <a:latin typeface="Times New Roman" panose="02020603050405020304" pitchFamily="18" charset="0"/>
                <a:cs typeface="Times New Roman" panose="02020603050405020304" pitchFamily="18" charset="0"/>
              </a:rPr>
              <a:t>Gondhalekar</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Certificate Verification using Blockchain and Generation of Transcript </a:t>
            </a:r>
            <a:r>
              <a:rPr lang="en-IN" sz="2400" dirty="0">
                <a:latin typeface="Times New Roman" panose="02020603050405020304" pitchFamily="18" charset="0"/>
                <a:cs typeface="Times New Roman" panose="02020603050405020304" pitchFamily="18" charset="0"/>
              </a:rPr>
              <a:t>”</a:t>
            </a:r>
          </a:p>
          <a:p>
            <a:pPr marL="457200" lvl="1" indent="0" algn="just">
              <a:buNone/>
            </a:pPr>
            <a:r>
              <a:rPr lang="en-IN" dirty="0">
                <a:latin typeface="Times New Roman" panose="02020603050405020304" pitchFamily="18" charset="0"/>
                <a:cs typeface="Times New Roman" panose="02020603050405020304" pitchFamily="18" charset="0"/>
              </a:rPr>
              <a:t>(IJERT - IJERTV10IS030260</a:t>
            </a:r>
            <a:r>
              <a:rPr lang="en-IN" sz="2000" dirty="0">
                <a:latin typeface="Times New Roman" panose="02020603050405020304" pitchFamily="18" charset="0"/>
                <a:cs typeface="Times New Roman" panose="02020603050405020304" pitchFamily="18" charset="0"/>
              </a:rPr>
              <a:t>)</a:t>
            </a:r>
          </a:p>
        </p:txBody>
      </p:sp>
      <p:sp>
        <p:nvSpPr>
          <p:cNvPr id="8" name="Slide Number Placeholder 7">
            <a:extLst>
              <a:ext uri="{FF2B5EF4-FFF2-40B4-BE49-F238E27FC236}">
                <a16:creationId xmlns:a16="http://schemas.microsoft.com/office/drawing/2014/main" id="{B35EB4B4-8B7F-F287-43E4-8BF4CFFA97DC}"/>
              </a:ext>
            </a:extLst>
          </p:cNvPr>
          <p:cNvSpPr>
            <a:spLocks noGrp="1"/>
          </p:cNvSpPr>
          <p:nvPr>
            <p:ph type="sldNum" sz="quarter" idx="12"/>
          </p:nvPr>
        </p:nvSpPr>
        <p:spPr/>
        <p:txBody>
          <a:bodyPr/>
          <a:lstStyle/>
          <a:p>
            <a:fld id="{D19EB42E-18EF-4ADA-8D91-F15AD1AFC8DD}" type="slidenum">
              <a:rPr lang="en-IN" smtClean="0"/>
              <a:t>9</a:t>
            </a:fld>
            <a:endParaRPr lang="en-IN"/>
          </a:p>
        </p:txBody>
      </p:sp>
    </p:spTree>
    <p:extLst>
      <p:ext uri="{BB962C8B-B14F-4D97-AF65-F5344CB8AC3E}">
        <p14:creationId xmlns:p14="http://schemas.microsoft.com/office/powerpoint/2010/main" val="31476797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365</TotalTime>
  <Words>492</Words>
  <Application>Microsoft Office PowerPoint</Application>
  <PresentationFormat>Widescreen</PresentationFormat>
  <Paragraphs>65</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PowerPoint Presentation</vt:lpstr>
      <vt:lpstr>Problem Identification</vt:lpstr>
      <vt:lpstr>Existing solution</vt:lpstr>
      <vt:lpstr>Proposed Solution</vt:lpstr>
      <vt:lpstr>User requirements</vt:lpstr>
      <vt:lpstr>Methodology</vt:lpstr>
      <vt:lpstr>Methodology</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PRAPTHI J P;Gaurav Alva</dc:creator>
  <cp:lastModifiedBy>Gaurav Alva</cp:lastModifiedBy>
  <cp:revision>10</cp:revision>
  <dcterms:created xsi:type="dcterms:W3CDTF">2024-10-02T16:51:19Z</dcterms:created>
  <dcterms:modified xsi:type="dcterms:W3CDTF">2025-03-15T18:21:18Z</dcterms:modified>
</cp:coreProperties>
</file>