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5.xml" ContentType="application/vnd.openxmlformats-officedocument.drawingml.chart+xml"/>
  <Override PartName="/ppt/notesSlides/notesSlide4.xml" ContentType="application/vnd.openxmlformats-officedocument.presentationml.notesSl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9"/>
  </p:notesMasterIdLst>
  <p:handoutMasterIdLst>
    <p:handoutMasterId r:id="rId40"/>
  </p:handoutMasterIdLst>
  <p:sldIdLst>
    <p:sldId id="288" r:id="rId2"/>
    <p:sldId id="326" r:id="rId3"/>
    <p:sldId id="316" r:id="rId4"/>
    <p:sldId id="312" r:id="rId5"/>
    <p:sldId id="313" r:id="rId6"/>
    <p:sldId id="314" r:id="rId7"/>
    <p:sldId id="315" r:id="rId8"/>
    <p:sldId id="329" r:id="rId9"/>
    <p:sldId id="330" r:id="rId10"/>
    <p:sldId id="331" r:id="rId11"/>
    <p:sldId id="332" r:id="rId12"/>
    <p:sldId id="319" r:id="rId13"/>
    <p:sldId id="320" r:id="rId14"/>
    <p:sldId id="317" r:id="rId15"/>
    <p:sldId id="318" r:id="rId16"/>
    <p:sldId id="290" r:id="rId17"/>
    <p:sldId id="309" r:id="rId18"/>
    <p:sldId id="302" r:id="rId19"/>
    <p:sldId id="323" r:id="rId20"/>
    <p:sldId id="324" r:id="rId21"/>
    <p:sldId id="327" r:id="rId22"/>
    <p:sldId id="322" r:id="rId23"/>
    <p:sldId id="321" r:id="rId24"/>
    <p:sldId id="346" r:id="rId25"/>
    <p:sldId id="347" r:id="rId26"/>
    <p:sldId id="338" r:id="rId27"/>
    <p:sldId id="334" r:id="rId28"/>
    <p:sldId id="335" r:id="rId29"/>
    <p:sldId id="336" r:id="rId30"/>
    <p:sldId id="337" r:id="rId31"/>
    <p:sldId id="339" r:id="rId32"/>
    <p:sldId id="340" r:id="rId33"/>
    <p:sldId id="341" r:id="rId34"/>
    <p:sldId id="342" r:id="rId35"/>
    <p:sldId id="343" r:id="rId36"/>
    <p:sldId id="344" r:id="rId37"/>
    <p:sldId id="345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349" autoAdjust="0"/>
  </p:normalViewPr>
  <p:slideViewPr>
    <p:cSldViewPr>
      <p:cViewPr>
        <p:scale>
          <a:sx n="75" d="100"/>
          <a:sy n="75" d="100"/>
        </p:scale>
        <p:origin x="-122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36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riram\Documents\HFFC\True%20North%20Review\2.%20Sanction_Report_Without_Insurance_only_approvals_topups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riram\Documents\HFFC\True%20North%20Review\4.%20Excel_Backup_for_Initial_Cuts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riram\Documents\HFFC\True%20North%20Review\4.%20Excel_Backup_for_Initial_Cuts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riram\Documents\HFFC\Feature%20Engineering\Featured_Engineered_v4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riram\Documents\HFFC\True%20North%20Review\2.%20Sanction_Report_Without_Insurance_only_approvals_topup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riram\Documents\HFFC\Time_To_Transfer_Analysis\Time_to_transfer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riram\Documents\HFFC\Time_To_Transfer_Analysis\Time_to_transfer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riram\Documents\HFFC\True%20North%20Review\Foreclosure_Slide\Foreclosures_Till_Date_Amount_Slide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riram\Documents\HFFC\True%20North%20Review\4.%20Excel_Backup_for_Initial_Cut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riram\Documents\HFFC\True%20North%20Review\4.%20Excel_Backup_for_Initial_Cuts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riram\Documents\HFFC\True%20North%20Review\4.%20Excel_Backup_for_Initial_Cuts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riram\Documents\HFFC\True%20North%20Review\4.%20Excel_Backup_for_Initial_Cu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1"/>
          <c:order val="0"/>
          <c:tx>
            <c:strRef>
              <c:f>'2. Foreclosures_vs_Sanctions'!$G$22</c:f>
              <c:strCache>
                <c:ptCount val="1"/>
                <c:pt idx="0">
                  <c:v>Pre-closures</c:v>
                </c:pt>
              </c:strCache>
            </c:strRef>
          </c:tx>
          <c:spPr>
            <a:pattFill prst="wdUpDiag">
              <a:fgClr>
                <a:schemeClr val="accent1"/>
              </a:fgClr>
              <a:bgClr>
                <a:schemeClr val="bg1"/>
              </a:bgClr>
            </a:pattFill>
          </c:spPr>
          <c:invertIfNegative val="0"/>
          <c:dLbls>
            <c:dLbl>
              <c:idx val="0"/>
              <c:layout>
                <c:manualLayout>
                  <c:x val="0"/>
                  <c:y val="-1.750440709836643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3.0581043437241861E-3"/>
                  <c:y val="-3.1396560504563797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"/>
                  <c:y val="-3.6259059035531005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-3.0581043437241861E-3"/>
                  <c:y val="-4.7263681592039801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0"/>
                  <c:y val="-3.289301523876679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'2. Foreclosures_vs_Sanctions'!$D$23:$D$28</c:f>
              <c:strCache>
                <c:ptCount val="6"/>
                <c:pt idx="0">
                  <c:v>FY12-13</c:v>
                </c:pt>
                <c:pt idx="1">
                  <c:v>FY13-14</c:v>
                </c:pt>
                <c:pt idx="2">
                  <c:v>FY14-15</c:v>
                </c:pt>
                <c:pt idx="3">
                  <c:v>FY15-16</c:v>
                </c:pt>
                <c:pt idx="4">
                  <c:v>FY16-17</c:v>
                </c:pt>
                <c:pt idx="5">
                  <c:v>Q1FY17-18*</c:v>
                </c:pt>
              </c:strCache>
            </c:strRef>
          </c:cat>
          <c:val>
            <c:numRef>
              <c:f>'2. Foreclosures_vs_Sanctions'!$G$23:$G$28</c:f>
              <c:numCache>
                <c:formatCode>General</c:formatCode>
                <c:ptCount val="6"/>
                <c:pt idx="0">
                  <c:v>38</c:v>
                </c:pt>
                <c:pt idx="1">
                  <c:v>124</c:v>
                </c:pt>
                <c:pt idx="2">
                  <c:v>278</c:v>
                </c:pt>
                <c:pt idx="3">
                  <c:v>492</c:v>
                </c:pt>
                <c:pt idx="4">
                  <c:v>793</c:v>
                </c:pt>
                <c:pt idx="5">
                  <c:v>306</c:v>
                </c:pt>
              </c:numCache>
            </c:numRef>
          </c:val>
        </c:ser>
        <c:ser>
          <c:idx val="0"/>
          <c:order val="1"/>
          <c:tx>
            <c:strRef>
              <c:f>'2. Foreclosures_vs_Sanctions'!$F$22</c:f>
              <c:strCache>
                <c:ptCount val="1"/>
                <c:pt idx="0">
                  <c:v>Loans at beginning of year</c:v>
                </c:pt>
              </c:strCache>
            </c:strRef>
          </c:tx>
          <c:invertIfNegative val="0"/>
          <c:cat>
            <c:strRef>
              <c:f>'2. Foreclosures_vs_Sanctions'!$D$23:$D$28</c:f>
              <c:strCache>
                <c:ptCount val="6"/>
                <c:pt idx="0">
                  <c:v>FY12-13</c:v>
                </c:pt>
                <c:pt idx="1">
                  <c:v>FY13-14</c:v>
                </c:pt>
                <c:pt idx="2">
                  <c:v>FY14-15</c:v>
                </c:pt>
                <c:pt idx="3">
                  <c:v>FY15-16</c:v>
                </c:pt>
                <c:pt idx="4">
                  <c:v>FY16-17</c:v>
                </c:pt>
                <c:pt idx="5">
                  <c:v>Q1FY17-18*</c:v>
                </c:pt>
              </c:strCache>
            </c:strRef>
          </c:cat>
          <c:val>
            <c:numRef>
              <c:f>'2. Foreclosures_vs_Sanctions'!$F$23:$F$28</c:f>
              <c:numCache>
                <c:formatCode>General</c:formatCode>
                <c:ptCount val="6"/>
                <c:pt idx="0">
                  <c:v>479</c:v>
                </c:pt>
                <c:pt idx="1">
                  <c:v>884</c:v>
                </c:pt>
                <c:pt idx="2">
                  <c:v>1654</c:v>
                </c:pt>
                <c:pt idx="3">
                  <c:v>3137</c:v>
                </c:pt>
                <c:pt idx="4">
                  <c:v>5014</c:v>
                </c:pt>
                <c:pt idx="5">
                  <c:v>9810</c:v>
                </c:pt>
              </c:numCache>
            </c:numRef>
          </c:val>
        </c:ser>
        <c:ser>
          <c:idx val="2"/>
          <c:order val="2"/>
          <c:tx>
            <c:strRef>
              <c:f>'2. Foreclosures_vs_Sanctions'!$H$22</c:f>
              <c:strCache>
                <c:ptCount val="1"/>
                <c:pt idx="0">
                  <c:v>Fresh Disbursals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'2. Foreclosures_vs_Sanctions'!$D$23:$D$28</c:f>
              <c:strCache>
                <c:ptCount val="6"/>
                <c:pt idx="0">
                  <c:v>FY12-13</c:v>
                </c:pt>
                <c:pt idx="1">
                  <c:v>FY13-14</c:v>
                </c:pt>
                <c:pt idx="2">
                  <c:v>FY14-15</c:v>
                </c:pt>
                <c:pt idx="3">
                  <c:v>FY15-16</c:v>
                </c:pt>
                <c:pt idx="4">
                  <c:v>FY16-17</c:v>
                </c:pt>
                <c:pt idx="5">
                  <c:v>Q1FY17-18*</c:v>
                </c:pt>
              </c:strCache>
            </c:strRef>
          </c:cat>
          <c:val>
            <c:numRef>
              <c:f>'2. Foreclosures_vs_Sanctions'!$H$23:$H$28</c:f>
              <c:numCache>
                <c:formatCode>General</c:formatCode>
                <c:ptCount val="6"/>
                <c:pt idx="0">
                  <c:v>653</c:v>
                </c:pt>
                <c:pt idx="1">
                  <c:v>1202</c:v>
                </c:pt>
                <c:pt idx="2">
                  <c:v>2189</c:v>
                </c:pt>
                <c:pt idx="3">
                  <c:v>2971</c:v>
                </c:pt>
                <c:pt idx="4">
                  <c:v>4615</c:v>
                </c:pt>
                <c:pt idx="5">
                  <c:v>816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62897024"/>
        <c:axId val="284904448"/>
      </c:barChart>
      <c:lineChart>
        <c:grouping val="standard"/>
        <c:varyColors val="0"/>
        <c:ser>
          <c:idx val="3"/>
          <c:order val="3"/>
          <c:tx>
            <c:strRef>
              <c:f>'2. Foreclosures_vs_Sanctions'!$I$22</c:f>
              <c:strCache>
                <c:ptCount val="1"/>
                <c:pt idx="0">
                  <c:v>Pre-closures/Loans at beginning of year</c:v>
                </c:pt>
              </c:strCache>
            </c:strRef>
          </c:tx>
          <c:marker>
            <c:symbol val="none"/>
          </c:marker>
          <c:dLbls>
            <c:dLbl>
              <c:idx val="5"/>
              <c:layout>
                <c:manualLayout>
                  <c:x val="-3.2692459810308327E-2"/>
                  <c:y val="3.197300897089356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'2. Foreclosures_vs_Sanctions'!$I$23:$I$28</c:f>
              <c:numCache>
                <c:formatCode>0.0%</c:formatCode>
                <c:ptCount val="6"/>
                <c:pt idx="0">
                  <c:v>7.3500967117988397E-2</c:v>
                </c:pt>
                <c:pt idx="1">
                  <c:v>0.10954063604240283</c:v>
                </c:pt>
                <c:pt idx="2">
                  <c:v>0.12579185520361991</c:v>
                </c:pt>
                <c:pt idx="3">
                  <c:v>0.11938849793739384</c:v>
                </c:pt>
                <c:pt idx="4">
                  <c:v>0.12015151515151515</c:v>
                </c:pt>
                <c:pt idx="5">
                  <c:v>0.11744386873920552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01861760"/>
        <c:axId val="435833856"/>
      </c:lineChart>
      <c:catAx>
        <c:axId val="262897024"/>
        <c:scaling>
          <c:orientation val="minMax"/>
        </c:scaling>
        <c:delete val="0"/>
        <c:axPos val="b"/>
        <c:majorTickMark val="out"/>
        <c:minorTickMark val="none"/>
        <c:tickLblPos val="nextTo"/>
        <c:crossAx val="284904448"/>
        <c:crosses val="autoZero"/>
        <c:auto val="1"/>
        <c:lblAlgn val="ctr"/>
        <c:lblOffset val="100"/>
        <c:noMultiLvlLbl val="0"/>
      </c:catAx>
      <c:valAx>
        <c:axId val="28490444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262897024"/>
        <c:crosses val="autoZero"/>
        <c:crossBetween val="between"/>
      </c:valAx>
      <c:valAx>
        <c:axId val="435833856"/>
        <c:scaling>
          <c:orientation val="minMax"/>
        </c:scaling>
        <c:delete val="0"/>
        <c:axPos val="r"/>
        <c:numFmt formatCode="0.0%" sourceLinked="1"/>
        <c:majorTickMark val="out"/>
        <c:minorTickMark val="none"/>
        <c:tickLblPos val="nextTo"/>
        <c:crossAx val="501861760"/>
        <c:crosses val="max"/>
        <c:crossBetween val="between"/>
      </c:valAx>
      <c:catAx>
        <c:axId val="501861760"/>
        <c:scaling>
          <c:orientation val="minMax"/>
        </c:scaling>
        <c:delete val="1"/>
        <c:axPos val="b"/>
        <c:majorTickMark val="out"/>
        <c:minorTickMark val="none"/>
        <c:tickLblPos val="nextTo"/>
        <c:crossAx val="435833856"/>
        <c:crosses val="autoZero"/>
        <c:auto val="1"/>
        <c:lblAlgn val="ctr"/>
        <c:lblOffset val="100"/>
        <c:noMultiLvlLbl val="0"/>
      </c:catAx>
    </c:plotArea>
    <c:legend>
      <c:legendPos val="t"/>
      <c:layout/>
      <c:overlay val="0"/>
      <c:txPr>
        <a:bodyPr/>
        <a:lstStyle/>
        <a:p>
          <a:pPr>
            <a:defRPr>
              <a:latin typeface="Arial" panose="020B0604020202020204" pitchFamily="34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>
                <a:latin typeface="Arial" panose="020B0604020202020204" pitchFamily="34" charset="0"/>
                <a:cs typeface="Arial" panose="020B0604020202020204" pitchFamily="34" charset="0"/>
              </a:defRPr>
            </a:pP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% Salaried</a:t>
            </a:r>
            <a:r>
              <a:rPr lang="en-US" b="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Pre-closure vs Total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>
        <c:manualLayout>
          <c:xMode val="edge"/>
          <c:yMode val="edge"/>
          <c:x val="0.14669669743253436"/>
          <c:y val="0"/>
        </c:manualLayout>
      </c:layout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RoI!$E$2</c:f>
              <c:strCache>
                <c:ptCount val="1"/>
                <c:pt idx="0">
                  <c:v>%</c:v>
                </c:pt>
              </c:strCache>
            </c:strRef>
          </c:tx>
          <c:marker>
            <c:symbol val="none"/>
          </c:marker>
          <c:dLbls>
            <c:delete val="1"/>
          </c:dLbls>
          <c:cat>
            <c:strRef>
              <c:f>RoI!$D$3:$D$14</c:f>
              <c:strCache>
                <c:ptCount val="12"/>
                <c:pt idx="0">
                  <c:v>8.36-8.86</c:v>
                </c:pt>
                <c:pt idx="1">
                  <c:v>8.86-9.36</c:v>
                </c:pt>
                <c:pt idx="2">
                  <c:v>9.36-9.86</c:v>
                </c:pt>
                <c:pt idx="3">
                  <c:v>9.86-10.36</c:v>
                </c:pt>
                <c:pt idx="4">
                  <c:v>10.36-10.86</c:v>
                </c:pt>
                <c:pt idx="5">
                  <c:v>10.86-11.36</c:v>
                </c:pt>
                <c:pt idx="6">
                  <c:v>11.36-11.86</c:v>
                </c:pt>
                <c:pt idx="7">
                  <c:v>11.86-12.36</c:v>
                </c:pt>
                <c:pt idx="8">
                  <c:v>12.36-12.86</c:v>
                </c:pt>
                <c:pt idx="9">
                  <c:v>12.86-13.36</c:v>
                </c:pt>
                <c:pt idx="10">
                  <c:v>13.36-13.86</c:v>
                </c:pt>
                <c:pt idx="11">
                  <c:v>13.86-14.36</c:v>
                </c:pt>
              </c:strCache>
            </c:strRef>
          </c:cat>
          <c:val>
            <c:numRef>
              <c:f>RoI!$E$3:$E$14</c:f>
              <c:numCache>
                <c:formatCode>0%</c:formatCode>
                <c:ptCount val="12"/>
                <c:pt idx="0">
                  <c:v>0</c:v>
                </c:pt>
                <c:pt idx="1">
                  <c:v>1.8518518518518517E-2</c:v>
                </c:pt>
                <c:pt idx="2">
                  <c:v>5.2525252525252523E-2</c:v>
                </c:pt>
                <c:pt idx="3">
                  <c:v>0</c:v>
                </c:pt>
                <c:pt idx="4">
                  <c:v>0</c:v>
                </c:pt>
                <c:pt idx="5">
                  <c:v>2.8571428571428571E-2</c:v>
                </c:pt>
                <c:pt idx="6">
                  <c:v>3.125E-2</c:v>
                </c:pt>
                <c:pt idx="7">
                  <c:v>7.8468899521531105E-2</c:v>
                </c:pt>
                <c:pt idx="8">
                  <c:v>0.30303030303030304</c:v>
                </c:pt>
                <c:pt idx="9">
                  <c:v>0.20141700404858301</c:v>
                </c:pt>
                <c:pt idx="10">
                  <c:v>0.24367578729994838</c:v>
                </c:pt>
                <c:pt idx="11">
                  <c:v>0.22131147540983606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30305792"/>
        <c:axId val="230307328"/>
      </c:lineChart>
      <c:catAx>
        <c:axId val="230305792"/>
        <c:scaling>
          <c:orientation val="minMax"/>
        </c:scaling>
        <c:delete val="0"/>
        <c:axPos val="b"/>
        <c:majorTickMark val="out"/>
        <c:minorTickMark val="none"/>
        <c:tickLblPos val="nextTo"/>
        <c:crossAx val="230307328"/>
        <c:crosses val="autoZero"/>
        <c:auto val="1"/>
        <c:lblAlgn val="ctr"/>
        <c:lblOffset val="100"/>
        <c:noMultiLvlLbl val="0"/>
      </c:catAx>
      <c:valAx>
        <c:axId val="230307328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crossAx val="23030579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pP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r>
              <a:rPr lang="en-US" b="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Self-Employed Pre-closure vs Total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>
        <c:manualLayout>
          <c:xMode val="edge"/>
          <c:yMode val="edge"/>
          <c:x val="0.12056747216942709"/>
          <c:y val="0"/>
        </c:manualLayout>
      </c:layout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RoI!$J$2</c:f>
              <c:strCache>
                <c:ptCount val="1"/>
                <c:pt idx="0">
                  <c:v>%</c:v>
                </c:pt>
              </c:strCache>
            </c:strRef>
          </c:tx>
          <c:marker>
            <c:symbol val="none"/>
          </c:marker>
          <c:cat>
            <c:strRef>
              <c:f>RoI!$I$3:$I$10</c:f>
              <c:strCache>
                <c:ptCount val="8"/>
                <c:pt idx="0">
                  <c:v>&lt;11.36</c:v>
                </c:pt>
                <c:pt idx="1">
                  <c:v>11.86-12.36</c:v>
                </c:pt>
                <c:pt idx="2">
                  <c:v>12.36-12.86</c:v>
                </c:pt>
                <c:pt idx="3">
                  <c:v>12.86-13.36</c:v>
                </c:pt>
                <c:pt idx="4">
                  <c:v>13.36-13.86</c:v>
                </c:pt>
                <c:pt idx="5">
                  <c:v>13.86-14.36</c:v>
                </c:pt>
                <c:pt idx="6">
                  <c:v>14.36-14.86</c:v>
                </c:pt>
                <c:pt idx="7">
                  <c:v>&gt;14.87</c:v>
                </c:pt>
              </c:strCache>
            </c:strRef>
          </c:cat>
          <c:val>
            <c:numRef>
              <c:f>RoI!$J$3:$J$10</c:f>
              <c:numCache>
                <c:formatCode>0%</c:formatCode>
                <c:ptCount val="8"/>
                <c:pt idx="0">
                  <c:v>0.05</c:v>
                </c:pt>
                <c:pt idx="1">
                  <c:v>7.4999999999999997E-2</c:v>
                </c:pt>
                <c:pt idx="2">
                  <c:v>0.10714285714285714</c:v>
                </c:pt>
                <c:pt idx="3">
                  <c:v>0.12672176308539945</c:v>
                </c:pt>
                <c:pt idx="4">
                  <c:v>8.6513994910941472E-2</c:v>
                </c:pt>
                <c:pt idx="5">
                  <c:v>0.10059171597633136</c:v>
                </c:pt>
                <c:pt idx="6">
                  <c:v>0.23522167487684728</c:v>
                </c:pt>
                <c:pt idx="7">
                  <c:v>0.16451612903225807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0438016"/>
        <c:axId val="230439552"/>
      </c:lineChart>
      <c:catAx>
        <c:axId val="230438016"/>
        <c:scaling>
          <c:orientation val="minMax"/>
        </c:scaling>
        <c:delete val="0"/>
        <c:axPos val="b"/>
        <c:majorTickMark val="out"/>
        <c:minorTickMark val="none"/>
        <c:tickLblPos val="nextTo"/>
        <c:crossAx val="230439552"/>
        <c:crosses val="autoZero"/>
        <c:auto val="1"/>
        <c:lblAlgn val="ctr"/>
        <c:lblOffset val="100"/>
        <c:noMultiLvlLbl val="0"/>
      </c:catAx>
      <c:valAx>
        <c:axId val="230439552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crossAx val="23043801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3"/>
          <c:order val="3"/>
          <c:tx>
            <c:strRef>
              <c:f>'Edu &amp; Empl'!$E$14</c:f>
              <c:strCache>
                <c:ptCount val="1"/>
                <c:pt idx="0">
                  <c:v>%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'Edu &amp; Empl'!$A$15:$A$20</c:f>
              <c:strCache>
                <c:ptCount val="6"/>
                <c:pt idx="0">
                  <c:v>&lt;10</c:v>
                </c:pt>
                <c:pt idx="1">
                  <c:v>&lt;=12</c:v>
                </c:pt>
                <c:pt idx="2">
                  <c:v>Diploma</c:v>
                </c:pt>
                <c:pt idx="3">
                  <c:v>Graduate</c:v>
                </c:pt>
                <c:pt idx="4">
                  <c:v>Post Graduate</c:v>
                </c:pt>
                <c:pt idx="5">
                  <c:v>MBA</c:v>
                </c:pt>
              </c:strCache>
            </c:strRef>
          </c:cat>
          <c:val>
            <c:numRef>
              <c:f>'Edu &amp; Empl'!$E$15:$E$20</c:f>
              <c:numCache>
                <c:formatCode>0%</c:formatCode>
                <c:ptCount val="6"/>
                <c:pt idx="0">
                  <c:v>5.6332974524578402E-2</c:v>
                </c:pt>
                <c:pt idx="1">
                  <c:v>0.12731124807395994</c:v>
                </c:pt>
                <c:pt idx="2">
                  <c:v>0.23461538461538461</c:v>
                </c:pt>
                <c:pt idx="3">
                  <c:v>0.24044883783061716</c:v>
                </c:pt>
                <c:pt idx="4">
                  <c:v>0.25739644970414199</c:v>
                </c:pt>
                <c:pt idx="5">
                  <c:v>0.32698412698412699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0478208"/>
        <c:axId val="230479744"/>
      </c:barChart>
      <c:barChart>
        <c:barDir val="col"/>
        <c:grouping val="clustered"/>
        <c:varyColors val="0"/>
        <c:ser>
          <c:idx val="0"/>
          <c:order val="0"/>
          <c:tx>
            <c:strRef>
              <c:f>'Edu &amp; Empl'!$B$14</c:f>
              <c:strCache>
                <c:ptCount val="1"/>
                <c:pt idx="0">
                  <c:v>FALSE</c:v>
                </c:pt>
              </c:strCache>
            </c:strRef>
          </c:tx>
          <c:spPr>
            <a:noFill/>
          </c:spPr>
          <c:invertIfNegative val="0"/>
          <c:cat>
            <c:strRef>
              <c:f>'Edu &amp; Empl'!$A$15:$A$20</c:f>
              <c:strCache>
                <c:ptCount val="6"/>
                <c:pt idx="0">
                  <c:v>&lt;10</c:v>
                </c:pt>
                <c:pt idx="1">
                  <c:v>&lt;=12</c:v>
                </c:pt>
                <c:pt idx="2">
                  <c:v>Diploma</c:v>
                </c:pt>
                <c:pt idx="3">
                  <c:v>Graduate</c:v>
                </c:pt>
                <c:pt idx="4">
                  <c:v>Post Graduate</c:v>
                </c:pt>
                <c:pt idx="5">
                  <c:v>MBA</c:v>
                </c:pt>
              </c:strCache>
            </c:strRef>
          </c:cat>
          <c:val>
            <c:numRef>
              <c:f>'Edu &amp; Empl'!$B$15:$B$20</c:f>
              <c:numCache>
                <c:formatCode>General</c:formatCode>
                <c:ptCount val="6"/>
                <c:pt idx="0">
                  <c:v>2630</c:v>
                </c:pt>
                <c:pt idx="1">
                  <c:v>4531</c:v>
                </c:pt>
                <c:pt idx="2">
                  <c:v>398</c:v>
                </c:pt>
                <c:pt idx="3">
                  <c:v>2843</c:v>
                </c:pt>
                <c:pt idx="4">
                  <c:v>251</c:v>
                </c:pt>
                <c:pt idx="5">
                  <c:v>212</c:v>
                </c:pt>
              </c:numCache>
            </c:numRef>
          </c:val>
        </c:ser>
        <c:ser>
          <c:idx val="1"/>
          <c:order val="1"/>
          <c:tx>
            <c:strRef>
              <c:f>'Edu &amp; Empl'!$C$14</c:f>
              <c:strCache>
                <c:ptCount val="1"/>
                <c:pt idx="0">
                  <c:v>TRUE</c:v>
                </c:pt>
              </c:strCache>
            </c:strRef>
          </c:tx>
          <c:spPr>
            <a:noFill/>
          </c:spPr>
          <c:invertIfNegative val="0"/>
          <c:cat>
            <c:strRef>
              <c:f>'Edu &amp; Empl'!$A$15:$A$20</c:f>
              <c:strCache>
                <c:ptCount val="6"/>
                <c:pt idx="0">
                  <c:v>&lt;10</c:v>
                </c:pt>
                <c:pt idx="1">
                  <c:v>&lt;=12</c:v>
                </c:pt>
                <c:pt idx="2">
                  <c:v>Diploma</c:v>
                </c:pt>
                <c:pt idx="3">
                  <c:v>Graduate</c:v>
                </c:pt>
                <c:pt idx="4">
                  <c:v>Post Graduate</c:v>
                </c:pt>
                <c:pt idx="5">
                  <c:v>MBA</c:v>
                </c:pt>
              </c:strCache>
            </c:strRef>
          </c:cat>
          <c:val>
            <c:numRef>
              <c:f>'Edu &amp; Empl'!$C$15:$C$20</c:f>
              <c:numCache>
                <c:formatCode>General</c:formatCode>
                <c:ptCount val="6"/>
                <c:pt idx="0">
                  <c:v>157</c:v>
                </c:pt>
                <c:pt idx="1">
                  <c:v>661</c:v>
                </c:pt>
                <c:pt idx="2">
                  <c:v>122</c:v>
                </c:pt>
                <c:pt idx="3">
                  <c:v>900</c:v>
                </c:pt>
                <c:pt idx="4">
                  <c:v>87</c:v>
                </c:pt>
                <c:pt idx="5">
                  <c:v>103</c:v>
                </c:pt>
              </c:numCache>
            </c:numRef>
          </c:val>
        </c:ser>
        <c:ser>
          <c:idx val="2"/>
          <c:order val="2"/>
          <c:tx>
            <c:strRef>
              <c:f>'Edu &amp; Empl'!$D$14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</c:spPr>
          <c:invertIfNegative val="0"/>
          <c:cat>
            <c:strRef>
              <c:f>'Edu &amp; Empl'!$A$15:$A$20</c:f>
              <c:strCache>
                <c:ptCount val="6"/>
                <c:pt idx="0">
                  <c:v>&lt;10</c:v>
                </c:pt>
                <c:pt idx="1">
                  <c:v>&lt;=12</c:v>
                </c:pt>
                <c:pt idx="2">
                  <c:v>Diploma</c:v>
                </c:pt>
                <c:pt idx="3">
                  <c:v>Graduate</c:v>
                </c:pt>
                <c:pt idx="4">
                  <c:v>Post Graduate</c:v>
                </c:pt>
                <c:pt idx="5">
                  <c:v>MBA</c:v>
                </c:pt>
              </c:strCache>
            </c:strRef>
          </c:cat>
          <c:val>
            <c:numRef>
              <c:f>'Edu &amp; Empl'!$D$15:$D$20</c:f>
              <c:numCache>
                <c:formatCode>General</c:formatCode>
                <c:ptCount val="6"/>
                <c:pt idx="0">
                  <c:v>2787</c:v>
                </c:pt>
                <c:pt idx="1">
                  <c:v>5192</c:v>
                </c:pt>
                <c:pt idx="2">
                  <c:v>520</c:v>
                </c:pt>
                <c:pt idx="3">
                  <c:v>3743</c:v>
                </c:pt>
                <c:pt idx="4">
                  <c:v>338</c:v>
                </c:pt>
                <c:pt idx="5">
                  <c:v>315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0487168"/>
        <c:axId val="230481280"/>
      </c:barChart>
      <c:catAx>
        <c:axId val="230478208"/>
        <c:scaling>
          <c:orientation val="minMax"/>
        </c:scaling>
        <c:delete val="0"/>
        <c:axPos val="b"/>
        <c:majorTickMark val="out"/>
        <c:minorTickMark val="none"/>
        <c:tickLblPos val="nextTo"/>
        <c:crossAx val="230479744"/>
        <c:crosses val="autoZero"/>
        <c:auto val="1"/>
        <c:lblAlgn val="ctr"/>
        <c:lblOffset val="100"/>
        <c:noMultiLvlLbl val="0"/>
      </c:catAx>
      <c:valAx>
        <c:axId val="230479744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crossAx val="230478208"/>
        <c:crosses val="autoZero"/>
        <c:crossBetween val="between"/>
      </c:valAx>
      <c:valAx>
        <c:axId val="23048128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230487168"/>
        <c:crosses val="max"/>
        <c:crossBetween val="between"/>
      </c:valAx>
      <c:catAx>
        <c:axId val="230487168"/>
        <c:scaling>
          <c:orientation val="minMax"/>
        </c:scaling>
        <c:delete val="1"/>
        <c:axPos val="b"/>
        <c:majorTickMark val="out"/>
        <c:minorTickMark val="none"/>
        <c:tickLblPos val="nextTo"/>
        <c:crossAx val="230481280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1"/>
          <c:order val="0"/>
          <c:tx>
            <c:strRef>
              <c:f>'[2. Sanction_Report_Without_Insurance_only_approvals_topups.xlsx]2. Foreclosures_vs_Sanctions'!$F$13</c:f>
              <c:strCache>
                <c:ptCount val="1"/>
                <c:pt idx="0">
                  <c:v>Pre-Closures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5.1708217913204062E-2"/>
                  <c:y val="-1.830663615560651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'[2. Sanction_Report_Without_Insurance_only_approvals_topups.xlsx]2. Foreclosures_vs_Sanctions'!$D$14:$D$18</c:f>
              <c:strCache>
                <c:ptCount val="5"/>
                <c:pt idx="0">
                  <c:v>FY13-14</c:v>
                </c:pt>
                <c:pt idx="1">
                  <c:v>FY14-15</c:v>
                </c:pt>
                <c:pt idx="2">
                  <c:v>FY15-16</c:v>
                </c:pt>
                <c:pt idx="3">
                  <c:v>FY16-17</c:v>
                </c:pt>
                <c:pt idx="4">
                  <c:v>FY17-18</c:v>
                </c:pt>
              </c:strCache>
            </c:strRef>
          </c:cat>
          <c:val>
            <c:numRef>
              <c:f>'[2. Sanction_Report_Without_Insurance_only_approvals_topups.xlsx]2. Foreclosures_vs_Sanctions'!$F$14:$F$18</c:f>
              <c:numCache>
                <c:formatCode>General</c:formatCode>
                <c:ptCount val="5"/>
                <c:pt idx="0">
                  <c:v>162</c:v>
                </c:pt>
                <c:pt idx="1">
                  <c:v>440</c:v>
                </c:pt>
                <c:pt idx="2">
                  <c:v>932</c:v>
                </c:pt>
                <c:pt idx="3">
                  <c:v>1725</c:v>
                </c:pt>
                <c:pt idx="4">
                  <c:v>2031</c:v>
                </c:pt>
              </c:numCache>
            </c:numRef>
          </c:val>
        </c:ser>
        <c:ser>
          <c:idx val="2"/>
          <c:order val="1"/>
          <c:tx>
            <c:strRef>
              <c:f>'[2. Sanction_Report_Without_Insurance_only_approvals_topups.xlsx]2. Foreclosures_vs_Sanctions'!$G$13</c:f>
              <c:strCache>
                <c:ptCount val="1"/>
                <c:pt idx="0">
                  <c:v>Disbursed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'[2. Sanction_Report_Without_Insurance_only_approvals_topups.xlsx]2. Foreclosures_vs_Sanctions'!$D$14:$D$18</c:f>
              <c:strCache>
                <c:ptCount val="5"/>
                <c:pt idx="0">
                  <c:v>FY13-14</c:v>
                </c:pt>
                <c:pt idx="1">
                  <c:v>FY14-15</c:v>
                </c:pt>
                <c:pt idx="2">
                  <c:v>FY15-16</c:v>
                </c:pt>
                <c:pt idx="3">
                  <c:v>FY16-17</c:v>
                </c:pt>
                <c:pt idx="4">
                  <c:v>FY17-18</c:v>
                </c:pt>
              </c:strCache>
            </c:strRef>
          </c:cat>
          <c:val>
            <c:numRef>
              <c:f>'[2. Sanction_Report_Without_Insurance_only_approvals_topups.xlsx]2. Foreclosures_vs_Sanctions'!$G$14:$G$18</c:f>
              <c:numCache>
                <c:formatCode>General</c:formatCode>
                <c:ptCount val="5"/>
                <c:pt idx="0">
                  <c:v>2210</c:v>
                </c:pt>
                <c:pt idx="1">
                  <c:v>4121</c:v>
                </c:pt>
                <c:pt idx="2">
                  <c:v>6600</c:v>
                </c:pt>
                <c:pt idx="3">
                  <c:v>10422</c:v>
                </c:pt>
                <c:pt idx="4">
                  <c:v>10932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4529792"/>
        <c:axId val="154531328"/>
      </c:barChart>
      <c:lineChart>
        <c:grouping val="standard"/>
        <c:varyColors val="0"/>
        <c:ser>
          <c:idx val="0"/>
          <c:order val="2"/>
          <c:tx>
            <c:strRef>
              <c:f>'[2. Sanction_Report_Without_Insurance_only_approvals_topups.xlsx]2. Foreclosures_vs_Sanctions'!$E$13</c:f>
              <c:strCache>
                <c:ptCount val="1"/>
                <c:pt idx="0">
                  <c:v>Disbursals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'[2. Sanction_Report_Without_Insurance_only_approvals_topups.xlsx]2. Foreclosures_vs_Sanctions'!$D$14:$D$18</c:f>
              <c:strCache>
                <c:ptCount val="5"/>
                <c:pt idx="0">
                  <c:v>FY13-14</c:v>
                </c:pt>
                <c:pt idx="1">
                  <c:v>FY14-15</c:v>
                </c:pt>
                <c:pt idx="2">
                  <c:v>FY15-16</c:v>
                </c:pt>
                <c:pt idx="3">
                  <c:v>FY16-17</c:v>
                </c:pt>
                <c:pt idx="4">
                  <c:v>FY17-18</c:v>
                </c:pt>
              </c:strCache>
            </c:strRef>
          </c:cat>
          <c:val>
            <c:numRef>
              <c:f>'[2. Sanction_Report_Without_Insurance_only_approvals_topups.xlsx]2. Foreclosures_vs_Sanctions'!$E$14:$E$18</c:f>
              <c:numCache>
                <c:formatCode>General</c:formatCode>
                <c:ptCount val="5"/>
                <c:pt idx="0">
                  <c:v>2372</c:v>
                </c:pt>
                <c:pt idx="1">
                  <c:v>4561</c:v>
                </c:pt>
                <c:pt idx="2">
                  <c:v>7532</c:v>
                </c:pt>
                <c:pt idx="3">
                  <c:v>12147</c:v>
                </c:pt>
                <c:pt idx="4">
                  <c:v>12963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4529792"/>
        <c:axId val="154531328"/>
      </c:lineChart>
      <c:lineChart>
        <c:grouping val="standard"/>
        <c:varyColors val="0"/>
        <c:ser>
          <c:idx val="3"/>
          <c:order val="3"/>
          <c:tx>
            <c:strRef>
              <c:f>'[2. Sanction_Report_Without_Insurance_only_approvals_topups.xlsx]2. Foreclosures_vs_Sanctions'!$H$13</c:f>
              <c:strCache>
                <c:ptCount val="1"/>
                <c:pt idx="0">
                  <c:v>%</c:v>
                </c:pt>
              </c:strCache>
            </c:strRef>
          </c:tx>
          <c:marker>
            <c:symbol val="none"/>
          </c:marker>
          <c:dLbls>
            <c:dLbl>
              <c:idx val="4"/>
              <c:layout>
                <c:manualLayout>
                  <c:x val="-3.1662122567089085E-2"/>
                  <c:y val="-2.47216466362757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'[2. Sanction_Report_Without_Insurance_only_approvals_topups.xlsx]2. Foreclosures_vs_Sanctions'!$D$14:$D$18</c:f>
              <c:strCache>
                <c:ptCount val="5"/>
                <c:pt idx="0">
                  <c:v>FY13-14</c:v>
                </c:pt>
                <c:pt idx="1">
                  <c:v>FY14-15</c:v>
                </c:pt>
                <c:pt idx="2">
                  <c:v>FY15-16</c:v>
                </c:pt>
                <c:pt idx="3">
                  <c:v>FY16-17</c:v>
                </c:pt>
                <c:pt idx="4">
                  <c:v>FY17-18</c:v>
                </c:pt>
              </c:strCache>
            </c:strRef>
          </c:cat>
          <c:val>
            <c:numRef>
              <c:f>'[2. Sanction_Report_Without_Insurance_only_approvals_topups.xlsx]2. Foreclosures_vs_Sanctions'!$H$14:$H$18</c:f>
              <c:numCache>
                <c:formatCode>0.0%</c:formatCode>
                <c:ptCount val="5"/>
                <c:pt idx="0">
                  <c:v>6.8296795952782458E-2</c:v>
                </c:pt>
                <c:pt idx="1">
                  <c:v>9.6470072352554267E-2</c:v>
                </c:pt>
                <c:pt idx="2">
                  <c:v>0.12373871481678173</c:v>
                </c:pt>
                <c:pt idx="3">
                  <c:v>0.14201037293158805</c:v>
                </c:pt>
                <c:pt idx="4">
                  <c:v>0.15667669520944225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8601984"/>
        <c:axId val="154532864"/>
      </c:lineChart>
      <c:catAx>
        <c:axId val="154529792"/>
        <c:scaling>
          <c:orientation val="minMax"/>
        </c:scaling>
        <c:delete val="0"/>
        <c:axPos val="b"/>
        <c:majorTickMark val="out"/>
        <c:minorTickMark val="none"/>
        <c:tickLblPos val="nextTo"/>
        <c:crossAx val="154531328"/>
        <c:crosses val="autoZero"/>
        <c:auto val="1"/>
        <c:lblAlgn val="ctr"/>
        <c:lblOffset val="100"/>
        <c:noMultiLvlLbl val="0"/>
      </c:catAx>
      <c:valAx>
        <c:axId val="15453132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54529792"/>
        <c:crosses val="autoZero"/>
        <c:crossBetween val="between"/>
      </c:valAx>
      <c:valAx>
        <c:axId val="154532864"/>
        <c:scaling>
          <c:orientation val="minMax"/>
        </c:scaling>
        <c:delete val="0"/>
        <c:axPos val="r"/>
        <c:numFmt formatCode="0.0%" sourceLinked="1"/>
        <c:majorTickMark val="out"/>
        <c:minorTickMark val="none"/>
        <c:tickLblPos val="nextTo"/>
        <c:crossAx val="158601984"/>
        <c:crosses val="max"/>
        <c:crossBetween val="between"/>
      </c:valAx>
      <c:catAx>
        <c:axId val="158601984"/>
        <c:scaling>
          <c:orientation val="minMax"/>
        </c:scaling>
        <c:delete val="1"/>
        <c:axPos val="b"/>
        <c:majorTickMark val="out"/>
        <c:minorTickMark val="none"/>
        <c:tickLblPos val="nextTo"/>
        <c:crossAx val="154532864"/>
        <c:crosses val="autoZero"/>
        <c:auto val="1"/>
        <c:lblAlgn val="ctr"/>
        <c:lblOffset val="100"/>
        <c:noMultiLvlLbl val="0"/>
      </c:catAx>
    </c:plotArea>
    <c:legend>
      <c:legendPos val="b"/>
      <c:legendEntry>
        <c:idx val="2"/>
        <c:delete val="1"/>
      </c:legendEntry>
      <c:legendEntry>
        <c:idx val="3"/>
        <c:delete val="1"/>
      </c:legendEntry>
      <c:layout/>
      <c:overlay val="0"/>
      <c:txPr>
        <a:bodyPr/>
        <a:lstStyle/>
        <a:p>
          <a:pPr>
            <a:defRPr>
              <a:latin typeface="Arial" panose="020B0604020202020204" pitchFamily="34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Days_Before_Request!$M$17</c:f>
              <c:strCache>
                <c:ptCount val="1"/>
                <c:pt idx="0">
                  <c:v>Count of Time for transfer</c:v>
                </c:pt>
              </c:strCache>
            </c:strRef>
          </c:tx>
          <c:marker>
            <c:symbol val="none"/>
          </c:marker>
          <c:cat>
            <c:strRef>
              <c:f>Days_Before_Request!$L$18:$L$51</c:f>
              <c:strCache>
                <c:ptCount val="34"/>
                <c:pt idx="0">
                  <c:v>&lt;10</c:v>
                </c:pt>
                <c:pt idx="1">
                  <c:v>10-85</c:v>
                </c:pt>
                <c:pt idx="2">
                  <c:v>85-160</c:v>
                </c:pt>
                <c:pt idx="3">
                  <c:v>160-235</c:v>
                </c:pt>
                <c:pt idx="4">
                  <c:v>235-310</c:v>
                </c:pt>
                <c:pt idx="5">
                  <c:v>310-385</c:v>
                </c:pt>
                <c:pt idx="6">
                  <c:v>385-460</c:v>
                </c:pt>
                <c:pt idx="7">
                  <c:v>460-535</c:v>
                </c:pt>
                <c:pt idx="8">
                  <c:v>535-610</c:v>
                </c:pt>
                <c:pt idx="9">
                  <c:v>610-685</c:v>
                </c:pt>
                <c:pt idx="10">
                  <c:v>685-760</c:v>
                </c:pt>
                <c:pt idx="11">
                  <c:v>760-835</c:v>
                </c:pt>
                <c:pt idx="12">
                  <c:v>835-910</c:v>
                </c:pt>
                <c:pt idx="13">
                  <c:v>910-985</c:v>
                </c:pt>
                <c:pt idx="14">
                  <c:v>985-1060</c:v>
                </c:pt>
                <c:pt idx="15">
                  <c:v>1060-1135</c:v>
                </c:pt>
                <c:pt idx="16">
                  <c:v>1135-1210</c:v>
                </c:pt>
                <c:pt idx="17">
                  <c:v>1210-1285</c:v>
                </c:pt>
                <c:pt idx="18">
                  <c:v>1285-1360</c:v>
                </c:pt>
                <c:pt idx="19">
                  <c:v>1360-1435</c:v>
                </c:pt>
                <c:pt idx="20">
                  <c:v>1435-1510</c:v>
                </c:pt>
                <c:pt idx="21">
                  <c:v>1510-1585</c:v>
                </c:pt>
                <c:pt idx="22">
                  <c:v>1585-1660</c:v>
                </c:pt>
                <c:pt idx="23">
                  <c:v>1660-1735</c:v>
                </c:pt>
                <c:pt idx="24">
                  <c:v>1735-1810</c:v>
                </c:pt>
                <c:pt idx="25">
                  <c:v>1810-1885</c:v>
                </c:pt>
                <c:pt idx="26">
                  <c:v>1885-1960</c:v>
                </c:pt>
                <c:pt idx="27">
                  <c:v>1960-2035</c:v>
                </c:pt>
                <c:pt idx="28">
                  <c:v>2035-2110</c:v>
                </c:pt>
                <c:pt idx="29">
                  <c:v>2110-2185</c:v>
                </c:pt>
                <c:pt idx="30">
                  <c:v>2185-2260</c:v>
                </c:pt>
                <c:pt idx="31">
                  <c:v>2260-2335</c:v>
                </c:pt>
                <c:pt idx="32">
                  <c:v>2335-2410</c:v>
                </c:pt>
                <c:pt idx="33">
                  <c:v>&gt;3010</c:v>
                </c:pt>
              </c:strCache>
            </c:strRef>
          </c:cat>
          <c:val>
            <c:numRef>
              <c:f>Days_Before_Request!$M$18:$M$51</c:f>
              <c:numCache>
                <c:formatCode>General</c:formatCode>
                <c:ptCount val="34"/>
                <c:pt idx="0">
                  <c:v>1</c:v>
                </c:pt>
                <c:pt idx="1">
                  <c:v>22</c:v>
                </c:pt>
                <c:pt idx="2">
                  <c:v>46</c:v>
                </c:pt>
                <c:pt idx="3">
                  <c:v>78</c:v>
                </c:pt>
                <c:pt idx="4">
                  <c:v>126</c:v>
                </c:pt>
                <c:pt idx="5">
                  <c:v>168</c:v>
                </c:pt>
                <c:pt idx="6">
                  <c:v>141</c:v>
                </c:pt>
                <c:pt idx="7">
                  <c:v>103</c:v>
                </c:pt>
                <c:pt idx="8">
                  <c:v>99</c:v>
                </c:pt>
                <c:pt idx="9">
                  <c:v>118</c:v>
                </c:pt>
                <c:pt idx="10">
                  <c:v>111</c:v>
                </c:pt>
                <c:pt idx="11">
                  <c:v>93</c:v>
                </c:pt>
                <c:pt idx="12">
                  <c:v>85</c:v>
                </c:pt>
                <c:pt idx="13">
                  <c:v>52</c:v>
                </c:pt>
                <c:pt idx="14">
                  <c:v>69</c:v>
                </c:pt>
                <c:pt idx="15">
                  <c:v>64</c:v>
                </c:pt>
                <c:pt idx="16">
                  <c:v>39</c:v>
                </c:pt>
                <c:pt idx="17">
                  <c:v>33</c:v>
                </c:pt>
                <c:pt idx="18">
                  <c:v>34</c:v>
                </c:pt>
                <c:pt idx="19">
                  <c:v>27</c:v>
                </c:pt>
                <c:pt idx="20">
                  <c:v>21</c:v>
                </c:pt>
                <c:pt idx="21">
                  <c:v>20</c:v>
                </c:pt>
                <c:pt idx="22">
                  <c:v>13</c:v>
                </c:pt>
                <c:pt idx="23">
                  <c:v>12</c:v>
                </c:pt>
                <c:pt idx="24">
                  <c:v>23</c:v>
                </c:pt>
                <c:pt idx="25">
                  <c:v>7</c:v>
                </c:pt>
                <c:pt idx="26">
                  <c:v>15</c:v>
                </c:pt>
                <c:pt idx="27">
                  <c:v>5</c:v>
                </c:pt>
                <c:pt idx="28">
                  <c:v>12</c:v>
                </c:pt>
                <c:pt idx="29">
                  <c:v>12</c:v>
                </c:pt>
                <c:pt idx="30">
                  <c:v>2</c:v>
                </c:pt>
                <c:pt idx="31">
                  <c:v>1</c:v>
                </c:pt>
                <c:pt idx="32">
                  <c:v>2</c:v>
                </c:pt>
                <c:pt idx="33">
                  <c:v>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8632576"/>
        <c:axId val="160526720"/>
      </c:lineChart>
      <c:catAx>
        <c:axId val="158632576"/>
        <c:scaling>
          <c:orientation val="minMax"/>
        </c:scaling>
        <c:delete val="0"/>
        <c:axPos val="b"/>
        <c:majorTickMark val="out"/>
        <c:minorTickMark val="none"/>
        <c:tickLblPos val="nextTo"/>
        <c:crossAx val="160526720"/>
        <c:crosses val="autoZero"/>
        <c:auto val="1"/>
        <c:lblAlgn val="ctr"/>
        <c:lblOffset val="100"/>
        <c:noMultiLvlLbl val="0"/>
      </c:catAx>
      <c:valAx>
        <c:axId val="16052672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5863257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Days_Before_Request!$J$34</c:f>
              <c:strCache>
                <c:ptCount val="1"/>
                <c:pt idx="0">
                  <c:v>Count of Time for transfer</c:v>
                </c:pt>
              </c:strCache>
            </c:strRef>
          </c:tx>
          <c:marker>
            <c:symbol val="none"/>
          </c:marker>
          <c:cat>
            <c:strRef>
              <c:f>Days_Before_Request!$I$35:$I$68</c:f>
              <c:strCache>
                <c:ptCount val="34"/>
                <c:pt idx="0">
                  <c:v>&lt;10</c:v>
                </c:pt>
                <c:pt idx="1">
                  <c:v>10-85</c:v>
                </c:pt>
                <c:pt idx="2">
                  <c:v>85-160</c:v>
                </c:pt>
                <c:pt idx="3">
                  <c:v>160-235</c:v>
                </c:pt>
                <c:pt idx="4">
                  <c:v>235-310</c:v>
                </c:pt>
                <c:pt idx="5">
                  <c:v>310-385</c:v>
                </c:pt>
                <c:pt idx="6">
                  <c:v>385-460</c:v>
                </c:pt>
                <c:pt idx="7">
                  <c:v>460-535</c:v>
                </c:pt>
                <c:pt idx="8">
                  <c:v>535-610</c:v>
                </c:pt>
                <c:pt idx="9">
                  <c:v>610-685</c:v>
                </c:pt>
                <c:pt idx="10">
                  <c:v>685-760</c:v>
                </c:pt>
                <c:pt idx="11">
                  <c:v>760-835</c:v>
                </c:pt>
                <c:pt idx="12">
                  <c:v>835-910</c:v>
                </c:pt>
                <c:pt idx="13">
                  <c:v>910-985</c:v>
                </c:pt>
                <c:pt idx="14">
                  <c:v>985-1060</c:v>
                </c:pt>
                <c:pt idx="15">
                  <c:v>1060-1135</c:v>
                </c:pt>
                <c:pt idx="16">
                  <c:v>1135-1210</c:v>
                </c:pt>
                <c:pt idx="17">
                  <c:v>1210-1285</c:v>
                </c:pt>
                <c:pt idx="18">
                  <c:v>1285-1360</c:v>
                </c:pt>
                <c:pt idx="19">
                  <c:v>1360-1435</c:v>
                </c:pt>
                <c:pt idx="20">
                  <c:v>1435-1510</c:v>
                </c:pt>
                <c:pt idx="21">
                  <c:v>1510-1585</c:v>
                </c:pt>
                <c:pt idx="22">
                  <c:v>1585-1660</c:v>
                </c:pt>
                <c:pt idx="23">
                  <c:v>1660-1735</c:v>
                </c:pt>
                <c:pt idx="24">
                  <c:v>1735-1810</c:v>
                </c:pt>
                <c:pt idx="25">
                  <c:v>1810-1885</c:v>
                </c:pt>
                <c:pt idx="26">
                  <c:v>1885-1960</c:v>
                </c:pt>
                <c:pt idx="27">
                  <c:v>1960-2035</c:v>
                </c:pt>
                <c:pt idx="28">
                  <c:v>2035-2110</c:v>
                </c:pt>
                <c:pt idx="29">
                  <c:v>2110-2185</c:v>
                </c:pt>
                <c:pt idx="30">
                  <c:v>2185-2260</c:v>
                </c:pt>
                <c:pt idx="31">
                  <c:v>2260-2335</c:v>
                </c:pt>
                <c:pt idx="32">
                  <c:v>2335-2410</c:v>
                </c:pt>
                <c:pt idx="33">
                  <c:v>&gt;3010</c:v>
                </c:pt>
              </c:strCache>
            </c:strRef>
          </c:cat>
          <c:val>
            <c:numRef>
              <c:f>Days_Before_Request!$J$35:$J$68</c:f>
              <c:numCache>
                <c:formatCode>General</c:formatCode>
                <c:ptCount val="34"/>
                <c:pt idx="0">
                  <c:v>1</c:v>
                </c:pt>
                <c:pt idx="1">
                  <c:v>23</c:v>
                </c:pt>
                <c:pt idx="2">
                  <c:v>69</c:v>
                </c:pt>
                <c:pt idx="3">
                  <c:v>147</c:v>
                </c:pt>
                <c:pt idx="4">
                  <c:v>273</c:v>
                </c:pt>
                <c:pt idx="5">
                  <c:v>441</c:v>
                </c:pt>
                <c:pt idx="6">
                  <c:v>582</c:v>
                </c:pt>
                <c:pt idx="7">
                  <c:v>685</c:v>
                </c:pt>
                <c:pt idx="8">
                  <c:v>784</c:v>
                </c:pt>
                <c:pt idx="9">
                  <c:v>902</c:v>
                </c:pt>
                <c:pt idx="10">
                  <c:v>1013</c:v>
                </c:pt>
                <c:pt idx="11">
                  <c:v>1106</c:v>
                </c:pt>
                <c:pt idx="12">
                  <c:v>1191</c:v>
                </c:pt>
                <c:pt idx="13">
                  <c:v>1243</c:v>
                </c:pt>
                <c:pt idx="14">
                  <c:v>1312</c:v>
                </c:pt>
                <c:pt idx="15">
                  <c:v>1376</c:v>
                </c:pt>
                <c:pt idx="16">
                  <c:v>1415</c:v>
                </c:pt>
                <c:pt idx="17">
                  <c:v>1448</c:v>
                </c:pt>
                <c:pt idx="18">
                  <c:v>1482</c:v>
                </c:pt>
                <c:pt idx="19">
                  <c:v>1509</c:v>
                </c:pt>
                <c:pt idx="20">
                  <c:v>1530</c:v>
                </c:pt>
                <c:pt idx="21">
                  <c:v>1550</c:v>
                </c:pt>
                <c:pt idx="22">
                  <c:v>1563</c:v>
                </c:pt>
                <c:pt idx="23">
                  <c:v>1575</c:v>
                </c:pt>
                <c:pt idx="24">
                  <c:v>1598</c:v>
                </c:pt>
                <c:pt idx="25">
                  <c:v>1605</c:v>
                </c:pt>
                <c:pt idx="26">
                  <c:v>1620</c:v>
                </c:pt>
                <c:pt idx="27">
                  <c:v>1625</c:v>
                </c:pt>
                <c:pt idx="28">
                  <c:v>1637</c:v>
                </c:pt>
                <c:pt idx="29">
                  <c:v>1649</c:v>
                </c:pt>
                <c:pt idx="30">
                  <c:v>1651</c:v>
                </c:pt>
                <c:pt idx="31">
                  <c:v>1652</c:v>
                </c:pt>
                <c:pt idx="32">
                  <c:v>1654</c:v>
                </c:pt>
                <c:pt idx="33">
                  <c:v>1656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0963968"/>
        <c:axId val="163341440"/>
      </c:lineChart>
      <c:catAx>
        <c:axId val="160963968"/>
        <c:scaling>
          <c:orientation val="minMax"/>
        </c:scaling>
        <c:delete val="0"/>
        <c:axPos val="b"/>
        <c:majorTickMark val="out"/>
        <c:minorTickMark val="none"/>
        <c:tickLblPos val="nextTo"/>
        <c:crossAx val="163341440"/>
        <c:crosses val="autoZero"/>
        <c:auto val="1"/>
        <c:lblAlgn val="ctr"/>
        <c:lblOffset val="100"/>
        <c:noMultiLvlLbl val="0"/>
      </c:catAx>
      <c:valAx>
        <c:axId val="16334144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6096396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Sheet2!$A$10</c:f>
              <c:strCache>
                <c:ptCount val="1"/>
                <c:pt idx="0">
                  <c:v>Prepayments/Foreclosure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Sheet2!$B$9:$Q$9</c:f>
              <c:strCache>
                <c:ptCount val="16"/>
                <c:pt idx="0">
                  <c:v>Q1FY14</c:v>
                </c:pt>
                <c:pt idx="1">
                  <c:v>Q2FY14</c:v>
                </c:pt>
                <c:pt idx="2">
                  <c:v>Q3FY14</c:v>
                </c:pt>
                <c:pt idx="3">
                  <c:v>Q4FY14</c:v>
                </c:pt>
                <c:pt idx="4">
                  <c:v>Q1FY15</c:v>
                </c:pt>
                <c:pt idx="5">
                  <c:v>Q2FY15</c:v>
                </c:pt>
                <c:pt idx="6">
                  <c:v>Q3FY15</c:v>
                </c:pt>
                <c:pt idx="7">
                  <c:v>Q4FY15</c:v>
                </c:pt>
                <c:pt idx="8">
                  <c:v>Q1FY16</c:v>
                </c:pt>
                <c:pt idx="9">
                  <c:v>Q2FY16</c:v>
                </c:pt>
                <c:pt idx="10">
                  <c:v>Q3FY16</c:v>
                </c:pt>
                <c:pt idx="11">
                  <c:v>Q4FY16</c:v>
                </c:pt>
                <c:pt idx="12">
                  <c:v>Q1FY17</c:v>
                </c:pt>
                <c:pt idx="13">
                  <c:v>Q2FY17</c:v>
                </c:pt>
                <c:pt idx="14">
                  <c:v>Q3FY17</c:v>
                </c:pt>
                <c:pt idx="15">
                  <c:v>Q4FY17</c:v>
                </c:pt>
              </c:strCache>
            </c:strRef>
          </c:cat>
          <c:val>
            <c:numRef>
              <c:f>Sheet2!$B$10:$Q$10</c:f>
              <c:numCache>
                <c:formatCode>0.0</c:formatCode>
                <c:ptCount val="16"/>
                <c:pt idx="0">
                  <c:v>0.75813350000000002</c:v>
                </c:pt>
                <c:pt idx="1">
                  <c:v>2.4196254270000002</c:v>
                </c:pt>
                <c:pt idx="2">
                  <c:v>4.7622819999999999</c:v>
                </c:pt>
                <c:pt idx="3">
                  <c:v>6.463383189</c:v>
                </c:pt>
                <c:pt idx="4">
                  <c:v>4.8966633999999996</c:v>
                </c:pt>
                <c:pt idx="5">
                  <c:v>8.9219715287367567</c:v>
                </c:pt>
                <c:pt idx="6">
                  <c:v>7.559429699999999</c:v>
                </c:pt>
                <c:pt idx="7">
                  <c:v>11.1964203</c:v>
                </c:pt>
                <c:pt idx="8">
                  <c:v>9.9546913999999997</c:v>
                </c:pt>
                <c:pt idx="9">
                  <c:v>11.581172696000001</c:v>
                </c:pt>
                <c:pt idx="10">
                  <c:v>14.053197299999999</c:v>
                </c:pt>
                <c:pt idx="11">
                  <c:v>19.672456499999999</c:v>
                </c:pt>
                <c:pt idx="12">
                  <c:v>16.113861400000001</c:v>
                </c:pt>
                <c:pt idx="13">
                  <c:v>19.441659699999999</c:v>
                </c:pt>
                <c:pt idx="14">
                  <c:v>18.233655899999999</c:v>
                </c:pt>
                <c:pt idx="15">
                  <c:v>29.979918240999979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8762368"/>
        <c:axId val="208763904"/>
      </c:barChart>
      <c:catAx>
        <c:axId val="208762368"/>
        <c:scaling>
          <c:orientation val="minMax"/>
        </c:scaling>
        <c:delete val="0"/>
        <c:axPos val="b"/>
        <c:majorTickMark val="out"/>
        <c:minorTickMark val="none"/>
        <c:tickLblPos val="nextTo"/>
        <c:crossAx val="208763904"/>
        <c:crosses val="autoZero"/>
        <c:auto val="1"/>
        <c:lblAlgn val="ctr"/>
        <c:lblOffset val="100"/>
        <c:noMultiLvlLbl val="0"/>
      </c:catAx>
      <c:valAx>
        <c:axId val="208763904"/>
        <c:scaling>
          <c:orientation val="minMax"/>
        </c:scaling>
        <c:delete val="0"/>
        <c:axPos val="l"/>
        <c:numFmt formatCode="0" sourceLinked="0"/>
        <c:majorTickMark val="out"/>
        <c:minorTickMark val="none"/>
        <c:tickLblPos val="nextTo"/>
        <c:crossAx val="20876236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GP_TP!$H$3</c:f>
              <c:strCache>
                <c:ptCount val="1"/>
                <c:pt idx="0">
                  <c:v>%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GP_TP!$E$4:$E$8</c:f>
              <c:strCache>
                <c:ptCount val="5"/>
                <c:pt idx="0">
                  <c:v>GP</c:v>
                </c:pt>
                <c:pt idx="1">
                  <c:v>LAP</c:v>
                </c:pt>
                <c:pt idx="2">
                  <c:v>SECO</c:v>
                </c:pt>
                <c:pt idx="3">
                  <c:v>TP</c:v>
                </c:pt>
                <c:pt idx="4">
                  <c:v>ZP</c:v>
                </c:pt>
              </c:strCache>
            </c:strRef>
          </c:cat>
          <c:val>
            <c:numRef>
              <c:f>GP_TP!$H$4:$H$8</c:f>
              <c:numCache>
                <c:formatCode>0.0%</c:formatCode>
                <c:ptCount val="5"/>
                <c:pt idx="0">
                  <c:v>3.2233883058470768E-2</c:v>
                </c:pt>
                <c:pt idx="1">
                  <c:v>6.7873303167420809E-2</c:v>
                </c:pt>
                <c:pt idx="2">
                  <c:v>7.4204946996466431E-2</c:v>
                </c:pt>
                <c:pt idx="3">
                  <c:v>0.2225974025974026</c:v>
                </c:pt>
                <c:pt idx="4">
                  <c:v>0.3642691415313225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154432"/>
        <c:axId val="209155968"/>
      </c:barChart>
      <c:lineChart>
        <c:grouping val="standard"/>
        <c:varyColors val="0"/>
        <c:ser>
          <c:idx val="1"/>
          <c:order val="0"/>
          <c:tx>
            <c:strRef>
              <c:f>GP_TP!$G$3</c:f>
              <c:strCache>
                <c:ptCount val="1"/>
                <c:pt idx="0">
                  <c:v>Pre-Closed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cat>
            <c:strRef>
              <c:f>GP_TP!$E$4:$E$8</c:f>
              <c:strCache>
                <c:ptCount val="5"/>
                <c:pt idx="0">
                  <c:v>GP</c:v>
                </c:pt>
                <c:pt idx="1">
                  <c:v>LAP</c:v>
                </c:pt>
                <c:pt idx="2">
                  <c:v>SECO</c:v>
                </c:pt>
                <c:pt idx="3">
                  <c:v>TP</c:v>
                </c:pt>
                <c:pt idx="4">
                  <c:v>ZP</c:v>
                </c:pt>
              </c:strCache>
            </c:strRef>
          </c:cat>
          <c:val>
            <c:numRef>
              <c:f>GP_TP!$G$4:$G$8</c:f>
              <c:numCache>
                <c:formatCode>General</c:formatCode>
                <c:ptCount val="5"/>
                <c:pt idx="0">
                  <c:v>43</c:v>
                </c:pt>
                <c:pt idx="1">
                  <c:v>15</c:v>
                </c:pt>
                <c:pt idx="2">
                  <c:v>21</c:v>
                </c:pt>
                <c:pt idx="3">
                  <c:v>1714</c:v>
                </c:pt>
                <c:pt idx="4">
                  <c:v>157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GP_TP!$F$3</c:f>
              <c:strCache>
                <c:ptCount val="1"/>
                <c:pt idx="0">
                  <c:v>Total Disbursed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cat>
            <c:strRef>
              <c:f>GP_TP!$E$4:$E$8</c:f>
              <c:strCache>
                <c:ptCount val="5"/>
                <c:pt idx="0">
                  <c:v>GP</c:v>
                </c:pt>
                <c:pt idx="1">
                  <c:v>LAP</c:v>
                </c:pt>
                <c:pt idx="2">
                  <c:v>SECO</c:v>
                </c:pt>
                <c:pt idx="3">
                  <c:v>TP</c:v>
                </c:pt>
                <c:pt idx="4">
                  <c:v>ZP</c:v>
                </c:pt>
              </c:strCache>
            </c:strRef>
          </c:cat>
          <c:val>
            <c:numRef>
              <c:f>GP_TP!$F$4:$F$8</c:f>
              <c:numCache>
                <c:formatCode>General</c:formatCode>
                <c:ptCount val="5"/>
                <c:pt idx="0">
                  <c:v>1334</c:v>
                </c:pt>
                <c:pt idx="1">
                  <c:v>221</c:v>
                </c:pt>
                <c:pt idx="2">
                  <c:v>283</c:v>
                </c:pt>
                <c:pt idx="3">
                  <c:v>7700</c:v>
                </c:pt>
                <c:pt idx="4">
                  <c:v>431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163392"/>
        <c:axId val="209157504"/>
      </c:lineChart>
      <c:catAx>
        <c:axId val="209154432"/>
        <c:scaling>
          <c:orientation val="minMax"/>
        </c:scaling>
        <c:delete val="0"/>
        <c:axPos val="b"/>
        <c:majorTickMark val="out"/>
        <c:minorTickMark val="none"/>
        <c:tickLblPos val="nextTo"/>
        <c:crossAx val="209155968"/>
        <c:crosses val="autoZero"/>
        <c:auto val="1"/>
        <c:lblAlgn val="ctr"/>
        <c:lblOffset val="100"/>
        <c:noMultiLvlLbl val="0"/>
      </c:catAx>
      <c:valAx>
        <c:axId val="209155968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crossAx val="209154432"/>
        <c:crosses val="autoZero"/>
        <c:crossBetween val="between"/>
      </c:valAx>
      <c:valAx>
        <c:axId val="20915750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209163392"/>
        <c:crosses val="max"/>
        <c:crossBetween val="between"/>
      </c:valAx>
      <c:catAx>
        <c:axId val="209163392"/>
        <c:scaling>
          <c:orientation val="minMax"/>
        </c:scaling>
        <c:delete val="1"/>
        <c:axPos val="b"/>
        <c:majorTickMark val="out"/>
        <c:minorTickMark val="none"/>
        <c:tickLblPos val="nextTo"/>
        <c:crossAx val="209157504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0"/>
        <c:txPr>
          <a:bodyPr/>
          <a:lstStyle/>
          <a:p>
            <a:pPr rtl="0">
              <a:defRPr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</c:dTable>
    </c:plotArea>
    <c:plotVisOnly val="1"/>
    <c:dispBlanksAs val="gap"/>
    <c:showDLblsOverMax val="0"/>
  </c:chart>
  <c:spPr>
    <a:noFill/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Branches!$F$3</c:f>
              <c:strCache>
                <c:ptCount val="1"/>
                <c:pt idx="0">
                  <c:v>%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Lbls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Branches!$E$4:$E$23</c:f>
              <c:strCache>
                <c:ptCount val="20"/>
                <c:pt idx="0">
                  <c:v>Gurgaon</c:v>
                </c:pt>
                <c:pt idx="1">
                  <c:v>Bangalore-Anekal</c:v>
                </c:pt>
                <c:pt idx="2">
                  <c:v>Bhiwadi</c:v>
                </c:pt>
                <c:pt idx="3">
                  <c:v>Mumbai-West</c:v>
                </c:pt>
                <c:pt idx="4">
                  <c:v>Kalyan</c:v>
                </c:pt>
                <c:pt idx="5">
                  <c:v>Chennai-Tambaram</c:v>
                </c:pt>
                <c:pt idx="6">
                  <c:v>Jaipur</c:v>
                </c:pt>
                <c:pt idx="7">
                  <c:v>Bangalore</c:v>
                </c:pt>
                <c:pt idx="8">
                  <c:v>Pune</c:v>
                </c:pt>
                <c:pt idx="9">
                  <c:v>Panvel</c:v>
                </c:pt>
                <c:pt idx="10">
                  <c:v>Hyderabad</c:v>
                </c:pt>
                <c:pt idx="11">
                  <c:v>Baroda</c:v>
                </c:pt>
                <c:pt idx="12">
                  <c:v>Chennai-Avadi</c:v>
                </c:pt>
                <c:pt idx="13">
                  <c:v>Bangalore-Rajajinagar</c:v>
                </c:pt>
                <c:pt idx="14">
                  <c:v>Ahmedabad-Narol</c:v>
                </c:pt>
                <c:pt idx="15">
                  <c:v>Titwala</c:v>
                </c:pt>
                <c:pt idx="16">
                  <c:v>Mumbai-Central</c:v>
                </c:pt>
                <c:pt idx="17">
                  <c:v>Coimbatore</c:v>
                </c:pt>
                <c:pt idx="18">
                  <c:v>Nagpur</c:v>
                </c:pt>
                <c:pt idx="19">
                  <c:v>Surat Varachha</c:v>
                </c:pt>
              </c:strCache>
            </c:strRef>
          </c:cat>
          <c:val>
            <c:numRef>
              <c:f>Branches!$F$4:$F$23</c:f>
              <c:numCache>
                <c:formatCode>0.0%</c:formatCode>
                <c:ptCount val="20"/>
                <c:pt idx="0">
                  <c:v>0.43257443082311736</c:v>
                </c:pt>
                <c:pt idx="1">
                  <c:v>0.38730158730158731</c:v>
                </c:pt>
                <c:pt idx="2">
                  <c:v>0.38043478260869568</c:v>
                </c:pt>
                <c:pt idx="3">
                  <c:v>0.37301587301587302</c:v>
                </c:pt>
                <c:pt idx="4">
                  <c:v>0.32506203473945411</c:v>
                </c:pt>
                <c:pt idx="5">
                  <c:v>0.26006191950464397</c:v>
                </c:pt>
                <c:pt idx="6">
                  <c:v>0.2446043165467626</c:v>
                </c:pt>
                <c:pt idx="7">
                  <c:v>0.23954372623574144</c:v>
                </c:pt>
                <c:pt idx="8">
                  <c:v>0.23289315726290516</c:v>
                </c:pt>
                <c:pt idx="9">
                  <c:v>0.18141592920353983</c:v>
                </c:pt>
                <c:pt idx="10">
                  <c:v>0.17582417582417584</c:v>
                </c:pt>
                <c:pt idx="11">
                  <c:v>0.15384615384615385</c:v>
                </c:pt>
                <c:pt idx="12">
                  <c:v>0.14871794871794872</c:v>
                </c:pt>
                <c:pt idx="13">
                  <c:v>0.14830508474576271</c:v>
                </c:pt>
                <c:pt idx="14">
                  <c:v>0.12745098039215685</c:v>
                </c:pt>
                <c:pt idx="15">
                  <c:v>0.11874999999999999</c:v>
                </c:pt>
                <c:pt idx="16">
                  <c:v>0.11509715994020926</c:v>
                </c:pt>
                <c:pt idx="17">
                  <c:v>0.11206896551724138</c:v>
                </c:pt>
                <c:pt idx="18">
                  <c:v>0.11176470588235295</c:v>
                </c:pt>
                <c:pt idx="19">
                  <c:v>0.1111111111111111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207296"/>
        <c:axId val="209208832"/>
      </c:barChart>
      <c:catAx>
        <c:axId val="20920729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09208832"/>
        <c:crosses val="autoZero"/>
        <c:auto val="1"/>
        <c:lblAlgn val="ctr"/>
        <c:lblOffset val="100"/>
        <c:noMultiLvlLbl val="0"/>
      </c:catAx>
      <c:valAx>
        <c:axId val="209208832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crossAx val="20920729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Employment_Type!$I$2</c:f>
              <c:strCache>
                <c:ptCount val="1"/>
                <c:pt idx="0">
                  <c:v>%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Employment_Type!$F$3:$F$6</c:f>
              <c:strCache>
                <c:ptCount val="4"/>
                <c:pt idx="0">
                  <c:v>House wife</c:v>
                </c:pt>
                <c:pt idx="1">
                  <c:v>Pensioner</c:v>
                </c:pt>
                <c:pt idx="2">
                  <c:v>Salaried</c:v>
                </c:pt>
                <c:pt idx="3">
                  <c:v>Self Employed</c:v>
                </c:pt>
              </c:strCache>
            </c:strRef>
          </c:cat>
          <c:val>
            <c:numRef>
              <c:f>Employment_Type!$I$3:$I$6</c:f>
              <c:numCache>
                <c:formatCode>0%</c:formatCode>
                <c:ptCount val="4"/>
                <c:pt idx="0">
                  <c:v>3.4132841328413287E-2</c:v>
                </c:pt>
                <c:pt idx="1">
                  <c:v>0.13513513513513514</c:v>
                </c:pt>
                <c:pt idx="2">
                  <c:v>0.1873015873015873</c:v>
                </c:pt>
                <c:pt idx="3">
                  <c:v>0.16842105263157894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286656"/>
        <c:axId val="209288192"/>
      </c:barChart>
      <c:barChart>
        <c:barDir val="col"/>
        <c:grouping val="clustered"/>
        <c:varyColors val="0"/>
        <c:ser>
          <c:idx val="0"/>
          <c:order val="0"/>
          <c:tx>
            <c:strRef>
              <c:f>Employment_Type!$G$2</c:f>
              <c:strCache>
                <c:ptCount val="1"/>
                <c:pt idx="0">
                  <c:v>Pre-Closed</c:v>
                </c:pt>
              </c:strCache>
            </c:strRef>
          </c:tx>
          <c:spPr>
            <a:noFill/>
          </c:spPr>
          <c:invertIfNegative val="0"/>
          <c:cat>
            <c:strRef>
              <c:f>Employment_Type!$F$3:$F$6</c:f>
              <c:strCache>
                <c:ptCount val="4"/>
                <c:pt idx="0">
                  <c:v>House wife</c:v>
                </c:pt>
                <c:pt idx="1">
                  <c:v>Pensioner</c:v>
                </c:pt>
                <c:pt idx="2">
                  <c:v>Salaried</c:v>
                </c:pt>
                <c:pt idx="3">
                  <c:v>Self Employed</c:v>
                </c:pt>
              </c:strCache>
            </c:strRef>
          </c:cat>
          <c:val>
            <c:numRef>
              <c:f>Employment_Type!$G$3:$G$6</c:f>
              <c:numCache>
                <c:formatCode>General</c:formatCode>
                <c:ptCount val="4"/>
                <c:pt idx="0">
                  <c:v>74</c:v>
                </c:pt>
                <c:pt idx="1">
                  <c:v>15</c:v>
                </c:pt>
                <c:pt idx="2">
                  <c:v>1357</c:v>
                </c:pt>
                <c:pt idx="3">
                  <c:v>576</c:v>
                </c:pt>
              </c:numCache>
            </c:numRef>
          </c:val>
        </c:ser>
        <c:ser>
          <c:idx val="1"/>
          <c:order val="1"/>
          <c:tx>
            <c:strRef>
              <c:f>Employment_Type!$H$2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</c:spPr>
          <c:invertIfNegative val="0"/>
          <c:cat>
            <c:strRef>
              <c:f>Employment_Type!$F$3:$F$6</c:f>
              <c:strCache>
                <c:ptCount val="4"/>
                <c:pt idx="0">
                  <c:v>House wife</c:v>
                </c:pt>
                <c:pt idx="1">
                  <c:v>Pensioner</c:v>
                </c:pt>
                <c:pt idx="2">
                  <c:v>Salaried</c:v>
                </c:pt>
                <c:pt idx="3">
                  <c:v>Self Employed</c:v>
                </c:pt>
              </c:strCache>
            </c:strRef>
          </c:cat>
          <c:val>
            <c:numRef>
              <c:f>Employment_Type!$H$3:$H$6</c:f>
              <c:numCache>
                <c:formatCode>General</c:formatCode>
                <c:ptCount val="4"/>
                <c:pt idx="0">
                  <c:v>2168</c:v>
                </c:pt>
                <c:pt idx="1">
                  <c:v>111</c:v>
                </c:pt>
                <c:pt idx="2">
                  <c:v>7245</c:v>
                </c:pt>
                <c:pt idx="3">
                  <c:v>3420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291520"/>
        <c:axId val="209289984"/>
      </c:barChart>
      <c:catAx>
        <c:axId val="209286656"/>
        <c:scaling>
          <c:orientation val="minMax"/>
        </c:scaling>
        <c:delete val="0"/>
        <c:axPos val="b"/>
        <c:majorTickMark val="out"/>
        <c:minorTickMark val="none"/>
        <c:tickLblPos val="nextTo"/>
        <c:crossAx val="209288192"/>
        <c:crosses val="autoZero"/>
        <c:auto val="1"/>
        <c:lblAlgn val="ctr"/>
        <c:lblOffset val="100"/>
        <c:noMultiLvlLbl val="0"/>
      </c:catAx>
      <c:valAx>
        <c:axId val="209288192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crossAx val="209286656"/>
        <c:crosses val="autoZero"/>
        <c:crossBetween val="between"/>
      </c:valAx>
      <c:valAx>
        <c:axId val="20928998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</c:spPr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209291520"/>
        <c:crosses val="max"/>
        <c:crossBetween val="between"/>
      </c:valAx>
      <c:catAx>
        <c:axId val="209291520"/>
        <c:scaling>
          <c:orientation val="minMax"/>
        </c:scaling>
        <c:delete val="1"/>
        <c:axPos val="b"/>
        <c:majorTickMark val="out"/>
        <c:minorTickMark val="none"/>
        <c:tickLblPos val="nextTo"/>
        <c:crossAx val="209289984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0"/>
      </c:dTable>
    </c:plotArea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Salaried!$P$1</c:f>
              <c:strCache>
                <c:ptCount val="1"/>
                <c:pt idx="0">
                  <c:v>%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Salaried!$O$2:$O$14</c:f>
              <c:strCache>
                <c:ptCount val="13"/>
                <c:pt idx="0">
                  <c:v>Engineer</c:v>
                </c:pt>
                <c:pt idx="1">
                  <c:v>Assistant Manager+</c:v>
                </c:pt>
                <c:pt idx="2">
                  <c:v>Accountant</c:v>
                </c:pt>
                <c:pt idx="3">
                  <c:v>Executive</c:v>
                </c:pt>
                <c:pt idx="4">
                  <c:v>Technician</c:v>
                </c:pt>
                <c:pt idx="5">
                  <c:v>Governement / PSU Officer</c:v>
                </c:pt>
                <c:pt idx="6">
                  <c:v>Other</c:v>
                </c:pt>
                <c:pt idx="7">
                  <c:v>Shop Floor</c:v>
                </c:pt>
                <c:pt idx="8">
                  <c:v>Driver</c:v>
                </c:pt>
                <c:pt idx="9">
                  <c:v>Carpenter/Electrician/Plumber/Painter</c:v>
                </c:pt>
                <c:pt idx="10">
                  <c:v>Beautician/Barber/Tailor/Laundry</c:v>
                </c:pt>
                <c:pt idx="11">
                  <c:v>Operator</c:v>
                </c:pt>
                <c:pt idx="12">
                  <c:v>Care Giver/Care Taker/Maid</c:v>
                </c:pt>
              </c:strCache>
            </c:strRef>
          </c:cat>
          <c:val>
            <c:numRef>
              <c:f>Salaried!$P$2:$P$14</c:f>
              <c:numCache>
                <c:formatCode>0%</c:formatCode>
                <c:ptCount val="13"/>
                <c:pt idx="0">
                  <c:v>0.27164179104477609</c:v>
                </c:pt>
                <c:pt idx="1">
                  <c:v>0.26874473462510529</c:v>
                </c:pt>
                <c:pt idx="2">
                  <c:v>0.22448979591836735</c:v>
                </c:pt>
                <c:pt idx="3">
                  <c:v>0.2</c:v>
                </c:pt>
                <c:pt idx="4">
                  <c:v>0.15189873417721519</c:v>
                </c:pt>
                <c:pt idx="5">
                  <c:v>0.14784946236559141</c:v>
                </c:pt>
                <c:pt idx="6">
                  <c:v>0.14555256064690028</c:v>
                </c:pt>
                <c:pt idx="7">
                  <c:v>0.12320916905444126</c:v>
                </c:pt>
                <c:pt idx="8">
                  <c:v>9.3457943925233641E-2</c:v>
                </c:pt>
                <c:pt idx="9">
                  <c:v>9.0909090909090912E-2</c:v>
                </c:pt>
                <c:pt idx="10">
                  <c:v>7.6923076923076927E-2</c:v>
                </c:pt>
                <c:pt idx="11">
                  <c:v>6.5789473684210523E-2</c:v>
                </c:pt>
                <c:pt idx="12">
                  <c:v>3.875968992248062E-2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697088"/>
        <c:axId val="214698624"/>
      </c:barChart>
      <c:catAx>
        <c:axId val="214697088"/>
        <c:scaling>
          <c:orientation val="minMax"/>
        </c:scaling>
        <c:delete val="0"/>
        <c:axPos val="b"/>
        <c:majorTickMark val="out"/>
        <c:minorTickMark val="none"/>
        <c:tickLblPos val="nextTo"/>
        <c:crossAx val="214698624"/>
        <c:crosses val="autoZero"/>
        <c:auto val="1"/>
        <c:lblAlgn val="ctr"/>
        <c:lblOffset val="100"/>
        <c:noMultiLvlLbl val="0"/>
      </c:catAx>
      <c:valAx>
        <c:axId val="214698624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crossAx val="21469708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E9FCC-F38B-4669-A7EB-92150358FF8E}" type="datetimeFigureOut">
              <a:rPr lang="en-US" smtClean="0"/>
              <a:t>26/10/2017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8511FE-095E-4C33-B4EC-84CC35438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0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D8BC8-946E-44AF-8E54-85D5001AB434}" type="datetimeFigureOut">
              <a:rPr lang="en-US" smtClean="0"/>
              <a:t>26/10/2017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3F759-95AF-42E1-8BA8-BF927B307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0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3F759-95AF-42E1-8BA8-BF927B307F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60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3F759-95AF-42E1-8BA8-BF927B307F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35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3F759-95AF-42E1-8BA8-BF927B307F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52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3F759-95AF-42E1-8BA8-BF927B307F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57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3F759-95AF-42E1-8BA8-BF927B307F6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43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3F759-95AF-42E1-8BA8-BF927B307F6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98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3F759-95AF-42E1-8BA8-BF927B307F6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98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246" y="3425928"/>
            <a:ext cx="8432536" cy="589709"/>
          </a:xfrm>
          <a:prstGeom prst="rect">
            <a:avLst/>
          </a:prstGeom>
        </p:spPr>
        <p:txBody>
          <a:bodyPr lIns="0" tIns="39352" rIns="0" bIns="39352" anchor="b" anchorCtr="0">
            <a:norm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244" y="4015638"/>
            <a:ext cx="8441357" cy="539163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l">
              <a:buNone/>
              <a:defRPr sz="210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22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9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1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3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6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86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55697"/>
            <a:ext cx="9144000" cy="0"/>
          </a:xfrm>
          <a:prstGeom prst="line">
            <a:avLst/>
          </a:prstGeom>
          <a:ln w="12700">
            <a:solidFill>
              <a:srgbClr val="99999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https://homefirstindia.com/app/themes/homefirstindia/dist/img/common/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12" y="2200985"/>
            <a:ext cx="2048107" cy="117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352604" y="1306078"/>
            <a:ext cx="8438797" cy="509677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altLang="zh-CN" sz="2100" kern="1200" baseline="0" noProof="1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232397" lvl="0" indent="-233655" algn="l" defTabSz="844437" rtl="0" eaLnBrk="1" fontAlgn="base" latinLnBrk="0" hangingPunct="1">
              <a:lnSpc>
                <a:spcPct val="150000"/>
              </a:lnSpc>
              <a:spcBef>
                <a:spcPts val="517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Verdana" pitchFamily="34" charset="0"/>
              <a:buChar char="•"/>
            </a:pPr>
            <a:r>
              <a:rPr lang="en-US" dirty="0" smtClean="0"/>
              <a:t>Click icon to add table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8406" y="53579"/>
            <a:ext cx="8680777" cy="83443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 Pag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homefirstindia.com/app/themes/homefirstindia/dist/img/common/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931" y="2727897"/>
            <a:ext cx="2048107" cy="117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04739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>
          <a:xfrm>
            <a:off x="0" y="905107"/>
            <a:ext cx="8868740" cy="126366"/>
          </a:xfrm>
          <a:custGeom>
            <a:avLst/>
            <a:gdLst>
              <a:gd name="connsiteX0" fmla="*/ 0 w 9457509"/>
              <a:gd name="connsiteY0" fmla="*/ 0 h 195943"/>
              <a:gd name="connsiteX1" fmla="*/ 9457509 w 9457509"/>
              <a:gd name="connsiteY1" fmla="*/ 39189 h 195943"/>
              <a:gd name="connsiteX2" fmla="*/ 9353006 w 9457509"/>
              <a:gd name="connsiteY2" fmla="*/ 169817 h 195943"/>
              <a:gd name="connsiteX3" fmla="*/ 0 w 9457509"/>
              <a:gd name="connsiteY3" fmla="*/ 195943 h 195943"/>
              <a:gd name="connsiteX0" fmla="*/ 0 w 9457509"/>
              <a:gd name="connsiteY0" fmla="*/ 0 h 196306"/>
              <a:gd name="connsiteX1" fmla="*/ 9457509 w 9457509"/>
              <a:gd name="connsiteY1" fmla="*/ 39189 h 196306"/>
              <a:gd name="connsiteX2" fmla="*/ 9297557 w 9457509"/>
              <a:gd name="connsiteY2" fmla="*/ 196306 h 196306"/>
              <a:gd name="connsiteX3" fmla="*/ 0 w 9457509"/>
              <a:gd name="connsiteY3" fmla="*/ 195943 h 196306"/>
              <a:gd name="connsiteX0" fmla="*/ 13063 w 9457509"/>
              <a:gd name="connsiteY0" fmla="*/ 4716 h 157117"/>
              <a:gd name="connsiteX1" fmla="*/ 9457509 w 9457509"/>
              <a:gd name="connsiteY1" fmla="*/ 0 h 157117"/>
              <a:gd name="connsiteX2" fmla="*/ 9297557 w 9457509"/>
              <a:gd name="connsiteY2" fmla="*/ 157117 h 157117"/>
              <a:gd name="connsiteX3" fmla="*/ 0 w 9457509"/>
              <a:gd name="connsiteY3" fmla="*/ 156754 h 157117"/>
              <a:gd name="connsiteX0" fmla="*/ 13063 w 9449163"/>
              <a:gd name="connsiteY0" fmla="*/ 0 h 152401"/>
              <a:gd name="connsiteX1" fmla="*/ 9449163 w 9449163"/>
              <a:gd name="connsiteY1" fmla="*/ 0 h 152401"/>
              <a:gd name="connsiteX2" fmla="*/ 9297557 w 9449163"/>
              <a:gd name="connsiteY2" fmla="*/ 152401 h 152401"/>
              <a:gd name="connsiteX3" fmla="*/ 0 w 9449163"/>
              <a:gd name="connsiteY3" fmla="*/ 152038 h 152401"/>
              <a:gd name="connsiteX0" fmla="*/ 13063 w 9449163"/>
              <a:gd name="connsiteY0" fmla="*/ 0 h 152400"/>
              <a:gd name="connsiteX1" fmla="*/ 9449163 w 9449163"/>
              <a:gd name="connsiteY1" fmla="*/ 0 h 152400"/>
              <a:gd name="connsiteX2" fmla="*/ 9372963 w 9449163"/>
              <a:gd name="connsiteY2" fmla="*/ 152400 h 152400"/>
              <a:gd name="connsiteX3" fmla="*/ 0 w 9449163"/>
              <a:gd name="connsiteY3" fmla="*/ 152038 h 152400"/>
              <a:gd name="connsiteX0" fmla="*/ 13063 w 9449163"/>
              <a:gd name="connsiteY0" fmla="*/ 0 h 152400"/>
              <a:gd name="connsiteX1" fmla="*/ 9449163 w 9449163"/>
              <a:gd name="connsiteY1" fmla="*/ 0 h 152400"/>
              <a:gd name="connsiteX2" fmla="*/ 9415032 w 9449163"/>
              <a:gd name="connsiteY2" fmla="*/ 152400 h 152400"/>
              <a:gd name="connsiteX3" fmla="*/ 0 w 9449163"/>
              <a:gd name="connsiteY3" fmla="*/ 152038 h 152400"/>
              <a:gd name="connsiteX0" fmla="*/ 12269 w 9449163"/>
              <a:gd name="connsiteY0" fmla="*/ 0 h 152400"/>
              <a:gd name="connsiteX1" fmla="*/ 9449163 w 9449163"/>
              <a:gd name="connsiteY1" fmla="*/ 0 h 152400"/>
              <a:gd name="connsiteX2" fmla="*/ 9415032 w 9449163"/>
              <a:gd name="connsiteY2" fmla="*/ 152400 h 152400"/>
              <a:gd name="connsiteX3" fmla="*/ 0 w 9449163"/>
              <a:gd name="connsiteY3" fmla="*/ 152038 h 152400"/>
              <a:gd name="connsiteX0" fmla="*/ 0 w 9436894"/>
              <a:gd name="connsiteY0" fmla="*/ 0 h 152400"/>
              <a:gd name="connsiteX1" fmla="*/ 9436894 w 9436894"/>
              <a:gd name="connsiteY1" fmla="*/ 0 h 152400"/>
              <a:gd name="connsiteX2" fmla="*/ 9402763 w 9436894"/>
              <a:gd name="connsiteY2" fmla="*/ 152400 h 152400"/>
              <a:gd name="connsiteX3" fmla="*/ 0 w 9436894"/>
              <a:gd name="connsiteY3" fmla="*/ 152038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36894" h="152400">
                <a:moveTo>
                  <a:pt x="0" y="0"/>
                </a:moveTo>
                <a:lnTo>
                  <a:pt x="9436894" y="0"/>
                </a:lnTo>
                <a:lnTo>
                  <a:pt x="9402763" y="152400"/>
                </a:lnTo>
                <a:lnTo>
                  <a:pt x="0" y="152038"/>
                </a:lnTo>
              </a:path>
            </a:pathLst>
          </a:custGeom>
          <a:solidFill>
            <a:srgbClr val="006393"/>
          </a:solidFill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8704" tIns="39352" rIns="78704" bIns="39352" rtlCol="0" anchor="ctr"/>
          <a:lstStyle/>
          <a:p>
            <a:pPr algn="ctr"/>
            <a:endParaRPr lang="fr-FR" dirty="0"/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68406" y="53579"/>
            <a:ext cx="8679603" cy="834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61972" bIns="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CA" noProof="1" smtClean="0"/>
          </a:p>
        </p:txBody>
      </p:sp>
      <p:sp>
        <p:nvSpPr>
          <p:cNvPr id="15" name="SlideNumber"/>
          <p:cNvSpPr/>
          <p:nvPr/>
        </p:nvSpPr>
        <p:spPr>
          <a:xfrm>
            <a:off x="8767028" y="6650240"/>
            <a:ext cx="300772" cy="86818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/>
            <a:fld id="{BB69BBE8-4DB2-4642-B003-B220ACD5A2FD}" type="slidenum">
              <a:rPr lang="en-US" sz="800" b="1" baseline="0" smtClean="0">
                <a:solidFill>
                  <a:srgbClr val="0808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fr-FR" sz="800" b="1" dirty="0" smtClean="0">
              <a:solidFill>
                <a:srgbClr val="08080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0" y="6555697"/>
            <a:ext cx="9144000" cy="0"/>
          </a:xfrm>
          <a:prstGeom prst="line">
            <a:avLst/>
          </a:prstGeom>
          <a:ln w="12700">
            <a:solidFill>
              <a:srgbClr val="99999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Notes"/>
          <p:cNvSpPr txBox="1">
            <a:spLocks noChangeArrowheads="1"/>
          </p:cNvSpPr>
          <p:nvPr/>
        </p:nvSpPr>
        <p:spPr bwMode="auto">
          <a:xfrm>
            <a:off x="169485" y="6426028"/>
            <a:ext cx="6145498" cy="1231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 anchor="b">
            <a:spAutoFit/>
          </a:bodyPr>
          <a:lstStyle/>
          <a:p>
            <a:pPr marL="158504" indent="-158504" defTabSz="758355" fontAlgn="t"/>
            <a:endParaRPr lang="en-CA" sz="800" noProof="0" dirty="0"/>
          </a:p>
        </p:txBody>
      </p:sp>
      <p:sp>
        <p:nvSpPr>
          <p:cNvPr id="10" name="VCT_Marker_ID_10" hidden="1"/>
          <p:cNvSpPr/>
          <p:nvPr>
            <p:custDataLst>
              <p:tags r:id="rId8"/>
            </p:custDataLst>
          </p:nvPr>
        </p:nvSpPr>
        <p:spPr>
          <a:xfrm>
            <a:off x="1120933" y="120580"/>
            <a:ext cx="112093" cy="12058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700" dirty="0" smtClean="0">
              <a:solidFill>
                <a:schemeClr val="tx1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idx="1"/>
            <p:custDataLst>
              <p:tags r:id="rId9"/>
            </p:custDataLst>
          </p:nvPr>
        </p:nvSpPr>
        <p:spPr>
          <a:xfrm>
            <a:off x="352840" y="1287062"/>
            <a:ext cx="8438320" cy="5095600"/>
          </a:xfrm>
          <a:prstGeom prst="rect">
            <a:avLst/>
          </a:prstGeom>
        </p:spPr>
        <p:txBody>
          <a:bodyPr vert="horz" lIns="83210" tIns="41605" rIns="83210" bIns="41605" rtlCol="0" anchor="t" anchorCtr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12" name="Picture 2" descr="https://homefirstindia.com/app/themes/homefirstindia/dist/img/common/Logo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620" y="6589597"/>
            <a:ext cx="362696" cy="208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timing>
    <p:tnLst>
      <p:par>
        <p:cTn id="1" dur="indefinite" restart="never" nodeType="tmRoot"/>
      </p:par>
    </p:tnLst>
  </p:timing>
  <p:txStyles>
    <p:titleStyle>
      <a:lvl1pPr algn="l" defTabSz="844661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85750" marR="0" indent="-285750" algn="l" defTabSz="844437" rtl="0" eaLnBrk="1" fontAlgn="base" latinLnBrk="0" hangingPunct="1">
        <a:lnSpc>
          <a:spcPct val="150000"/>
        </a:lnSpc>
        <a:spcBef>
          <a:spcPct val="40000"/>
        </a:spcBef>
        <a:spcAft>
          <a:spcPct val="0"/>
        </a:spcAft>
        <a:buClr>
          <a:schemeClr val="tx1"/>
        </a:buClr>
        <a:buSzPct val="95000"/>
        <a:buFont typeface="Garamond" panose="02020404030301010803" pitchFamily="18" charset="0"/>
        <a:buChar char="●"/>
        <a:tabLst/>
        <a:defRPr kumimoji="0" lang="en-US" altLang="zh-CN" sz="1700" b="0" i="0" u="none" strike="noStrike" kern="1200" cap="none" spc="0" normalizeH="0" baseline="0" noProof="1">
          <a:ln>
            <a:noFill/>
          </a:ln>
          <a:solidFill>
            <a:schemeClr val="tx1"/>
          </a:solidFill>
          <a:effectLst/>
          <a:uLnTx/>
          <a:uFillTx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94638" marR="0" indent="-102481" algn="l" defTabSz="844437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95000"/>
        <a:buFont typeface="Garamond" panose="02020404030301010803" pitchFamily="18" charset="0"/>
        <a:buChar char="-"/>
        <a:tabLst/>
        <a:defRPr lang="en-CA" altLang="zh-CN" sz="1600" kern="1200" baseline="0" noProof="1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05927" marR="0" indent="-247320" algn="l" defTabSz="844437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95000"/>
        <a:buFont typeface="Garamond" panose="02020404030301010803" pitchFamily="18" charset="0"/>
        <a:buChar char="►"/>
        <a:tabLst/>
        <a:defRPr lang="zh-CN" altLang="en-US" sz="1700" kern="1200" noProof="1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51407" marR="0" indent="-181022" algn="l" defTabSz="844661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tx1"/>
        </a:buClr>
        <a:buSzPct val="95000"/>
        <a:buFont typeface="Garamond" panose="02020404030301010803" pitchFamily="18" charset="0"/>
        <a:buChar char="-"/>
        <a:tabLst/>
        <a:defRPr lang="en-CA" altLang="zh-CN"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900488" indent="-211166" algn="l" defTabSz="844661" rtl="0" eaLnBrk="1" latinLnBrk="0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322818" indent="-211166" algn="l" defTabSz="844661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5148" indent="-211166" algn="l" defTabSz="844661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67479" indent="-211166" algn="l" defTabSz="844661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89809" indent="-211166" algn="l" defTabSz="844661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66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22330" algn="l" defTabSz="84466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44661" algn="l" defTabSz="84466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66991" algn="l" defTabSz="84466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89322" algn="l" defTabSz="84466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111652" algn="l" defTabSz="84466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533982" algn="l" defTabSz="84466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56313" algn="l" defTabSz="84466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78643" algn="l" defTabSz="84466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slide" Target="slid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slide" Target="slid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8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8.xml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slide" Target="slide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 smtClean="0"/>
              <a:t>Note on Pre-closures, </a:t>
            </a:r>
            <a:r>
              <a:rPr lang="en-US" b="0" dirty="0" smtClean="0"/>
              <a:t>Sriram V J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17</a:t>
            </a:r>
            <a:r>
              <a:rPr lang="en-US" baseline="30000" dirty="0" smtClean="0"/>
              <a:t>th</a:t>
            </a:r>
            <a:r>
              <a:rPr lang="en-US" dirty="0" smtClean="0"/>
              <a:t> August 2017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169744"/>
            <a:ext cx="9144000" cy="688256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 smtClean="0"/>
              <a:t> </a:t>
            </a:r>
          </a:p>
          <a:p>
            <a:endParaRPr lang="en-US" sz="2000" dirty="0" err="1" smtClean="0"/>
          </a:p>
        </p:txBody>
      </p:sp>
    </p:spTree>
    <p:extLst>
      <p:ext uri="{BB962C8B-B14F-4D97-AF65-F5344CB8AC3E}">
        <p14:creationId xmlns:p14="http://schemas.microsoft.com/office/powerpoint/2010/main" val="406649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2: 341 customers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539060" y="1120413"/>
            <a:ext cx="1424698" cy="6929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2580" tIns="42580" rIns="42580" bIns="42580" anchor="ctr"/>
          <a:lstStyle/>
          <a:p>
            <a:pPr algn="ctr" eaLnBrk="0" hangingPunct="0">
              <a:lnSpc>
                <a:spcPct val="90000"/>
              </a:lnSpc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Live Loans </a:t>
            </a:r>
          </a:p>
          <a:p>
            <a:pPr algn="ctr" eaLnBrk="0" hangingPunct="0">
              <a:lnSpc>
                <a:spcPct val="90000"/>
              </a:lnSpc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(10865)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650976" y="2200861"/>
            <a:ext cx="1409054" cy="6929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2580" tIns="42580" rIns="42580" bIns="42580" anchor="ctr"/>
          <a:lstStyle/>
          <a:p>
            <a:pPr algn="ctr" eaLnBrk="0" hangingPunct="0">
              <a:lnSpc>
                <a:spcPct val="90000"/>
              </a:lnSpc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Prediction: FALSE </a:t>
            </a:r>
          </a:p>
          <a:p>
            <a:pPr algn="ctr" eaLnBrk="0" hangingPunct="0">
              <a:lnSpc>
                <a:spcPct val="90000"/>
              </a:lnSpc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(8600)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59898" y="2200861"/>
            <a:ext cx="1409054" cy="6929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2580" tIns="42580" rIns="42580" bIns="42580" anchor="ctr"/>
          <a:lstStyle/>
          <a:p>
            <a:pPr algn="ctr" eaLnBrk="0" hangingPunct="0">
              <a:lnSpc>
                <a:spcPct val="90000"/>
              </a:lnSpc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Prediction: TRUE</a:t>
            </a:r>
          </a:p>
          <a:p>
            <a:pPr algn="ctr" eaLnBrk="0" hangingPunct="0">
              <a:lnSpc>
                <a:spcPct val="90000"/>
              </a:lnSpc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(2265)</a:t>
            </a:r>
          </a:p>
        </p:txBody>
      </p:sp>
      <p:cxnSp>
        <p:nvCxnSpPr>
          <p:cNvPr id="6" name="AutoShape 6"/>
          <p:cNvCxnSpPr>
            <a:cxnSpLocks noChangeShapeType="1"/>
            <a:stCxn id="3" idx="2"/>
            <a:endCxn id="5" idx="0"/>
          </p:cNvCxnSpPr>
          <p:nvPr/>
        </p:nvCxnSpPr>
        <p:spPr bwMode="auto">
          <a:xfrm rot="5400000">
            <a:off x="4064169" y="1013620"/>
            <a:ext cx="387497" cy="1986984"/>
          </a:xfrm>
          <a:prstGeom prst="bentConnector3">
            <a:avLst>
              <a:gd name="adj1" fmla="val 50000"/>
            </a:avLst>
          </a:prstGeom>
          <a:ln>
            <a:headEnd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" name="AutoShape 7"/>
          <p:cNvCxnSpPr>
            <a:cxnSpLocks noChangeShapeType="1"/>
            <a:stCxn id="3" idx="2"/>
            <a:endCxn id="4" idx="0"/>
          </p:cNvCxnSpPr>
          <p:nvPr/>
        </p:nvCxnSpPr>
        <p:spPr bwMode="auto">
          <a:xfrm rot="16200000" flipH="1">
            <a:off x="6109708" y="955065"/>
            <a:ext cx="387497" cy="2104094"/>
          </a:xfrm>
          <a:prstGeom prst="bentConnector3">
            <a:avLst>
              <a:gd name="adj1" fmla="val 50000"/>
            </a:avLst>
          </a:prstGeom>
          <a:ln>
            <a:headEnd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" name="AutoShape 12"/>
          <p:cNvCxnSpPr>
            <a:cxnSpLocks noChangeShapeType="1"/>
            <a:stCxn id="4" idx="2"/>
            <a:endCxn id="14" idx="0"/>
          </p:cNvCxnSpPr>
          <p:nvPr/>
        </p:nvCxnSpPr>
        <p:spPr bwMode="auto">
          <a:xfrm rot="5400000">
            <a:off x="6675365" y="2555588"/>
            <a:ext cx="341914" cy="1018363"/>
          </a:xfrm>
          <a:prstGeom prst="bentConnector3">
            <a:avLst>
              <a:gd name="adj1" fmla="val 50000"/>
            </a:avLst>
          </a:prstGeom>
          <a:ln>
            <a:headEnd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AutoShape 13"/>
          <p:cNvCxnSpPr>
            <a:cxnSpLocks noChangeShapeType="1"/>
            <a:stCxn id="4" idx="2"/>
            <a:endCxn id="15" idx="0"/>
          </p:cNvCxnSpPr>
          <p:nvPr/>
        </p:nvCxnSpPr>
        <p:spPr bwMode="auto">
          <a:xfrm rot="16200000" flipH="1">
            <a:off x="7693728" y="2555586"/>
            <a:ext cx="341914" cy="1018364"/>
          </a:xfrm>
          <a:prstGeom prst="bentConnector3">
            <a:avLst>
              <a:gd name="adj1" fmla="val 50000"/>
            </a:avLst>
          </a:prstGeom>
          <a:ln>
            <a:headEnd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" name="AutoShape 12"/>
          <p:cNvCxnSpPr>
            <a:cxnSpLocks noChangeShapeType="1"/>
            <a:stCxn id="5" idx="2"/>
            <a:endCxn id="13" idx="0"/>
          </p:cNvCxnSpPr>
          <p:nvPr/>
        </p:nvCxnSpPr>
        <p:spPr bwMode="auto">
          <a:xfrm rot="16200000" flipH="1">
            <a:off x="3602649" y="2555587"/>
            <a:ext cx="341914" cy="1018362"/>
          </a:xfrm>
          <a:prstGeom prst="bentConnector3">
            <a:avLst>
              <a:gd name="adj1" fmla="val 50000"/>
            </a:avLst>
          </a:prstGeom>
          <a:ln>
            <a:headEnd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" name="AutoShape 12"/>
          <p:cNvCxnSpPr>
            <a:cxnSpLocks noChangeShapeType="1"/>
            <a:stCxn id="5" idx="2"/>
            <a:endCxn id="12" idx="0"/>
          </p:cNvCxnSpPr>
          <p:nvPr/>
        </p:nvCxnSpPr>
        <p:spPr bwMode="auto">
          <a:xfrm rot="5400000">
            <a:off x="2666279" y="2637580"/>
            <a:ext cx="341914" cy="854379"/>
          </a:xfrm>
          <a:prstGeom prst="bentConnector3">
            <a:avLst>
              <a:gd name="adj1" fmla="val 50000"/>
            </a:avLst>
          </a:prstGeom>
          <a:ln>
            <a:headEnd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705519" y="3235725"/>
            <a:ext cx="1409054" cy="692951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2580" tIns="42580" rIns="42580" bIns="42580" anchor="ctr"/>
          <a:lstStyle/>
          <a:p>
            <a:pPr algn="ctr" eaLnBrk="0" hangingPunct="0">
              <a:lnSpc>
                <a:spcPct val="90000"/>
              </a:lnSpc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Doc Request: TRUE</a:t>
            </a:r>
          </a:p>
          <a:p>
            <a:pPr algn="ctr" eaLnBrk="0" hangingPunct="0">
              <a:lnSpc>
                <a:spcPct val="90000"/>
              </a:lnSpc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(707)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578260" y="3235725"/>
            <a:ext cx="1409054" cy="6929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2580" tIns="42580" rIns="42580" bIns="42580" anchor="ctr"/>
          <a:lstStyle/>
          <a:p>
            <a:pPr algn="ctr" eaLnBrk="0" hangingPunct="0">
              <a:lnSpc>
                <a:spcPct val="9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Doc Request: FALSE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0" hangingPunct="0">
              <a:lnSpc>
                <a:spcPct val="90000"/>
              </a:lnSpc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(1558)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632613" y="3235725"/>
            <a:ext cx="1409054" cy="6929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2580" tIns="42580" rIns="42580" bIns="42580" anchor="ctr"/>
          <a:lstStyle/>
          <a:p>
            <a:pPr algn="ctr" eaLnBrk="0" hangingPunct="0">
              <a:lnSpc>
                <a:spcPct val="9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Doc Request: TRUE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0" hangingPunct="0">
              <a:lnSpc>
                <a:spcPct val="90000"/>
              </a:lnSpc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(1023)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669340" y="3235725"/>
            <a:ext cx="1409054" cy="69295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2580" tIns="42580" rIns="42580" bIns="42580" anchor="ctr"/>
          <a:lstStyle/>
          <a:p>
            <a:pPr algn="ctr" eaLnBrk="0" hangingPunct="0">
              <a:lnSpc>
                <a:spcPct val="9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Doc Request: FALSE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0" hangingPunct="0">
              <a:lnSpc>
                <a:spcPct val="90000"/>
              </a:lnSpc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(7577)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694703" y="4260069"/>
            <a:ext cx="1409054" cy="6929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2580" tIns="42580" rIns="42580" bIns="42580" anchor="ctr"/>
          <a:lstStyle/>
          <a:p>
            <a:pPr algn="ctr" eaLnBrk="0" hangingPunct="0">
              <a:lnSpc>
                <a:spcPct val="90000"/>
              </a:lnSpc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Income &lt;=6LPA</a:t>
            </a:r>
          </a:p>
          <a:p>
            <a:pPr algn="ctr" eaLnBrk="0" hangingPunct="0">
              <a:lnSpc>
                <a:spcPct val="90000"/>
              </a:lnSpc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(1274)</a:t>
            </a:r>
          </a:p>
        </p:txBody>
      </p:sp>
      <p:cxnSp>
        <p:nvCxnSpPr>
          <p:cNvPr id="17" name="AutoShape 12"/>
          <p:cNvCxnSpPr>
            <a:cxnSpLocks noChangeShapeType="1"/>
            <a:stCxn id="13" idx="2"/>
            <a:endCxn id="16" idx="0"/>
          </p:cNvCxnSpPr>
          <p:nvPr/>
        </p:nvCxnSpPr>
        <p:spPr bwMode="auto">
          <a:xfrm rot="5400000">
            <a:off x="3675313" y="3652594"/>
            <a:ext cx="331393" cy="883557"/>
          </a:xfrm>
          <a:prstGeom prst="bentConnector3">
            <a:avLst>
              <a:gd name="adj1" fmla="val 50000"/>
            </a:avLst>
          </a:prstGeom>
          <a:ln>
            <a:headEnd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465361" y="5337632"/>
            <a:ext cx="1409054" cy="6929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2580" tIns="42580" rIns="42580" bIns="42580" anchor="ctr"/>
          <a:lstStyle/>
          <a:p>
            <a:pPr algn="ctr" eaLnBrk="0" hangingPunct="0">
              <a:lnSpc>
                <a:spcPct val="90000"/>
              </a:lnSpc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10&lt;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&lt;13.5</a:t>
            </a:r>
          </a:p>
          <a:p>
            <a:pPr algn="ctr" eaLnBrk="0" hangingPunct="0">
              <a:lnSpc>
                <a:spcPct val="90000"/>
              </a:lnSpc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(210)*</a:t>
            </a:r>
          </a:p>
        </p:txBody>
      </p:sp>
      <p:cxnSp>
        <p:nvCxnSpPr>
          <p:cNvPr id="22" name="AutoShape 12"/>
          <p:cNvCxnSpPr>
            <a:cxnSpLocks noChangeShapeType="1"/>
            <a:stCxn id="16" idx="2"/>
            <a:endCxn id="20" idx="0"/>
          </p:cNvCxnSpPr>
          <p:nvPr/>
        </p:nvCxnSpPr>
        <p:spPr bwMode="auto">
          <a:xfrm rot="5400000">
            <a:off x="2592253" y="4530655"/>
            <a:ext cx="384612" cy="1229342"/>
          </a:xfrm>
          <a:prstGeom prst="bentConnector3">
            <a:avLst>
              <a:gd name="adj1" fmla="val 50000"/>
            </a:avLst>
          </a:prstGeom>
          <a:ln>
            <a:headEnd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5911687" y="5328564"/>
            <a:ext cx="1409054" cy="6929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2580" tIns="42580" rIns="42580" bIns="42580" anchor="ctr"/>
          <a:lstStyle/>
          <a:p>
            <a:pPr algn="ctr" eaLnBrk="0" hangingPunct="0">
              <a:lnSpc>
                <a:spcPct val="90000"/>
              </a:lnSpc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10&lt;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&lt;13.5</a:t>
            </a:r>
          </a:p>
          <a:p>
            <a:pPr algn="ctr" eaLnBrk="0" hangingPunct="0">
              <a:lnSpc>
                <a:spcPct val="90000"/>
              </a:lnSpc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(131)*</a:t>
            </a:r>
          </a:p>
        </p:txBody>
      </p:sp>
      <p:cxnSp>
        <p:nvCxnSpPr>
          <p:cNvPr id="29" name="AutoShape 12"/>
          <p:cNvCxnSpPr>
            <a:cxnSpLocks noChangeShapeType="1"/>
            <a:stCxn id="54" idx="2"/>
            <a:endCxn id="27" idx="0"/>
          </p:cNvCxnSpPr>
          <p:nvPr/>
        </p:nvCxnSpPr>
        <p:spPr bwMode="auto">
          <a:xfrm rot="16200000" flipH="1">
            <a:off x="5863451" y="4575801"/>
            <a:ext cx="375544" cy="1129981"/>
          </a:xfrm>
          <a:prstGeom prst="bentConnector3">
            <a:avLst>
              <a:gd name="adj1" fmla="val 50000"/>
            </a:avLst>
          </a:prstGeom>
          <a:ln>
            <a:headEnd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4781706" y="4260069"/>
            <a:ext cx="1409054" cy="6929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2580" tIns="42580" rIns="42580" bIns="42580" anchor="ctr"/>
          <a:lstStyle/>
          <a:p>
            <a:pPr algn="ctr" eaLnBrk="0" hangingPunct="0">
              <a:lnSpc>
                <a:spcPct val="90000"/>
              </a:lnSpc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Income &lt;=6LPA</a:t>
            </a:r>
          </a:p>
          <a:p>
            <a:pPr algn="ctr" eaLnBrk="0" hangingPunct="0">
              <a:lnSpc>
                <a:spcPct val="90000"/>
              </a:lnSpc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(888)</a:t>
            </a:r>
          </a:p>
        </p:txBody>
      </p:sp>
      <p:cxnSp>
        <p:nvCxnSpPr>
          <p:cNvPr id="56" name="AutoShape 12"/>
          <p:cNvCxnSpPr>
            <a:cxnSpLocks noChangeShapeType="1"/>
            <a:stCxn id="14" idx="2"/>
            <a:endCxn id="54" idx="0"/>
          </p:cNvCxnSpPr>
          <p:nvPr/>
        </p:nvCxnSpPr>
        <p:spPr bwMode="auto">
          <a:xfrm rot="5400000">
            <a:off x="5745991" y="3668919"/>
            <a:ext cx="331393" cy="850907"/>
          </a:xfrm>
          <a:prstGeom prst="bentConnector3">
            <a:avLst>
              <a:gd name="adj1" fmla="val 50000"/>
            </a:avLst>
          </a:prstGeom>
          <a:ln>
            <a:headEnd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4" name="TextBox 23"/>
          <p:cNvSpPr txBox="1"/>
          <p:nvPr/>
        </p:nvSpPr>
        <p:spPr>
          <a:xfrm>
            <a:off x="57473" y="6553200"/>
            <a:ext cx="1753804" cy="257369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1200" dirty="0" smtClean="0"/>
              <a:t>*Excluding NPA cases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7885" y="6030583"/>
            <a:ext cx="3164005" cy="50359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Sort by probability, include under UHF/RHF based on fund availability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349785" y="6041366"/>
            <a:ext cx="4532858" cy="50359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Sort by recency, number of requests, include under UHF/RHF based on fund availability</a:t>
            </a:r>
          </a:p>
        </p:txBody>
      </p:sp>
    </p:spTree>
    <p:extLst>
      <p:ext uri="{BB962C8B-B14F-4D97-AF65-F5344CB8AC3E}">
        <p14:creationId xmlns:p14="http://schemas.microsoft.com/office/powerpoint/2010/main" val="41204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US" dirty="0" smtClean="0"/>
              <a:t>Integrate script with sales force</a:t>
            </a:r>
          </a:p>
          <a:p>
            <a:pPr>
              <a:lnSpc>
                <a:spcPct val="300000"/>
              </a:lnSpc>
            </a:pPr>
            <a:r>
              <a:rPr lang="en-US" dirty="0" smtClean="0"/>
              <a:t>Rerun periodically on customer data to get updated probabilities</a:t>
            </a:r>
          </a:p>
          <a:p>
            <a:pPr>
              <a:lnSpc>
                <a:spcPct val="300000"/>
              </a:lnSpc>
            </a:pPr>
            <a:r>
              <a:rPr lang="en-US" dirty="0" smtClean="0"/>
              <a:t>Refine model parameters for greater accuracy</a:t>
            </a:r>
          </a:p>
        </p:txBody>
      </p:sp>
    </p:spTree>
    <p:extLst>
      <p:ext uri="{BB962C8B-B14F-4D97-AF65-F5344CB8AC3E}">
        <p14:creationId xmlns:p14="http://schemas.microsoft.com/office/powerpoint/2010/main" val="85432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385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06" y="53579"/>
            <a:ext cx="8746994" cy="834431"/>
          </a:xfrm>
        </p:spPr>
        <p:txBody>
          <a:bodyPr/>
          <a:lstStyle/>
          <a:p>
            <a:r>
              <a:rPr lang="en-US" dirty="0" smtClean="0"/>
              <a:t>186 crores pre-closed since 2014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1244" y="1369236"/>
            <a:ext cx="457200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Pre-closed Principal in INR Crores*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592956"/>
            <a:ext cx="4093034" cy="257369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1200" dirty="0" smtClean="0"/>
              <a:t>*Includes prepaid amounts of Pre-closed customers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8425511"/>
              </p:ext>
            </p:extLst>
          </p:nvPr>
        </p:nvGraphicFramePr>
        <p:xfrm>
          <a:off x="341244" y="1600200"/>
          <a:ext cx="8345556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9776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" r="1301"/>
          <a:stretch/>
        </p:blipFill>
        <p:spPr bwMode="auto">
          <a:xfrm>
            <a:off x="332959" y="0"/>
            <a:ext cx="8455511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1371600" y="2057400"/>
            <a:ext cx="2832652" cy="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384852" y="1371600"/>
            <a:ext cx="2819400" cy="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35696" y="381000"/>
            <a:ext cx="0" cy="228600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088296" y="381000"/>
            <a:ext cx="0" cy="228600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335696" y="1371600"/>
            <a:ext cx="1752600" cy="685800"/>
          </a:xfrm>
          <a:prstGeom prst="rect">
            <a:avLst/>
          </a:prstGeom>
          <a:solidFill>
            <a:srgbClr val="92D050">
              <a:alpha val="15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5943600" y="1313344"/>
            <a:ext cx="2438400" cy="916611"/>
          </a:xfrm>
          <a:custGeom>
            <a:avLst/>
            <a:gdLst>
              <a:gd name="connsiteX0" fmla="*/ 0 w 2438400"/>
              <a:gd name="connsiteY0" fmla="*/ 916611 h 916611"/>
              <a:gd name="connsiteX1" fmla="*/ 755374 w 2438400"/>
              <a:gd name="connsiteY1" fmla="*/ 2211 h 916611"/>
              <a:gd name="connsiteX2" fmla="*/ 2133600 w 2438400"/>
              <a:gd name="connsiteY2" fmla="*/ 664820 h 916611"/>
              <a:gd name="connsiteX3" fmla="*/ 2438400 w 2438400"/>
              <a:gd name="connsiteY3" fmla="*/ 823846 h 916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" h="916611">
                <a:moveTo>
                  <a:pt x="0" y="916611"/>
                </a:moveTo>
                <a:cubicBezTo>
                  <a:pt x="199887" y="480393"/>
                  <a:pt x="399774" y="44176"/>
                  <a:pt x="755374" y="2211"/>
                </a:cubicBezTo>
                <a:cubicBezTo>
                  <a:pt x="1110974" y="-39754"/>
                  <a:pt x="1853096" y="527881"/>
                  <a:pt x="2133600" y="664820"/>
                </a:cubicBezTo>
                <a:cubicBezTo>
                  <a:pt x="2414104" y="801759"/>
                  <a:pt x="2426252" y="812802"/>
                  <a:pt x="2438400" y="823846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685800"/>
            <a:ext cx="242887" cy="5334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332959" y="3071192"/>
            <a:ext cx="4457701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4330770" y="3071192"/>
            <a:ext cx="4457700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0" y="685800"/>
            <a:ext cx="332959" cy="533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788470" y="730526"/>
            <a:ext cx="332959" cy="533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38097" y="6225317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u="sng" dirty="0" smtClean="0"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Back</a:t>
            </a:r>
            <a:endParaRPr lang="en-US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61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 of feature engineering</a:t>
            </a:r>
            <a:endParaRPr lang="en-US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43" y="2651103"/>
            <a:ext cx="8265900" cy="107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own Arrow 4"/>
          <p:cNvSpPr/>
          <p:nvPr/>
        </p:nvSpPr>
        <p:spPr>
          <a:xfrm rot="10800000">
            <a:off x="7272131" y="3738093"/>
            <a:ext cx="457200" cy="533400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78719" y="4419600"/>
            <a:ext cx="1844022" cy="71903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Composite Data Field 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that may yield better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predictive results</a:t>
            </a:r>
          </a:p>
        </p:txBody>
      </p:sp>
      <p:sp>
        <p:nvSpPr>
          <p:cNvPr id="7" name="Rectangle 6"/>
          <p:cNvSpPr/>
          <p:nvPr/>
        </p:nvSpPr>
        <p:spPr>
          <a:xfrm>
            <a:off x="-38097" y="6225317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u="sng" dirty="0" smtClean="0"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Back</a:t>
            </a:r>
            <a:endParaRPr lang="en-US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71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Pre-closures are significantly higher in TP, ZP properties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08045" y="1143000"/>
            <a:ext cx="127883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Pre-closed/Total</a:t>
            </a:r>
          </a:p>
        </p:txBody>
      </p:sp>
      <p:sp>
        <p:nvSpPr>
          <p:cNvPr id="9" name="Rectangle 8"/>
          <p:cNvSpPr/>
          <p:nvPr/>
        </p:nvSpPr>
        <p:spPr>
          <a:xfrm>
            <a:off x="6626" y="6233566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u="sng" dirty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Back</a:t>
            </a:r>
            <a:endParaRPr lang="en-US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8201919"/>
              </p:ext>
            </p:extLst>
          </p:nvPr>
        </p:nvGraphicFramePr>
        <p:xfrm>
          <a:off x="704253" y="1321904"/>
          <a:ext cx="7982547" cy="4911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2317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Pre-closures higher in metro, urban branches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3466" y="1074471"/>
            <a:ext cx="127883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Pre-closed/Total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3196623"/>
              </p:ext>
            </p:extLst>
          </p:nvPr>
        </p:nvGraphicFramePr>
        <p:xfrm>
          <a:off x="76200" y="1271683"/>
          <a:ext cx="8915400" cy="51291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6626" y="6233566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u="sng" dirty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Back</a:t>
            </a:r>
            <a:endParaRPr lang="en-US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56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alaried, self-employed customers equally likely to pre-close; housewives least likely to move out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9444" y="1150675"/>
            <a:ext cx="127883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Pre-closed/Total</a:t>
            </a: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372918"/>
              </p:ext>
            </p:extLst>
          </p:nvPr>
        </p:nvGraphicFramePr>
        <p:xfrm>
          <a:off x="674436" y="1338471"/>
          <a:ext cx="7818783" cy="4625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le 10"/>
          <p:cNvSpPr/>
          <p:nvPr/>
        </p:nvSpPr>
        <p:spPr>
          <a:xfrm>
            <a:off x="6626" y="6233566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u="sng" dirty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Back</a:t>
            </a:r>
            <a:endParaRPr lang="en-US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84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Managers, engineers more likely to pre</a:t>
            </a:r>
            <a:r>
              <a:rPr lang="en-US" dirty="0"/>
              <a:t>-</a:t>
            </a:r>
            <a:r>
              <a:rPr lang="en-US" dirty="0" smtClean="0"/>
              <a:t>close amongst salaried applicants (1/2)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0332477"/>
              </p:ext>
            </p:extLst>
          </p:nvPr>
        </p:nvGraphicFramePr>
        <p:xfrm>
          <a:off x="355439" y="1219200"/>
          <a:ext cx="8483761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7565" y="1061223"/>
            <a:ext cx="127883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Pre-closed/Total</a:t>
            </a:r>
          </a:p>
        </p:txBody>
      </p:sp>
      <p:sp>
        <p:nvSpPr>
          <p:cNvPr id="8" name="Rectangle 7"/>
          <p:cNvSpPr/>
          <p:nvPr/>
        </p:nvSpPr>
        <p:spPr>
          <a:xfrm>
            <a:off x="6626" y="6233566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u="sng" dirty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Back</a:t>
            </a:r>
            <a:endParaRPr lang="en-US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75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~12% of active loans pre-closed in a year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6579704"/>
            <a:ext cx="3280312" cy="257369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*Q1FY17-18 percentage averaged for the year 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3488146"/>
              </p:ext>
            </p:extLst>
          </p:nvPr>
        </p:nvGraphicFramePr>
        <p:xfrm>
          <a:off x="304800" y="1143000"/>
          <a:ext cx="8305799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ight Brace 2"/>
          <p:cNvSpPr/>
          <p:nvPr/>
        </p:nvSpPr>
        <p:spPr>
          <a:xfrm>
            <a:off x="2971800" y="5604609"/>
            <a:ext cx="45719" cy="277102"/>
          </a:xfrm>
          <a:prstGeom prst="rightBrac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1783081" y="5736739"/>
            <a:ext cx="45719" cy="140857"/>
          </a:xfrm>
          <a:prstGeom prst="rightBrac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4177748" y="5286397"/>
            <a:ext cx="45719" cy="567258"/>
          </a:xfrm>
          <a:prstGeom prst="rightBrac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5364481" y="4607904"/>
            <a:ext cx="45719" cy="1257451"/>
          </a:xfrm>
          <a:prstGeom prst="rightBrac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>
            <a:off x="6553200" y="3883278"/>
            <a:ext cx="45719" cy="1967674"/>
          </a:xfrm>
          <a:prstGeom prst="rightBrac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>
            <a:off x="7696200" y="2269711"/>
            <a:ext cx="45719" cy="3610412"/>
          </a:xfrm>
          <a:prstGeom prst="rightBrac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828800" y="5683731"/>
            <a:ext cx="317963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1000" dirty="0" smtClean="0"/>
              <a:t>517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65053" y="5624838"/>
            <a:ext cx="399716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1000" dirty="0" smtClean="0"/>
              <a:t>1132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63888" y="5443178"/>
            <a:ext cx="399716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1000" dirty="0" smtClean="0"/>
              <a:t>2210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86400" y="5123333"/>
            <a:ext cx="399716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1000" dirty="0" smtClean="0"/>
              <a:t>4121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05600" y="4753819"/>
            <a:ext cx="399716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1000" dirty="0" smtClean="0"/>
              <a:t>6600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81675" y="4227188"/>
            <a:ext cx="481469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1000" dirty="0" smtClean="0"/>
              <a:t>10422</a:t>
            </a:r>
          </a:p>
        </p:txBody>
      </p:sp>
    </p:spTree>
    <p:extLst>
      <p:ext uri="{BB962C8B-B14F-4D97-AF65-F5344CB8AC3E}">
        <p14:creationId xmlns:p14="http://schemas.microsoft.com/office/powerpoint/2010/main" val="420118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Managers, engineers more </a:t>
            </a:r>
            <a:r>
              <a:rPr lang="en-US" dirty="0"/>
              <a:t>likely to </a:t>
            </a:r>
            <a:r>
              <a:rPr lang="en-US" dirty="0" smtClean="0"/>
              <a:t>pre-close </a:t>
            </a:r>
            <a:r>
              <a:rPr lang="en-US" dirty="0"/>
              <a:t>amongst salaried applicants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495" y="1116214"/>
            <a:ext cx="6134619" cy="5369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6626" y="6233566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u="sng" dirty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Back</a:t>
            </a:r>
            <a:endParaRPr lang="en-US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42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Educated self-employed like doctors, electricians more </a:t>
            </a:r>
            <a:r>
              <a:rPr lang="en-US" dirty="0"/>
              <a:t>likely to </a:t>
            </a:r>
            <a:r>
              <a:rPr lang="en-US" dirty="0" smtClean="0"/>
              <a:t>pre-close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626" y="6233566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u="sng" dirty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Back</a:t>
            </a:r>
            <a:endParaRPr lang="en-US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53" y="1084974"/>
            <a:ext cx="7419614" cy="5148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79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Pre-closures sharply increase past an </a:t>
            </a:r>
            <a:r>
              <a:rPr lang="en-US" dirty="0" err="1" smtClean="0"/>
              <a:t>RoI</a:t>
            </a:r>
            <a:r>
              <a:rPr lang="en-US" dirty="0" smtClean="0"/>
              <a:t> of 11.86% for salaried, 13.86% for self-employed customers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937842" y="3670852"/>
            <a:ext cx="209550" cy="21907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6" name="Oval 5"/>
          <p:cNvSpPr/>
          <p:nvPr/>
        </p:nvSpPr>
        <p:spPr>
          <a:xfrm>
            <a:off x="7490792" y="3339133"/>
            <a:ext cx="209550" cy="21907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3369030"/>
              </p:ext>
            </p:extLst>
          </p:nvPr>
        </p:nvGraphicFramePr>
        <p:xfrm>
          <a:off x="-46382" y="1371600"/>
          <a:ext cx="4793974" cy="38008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1330452"/>
              </p:ext>
            </p:extLst>
          </p:nvPr>
        </p:nvGraphicFramePr>
        <p:xfrm>
          <a:off x="4495800" y="1371600"/>
          <a:ext cx="44196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Rectangle 10"/>
          <p:cNvSpPr/>
          <p:nvPr/>
        </p:nvSpPr>
        <p:spPr>
          <a:xfrm>
            <a:off x="6626" y="6233566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u="sng" dirty="0"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Back</a:t>
            </a:r>
            <a:endParaRPr lang="en-US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5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Pre-closures increase with increase in education level of primary applicant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253" y="1396357"/>
            <a:ext cx="1352477" cy="257369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% Pre-closed/Total</a:t>
            </a:r>
          </a:p>
        </p:txBody>
      </p:sp>
      <p:sp>
        <p:nvSpPr>
          <p:cNvPr id="6" name="Rectangle 5"/>
          <p:cNvSpPr/>
          <p:nvPr/>
        </p:nvSpPr>
        <p:spPr>
          <a:xfrm>
            <a:off x="6626" y="6233566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u="sng" dirty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Back</a:t>
            </a:r>
            <a:endParaRPr lang="en-US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1823036"/>
              </p:ext>
            </p:extLst>
          </p:nvPr>
        </p:nvGraphicFramePr>
        <p:xfrm>
          <a:off x="355439" y="1591653"/>
          <a:ext cx="8178961" cy="4641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092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Predictors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smtClean="0"/>
              <a:t>Geography</a:t>
            </a:r>
          </a:p>
          <a:p>
            <a:pPr lvl="1"/>
            <a:r>
              <a:rPr lang="en-US" dirty="0" smtClean="0"/>
              <a:t>City Type</a:t>
            </a:r>
          </a:p>
          <a:p>
            <a:r>
              <a:rPr lang="en-US" dirty="0" smtClean="0"/>
              <a:t>Property</a:t>
            </a:r>
          </a:p>
          <a:p>
            <a:pPr lvl="1"/>
            <a:r>
              <a:rPr lang="en-US" dirty="0" smtClean="0"/>
              <a:t>Total Units in Property</a:t>
            </a:r>
          </a:p>
          <a:p>
            <a:pPr lvl="1"/>
            <a:r>
              <a:rPr lang="en-US" dirty="0" err="1" smtClean="0"/>
              <a:t>SqftRate</a:t>
            </a:r>
            <a:endParaRPr lang="en-US" dirty="0" smtClean="0"/>
          </a:p>
          <a:p>
            <a:pPr lvl="1"/>
            <a:r>
              <a:rPr lang="en-US" dirty="0" smtClean="0"/>
              <a:t>GP/TP/ZP?</a:t>
            </a:r>
          </a:p>
          <a:p>
            <a:r>
              <a:rPr lang="en-US" dirty="0" smtClean="0"/>
              <a:t>Loan Details</a:t>
            </a:r>
          </a:p>
          <a:p>
            <a:pPr lvl="1"/>
            <a:r>
              <a:rPr lang="en-US" dirty="0" err="1" smtClean="0"/>
              <a:t>RoI</a:t>
            </a:r>
            <a:endParaRPr lang="en-US" dirty="0" smtClean="0"/>
          </a:p>
          <a:p>
            <a:pPr lvl="1"/>
            <a:r>
              <a:rPr lang="en-US" dirty="0" smtClean="0"/>
              <a:t>LTV</a:t>
            </a:r>
          </a:p>
          <a:p>
            <a:pPr lvl="1"/>
            <a:r>
              <a:rPr lang="en-US" dirty="0" smtClean="0"/>
              <a:t>EMI</a:t>
            </a:r>
          </a:p>
          <a:p>
            <a:pPr lvl="1"/>
            <a:r>
              <a:rPr lang="en-US" dirty="0" smtClean="0"/>
              <a:t>Vintage</a:t>
            </a:r>
          </a:p>
          <a:p>
            <a:pPr lvl="1"/>
            <a:r>
              <a:rPr lang="en-US" dirty="0" smtClean="0"/>
              <a:t>Loan Amount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172200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u="sng" dirty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Back</a:t>
            </a:r>
            <a:endParaRPr lang="en-US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042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Predictors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Payment </a:t>
            </a:r>
            <a:r>
              <a:rPr lang="en-US" dirty="0" err="1"/>
              <a:t>Behaviour</a:t>
            </a:r>
            <a:endParaRPr lang="en-US" dirty="0"/>
          </a:p>
          <a:p>
            <a:pPr lvl="1"/>
            <a:r>
              <a:rPr lang="en-US" dirty="0"/>
              <a:t>Payment Delay</a:t>
            </a:r>
          </a:p>
          <a:p>
            <a:pPr lvl="1"/>
            <a:r>
              <a:rPr lang="en-US" dirty="0"/>
              <a:t>Times Bounced</a:t>
            </a:r>
          </a:p>
          <a:p>
            <a:pPr lvl="1"/>
            <a:r>
              <a:rPr lang="en-US" dirty="0"/>
              <a:t>Vintage Default</a:t>
            </a:r>
          </a:p>
          <a:p>
            <a:r>
              <a:rPr lang="en-US" dirty="0"/>
              <a:t>Applicant Characteristics</a:t>
            </a:r>
          </a:p>
          <a:p>
            <a:pPr lvl="1"/>
            <a:r>
              <a:rPr lang="en-US" dirty="0"/>
              <a:t>Primary Employment Type</a:t>
            </a:r>
          </a:p>
          <a:p>
            <a:pPr lvl="1"/>
            <a:r>
              <a:rPr lang="en-US" dirty="0"/>
              <a:t>Education</a:t>
            </a:r>
          </a:p>
          <a:p>
            <a:pPr lvl="1"/>
            <a:r>
              <a:rPr lang="en-US" dirty="0"/>
              <a:t>Master Employment Category</a:t>
            </a:r>
          </a:p>
          <a:p>
            <a:pPr lvl="1"/>
            <a:r>
              <a:rPr lang="en-US" dirty="0"/>
              <a:t>Income</a:t>
            </a:r>
          </a:p>
          <a:p>
            <a:pPr lvl="1"/>
            <a:r>
              <a:rPr lang="en-US" dirty="0"/>
              <a:t>CIBIL</a:t>
            </a:r>
          </a:p>
          <a:p>
            <a:pPr lvl="1"/>
            <a:r>
              <a:rPr lang="en-US" dirty="0"/>
              <a:t>FOIR</a:t>
            </a:r>
          </a:p>
          <a:p>
            <a:r>
              <a:rPr lang="en-US" dirty="0"/>
              <a:t>Others</a:t>
            </a:r>
          </a:p>
          <a:p>
            <a:pPr lvl="1"/>
            <a:r>
              <a:rPr lang="en-US" dirty="0"/>
              <a:t>Top Up</a:t>
            </a:r>
          </a:p>
          <a:p>
            <a:pPr lvl="1"/>
            <a:r>
              <a:rPr lang="en-US" dirty="0"/>
              <a:t>CLSS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172200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u="sng" dirty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Back</a:t>
            </a:r>
            <a:endParaRPr lang="en-US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145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importance</a:t>
            </a: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7"/>
          <a:stretch/>
        </p:blipFill>
        <p:spPr bwMode="auto">
          <a:xfrm>
            <a:off x="165100" y="1689100"/>
            <a:ext cx="869871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172200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u="sng" dirty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Back</a:t>
            </a:r>
            <a:endParaRPr lang="en-US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28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Vintage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16" y="1426409"/>
            <a:ext cx="8492232" cy="494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172200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u="sng" dirty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Back</a:t>
            </a:r>
            <a:endParaRPr lang="en-US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86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Units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0" y="2142682"/>
            <a:ext cx="5141921" cy="3037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5"/>
          <a:stretch/>
        </p:blipFill>
        <p:spPr bwMode="auto">
          <a:xfrm>
            <a:off x="4143309" y="2142681"/>
            <a:ext cx="5089591" cy="3051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6172200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u="sng" dirty="0"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Back</a:t>
            </a:r>
            <a:endParaRPr lang="en-US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50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EMI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-40009" y="1733550"/>
            <a:ext cx="9189092" cy="3435350"/>
            <a:chOff x="0" y="1733550"/>
            <a:chExt cx="10150475" cy="343535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733550"/>
              <a:ext cx="5819775" cy="3390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0700" y="1778000"/>
              <a:ext cx="5819775" cy="3390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Rectangle 5"/>
          <p:cNvSpPr/>
          <p:nvPr/>
        </p:nvSpPr>
        <p:spPr>
          <a:xfrm>
            <a:off x="0" y="6172200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u="sng" dirty="0"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Back</a:t>
            </a:r>
            <a:endParaRPr lang="en-US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03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15.7% of loans pre-closed till date; 186 </a:t>
            </a:r>
            <a:r>
              <a:rPr lang="en-US" dirty="0"/>
              <a:t>crores pre-closed since </a:t>
            </a:r>
            <a:r>
              <a:rPr lang="en-US" dirty="0" smtClean="0"/>
              <a:t>2014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6652" y="1153025"/>
            <a:ext cx="457200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Cumulative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umber of customers</a:t>
            </a:r>
          </a:p>
        </p:txBody>
      </p:sp>
      <p:sp>
        <p:nvSpPr>
          <p:cNvPr id="9" name="TextBox 8">
            <a:hlinkClick r:id="rId2" action="ppaction://hlinksldjump"/>
          </p:cNvPr>
          <p:cNvSpPr txBox="1"/>
          <p:nvPr/>
        </p:nvSpPr>
        <p:spPr>
          <a:xfrm>
            <a:off x="6692346" y="6294782"/>
            <a:ext cx="2406675" cy="257369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1200" u="sng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Pre-closed principal amount graph</a:t>
            </a:r>
            <a:endParaRPr lang="en-US" sz="1200" u="sng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9819783"/>
              </p:ext>
            </p:extLst>
          </p:nvPr>
        </p:nvGraphicFramePr>
        <p:xfrm>
          <a:off x="496956" y="1386549"/>
          <a:ext cx="8189843" cy="49082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8637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LTV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12" y="1905000"/>
            <a:ext cx="5819775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172200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u="sng" dirty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Back</a:t>
            </a:r>
            <a:endParaRPr lang="en-US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51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C_Income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6920" y="2006600"/>
            <a:ext cx="9111436" cy="3403600"/>
            <a:chOff x="1" y="2006600"/>
            <a:chExt cx="10683875" cy="34036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4101" y="2019300"/>
              <a:ext cx="5819775" cy="3390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421"/>
            <a:stretch/>
          </p:blipFill>
          <p:spPr bwMode="auto">
            <a:xfrm>
              <a:off x="1" y="2006600"/>
              <a:ext cx="4864100" cy="3390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Rectangle 7"/>
          <p:cNvSpPr/>
          <p:nvPr/>
        </p:nvSpPr>
        <p:spPr>
          <a:xfrm>
            <a:off x="0" y="6172200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u="sng" dirty="0"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Back</a:t>
            </a:r>
            <a:endParaRPr lang="en-US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0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Loan Amount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6919" y="1708150"/>
            <a:ext cx="9111436" cy="3416300"/>
            <a:chOff x="12700" y="1708150"/>
            <a:chExt cx="10683875" cy="3416300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00" y="1708150"/>
              <a:ext cx="5819775" cy="3390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1733550"/>
              <a:ext cx="5819775" cy="3390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Rectangle 5"/>
          <p:cNvSpPr/>
          <p:nvPr/>
        </p:nvSpPr>
        <p:spPr>
          <a:xfrm>
            <a:off x="0" y="6172200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u="sng" dirty="0"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Back</a:t>
            </a:r>
            <a:endParaRPr lang="en-US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5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226" y="1154706"/>
            <a:ext cx="4210536" cy="24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897987" y="3578550"/>
            <a:ext cx="7300402" cy="2863200"/>
            <a:chOff x="-76199" y="2895600"/>
            <a:chExt cx="10239374" cy="3390900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400" y="2895600"/>
              <a:ext cx="5819775" cy="3390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95" name="Picture 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076"/>
            <a:stretch/>
          </p:blipFill>
          <p:spPr bwMode="auto">
            <a:xfrm>
              <a:off x="-76199" y="2895600"/>
              <a:ext cx="4826000" cy="3390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CIBIL</a:t>
            </a:r>
            <a:endParaRPr lang="en-US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985"/>
          <a:stretch/>
        </p:blipFill>
        <p:spPr bwMode="auto">
          <a:xfrm>
            <a:off x="897987" y="1171494"/>
            <a:ext cx="3282868" cy="2407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6172200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u="sng" dirty="0"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Back</a:t>
            </a:r>
            <a:endParaRPr lang="en-US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56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RoI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1600200"/>
            <a:ext cx="6898724" cy="401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172200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u="sng" dirty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Back</a:t>
            </a:r>
            <a:endParaRPr lang="en-US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22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RoI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8888" y="1981200"/>
            <a:ext cx="9062556" cy="3390900"/>
            <a:chOff x="1" y="1981200"/>
            <a:chExt cx="10417174" cy="3390900"/>
          </a:xfrm>
        </p:grpSpPr>
        <p:pic>
          <p:nvPicPr>
            <p:cNvPr id="1024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7400" y="1981200"/>
              <a:ext cx="5819775" cy="3390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42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294"/>
            <a:stretch/>
          </p:blipFill>
          <p:spPr bwMode="auto">
            <a:xfrm>
              <a:off x="1" y="1981200"/>
              <a:ext cx="4813300" cy="3390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6"/>
          <p:cNvSpPr/>
          <p:nvPr/>
        </p:nvSpPr>
        <p:spPr>
          <a:xfrm>
            <a:off x="0" y="6172200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u="sng" dirty="0"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Back</a:t>
            </a:r>
            <a:endParaRPr lang="en-US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98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Vintage Default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38" y="1295400"/>
            <a:ext cx="8049590" cy="4690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172200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u="sng" dirty="0"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Back</a:t>
            </a:r>
            <a:endParaRPr lang="en-US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13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Payment Delay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57" y="1272441"/>
            <a:ext cx="8710384" cy="5075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172200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u="sng" dirty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Back</a:t>
            </a:r>
            <a:endParaRPr lang="en-US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21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 approach results in low retention rate, customers have already made up their mind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733800" y="1364976"/>
            <a:ext cx="1537078" cy="61495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2580" tIns="42580" rIns="42580" bIns="42580" anchor="ctr"/>
          <a:lstStyle/>
          <a:p>
            <a:pPr algn="ctr" eaLnBrk="0" hangingPunct="0">
              <a:lnSpc>
                <a:spcPct val="90000"/>
              </a:lnSpc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Transfer Requests in June</a:t>
            </a:r>
          </a:p>
          <a:p>
            <a:pPr algn="ctr" eaLnBrk="0" hangingPunct="0">
              <a:lnSpc>
                <a:spcPct val="90000"/>
              </a:lnSpc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(164)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21400" y="2316214"/>
            <a:ext cx="1537077" cy="61495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2580" tIns="42580" rIns="42580" bIns="42580" anchor="ctr"/>
          <a:lstStyle/>
          <a:p>
            <a:pPr algn="ctr" eaLnBrk="0" hangingPunct="0">
              <a:lnSpc>
                <a:spcPct val="90000"/>
              </a:lnSpc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CIBIL Triggers (136) </a:t>
            </a:r>
          </a:p>
          <a:p>
            <a:pPr algn="ctr" eaLnBrk="0" hangingPunct="0">
              <a:lnSpc>
                <a:spcPct val="90000"/>
              </a:lnSpc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83% of total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46200" y="2316214"/>
            <a:ext cx="1537077" cy="61495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2580" tIns="42580" rIns="42580" bIns="42580" anchor="ctr"/>
          <a:lstStyle/>
          <a:p>
            <a:pPr algn="ctr" eaLnBrk="0" hangingPunct="0">
              <a:lnSpc>
                <a:spcPct val="9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Walk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ins</a:t>
            </a:r>
          </a:p>
          <a:p>
            <a:pPr algn="ctr" eaLnBrk="0" hangingPunct="0">
              <a:lnSpc>
                <a:spcPct val="90000"/>
              </a:lnSpc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(28)</a:t>
            </a:r>
          </a:p>
          <a:p>
            <a:pPr algn="ctr" eaLnBrk="0" hangingPunct="0">
              <a:lnSpc>
                <a:spcPct val="90000"/>
              </a:lnSpc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17% of total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AutoShape 6"/>
          <p:cNvCxnSpPr>
            <a:cxnSpLocks noChangeShapeType="1"/>
            <a:stCxn id="4" idx="2"/>
            <a:endCxn id="6" idx="0"/>
          </p:cNvCxnSpPr>
          <p:nvPr/>
        </p:nvCxnSpPr>
        <p:spPr bwMode="auto">
          <a:xfrm rot="5400000">
            <a:off x="3140400" y="954274"/>
            <a:ext cx="336279" cy="2387600"/>
          </a:xfrm>
          <a:prstGeom prst="bentConnector3">
            <a:avLst>
              <a:gd name="adj1" fmla="val 50000"/>
            </a:avLst>
          </a:prstGeom>
          <a:ln>
            <a:headEnd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" name="AutoShape 7"/>
          <p:cNvCxnSpPr>
            <a:cxnSpLocks noChangeShapeType="1"/>
            <a:stCxn id="4" idx="2"/>
            <a:endCxn id="5" idx="0"/>
          </p:cNvCxnSpPr>
          <p:nvPr/>
        </p:nvCxnSpPr>
        <p:spPr bwMode="auto">
          <a:xfrm rot="16200000" flipH="1">
            <a:off x="5528000" y="954274"/>
            <a:ext cx="336279" cy="2387600"/>
          </a:xfrm>
          <a:prstGeom prst="bentConnector3">
            <a:avLst>
              <a:gd name="adj1" fmla="val 50000"/>
            </a:avLst>
          </a:prstGeom>
          <a:ln>
            <a:headEnd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315200" y="3281875"/>
            <a:ext cx="1537077" cy="61345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42580" tIns="42580" rIns="42580" bIns="42580" anchor="ctr"/>
          <a:lstStyle/>
          <a:p>
            <a:pPr algn="ctr" eaLnBrk="0" hangingPunct="0">
              <a:lnSpc>
                <a:spcPct val="90000"/>
              </a:lnSpc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Unresponsive</a:t>
            </a:r>
          </a:p>
          <a:p>
            <a:pPr algn="ctr" eaLnBrk="0" hangingPunct="0">
              <a:lnSpc>
                <a:spcPct val="90000"/>
              </a:lnSpc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(132)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0" hangingPunct="0">
              <a:lnSpc>
                <a:spcPct val="90000"/>
              </a:lnSpc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97%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of triggers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927600" y="3281875"/>
            <a:ext cx="1537078" cy="613451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42580" tIns="42580" rIns="42580" bIns="42580" anchor="ctr"/>
          <a:lstStyle/>
          <a:p>
            <a:pPr algn="ctr" eaLnBrk="0" hangingPunct="0">
              <a:lnSpc>
                <a:spcPct val="90000"/>
              </a:lnSpc>
            </a:pPr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Retained</a:t>
            </a:r>
          </a:p>
          <a:p>
            <a:pPr algn="ctr" eaLnBrk="0" hangingPunct="0">
              <a:lnSpc>
                <a:spcPct val="90000"/>
              </a:lnSpc>
            </a:pPr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(4)</a:t>
            </a:r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0" hangingPunct="0"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triggers</a:t>
            </a:r>
          </a:p>
        </p:txBody>
      </p:sp>
      <p:cxnSp>
        <p:nvCxnSpPr>
          <p:cNvPr id="11" name="AutoShape 12"/>
          <p:cNvCxnSpPr>
            <a:cxnSpLocks noChangeShapeType="1"/>
            <a:stCxn id="5" idx="2"/>
            <a:endCxn id="10" idx="0"/>
          </p:cNvCxnSpPr>
          <p:nvPr/>
        </p:nvCxnSpPr>
        <p:spPr bwMode="auto">
          <a:xfrm rot="5400000">
            <a:off x="6117688" y="2509624"/>
            <a:ext cx="350702" cy="1193800"/>
          </a:xfrm>
          <a:prstGeom prst="bentConnector3">
            <a:avLst>
              <a:gd name="adj1" fmla="val 50000"/>
            </a:avLst>
          </a:prstGeom>
          <a:ln>
            <a:headEnd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AutoShape 13"/>
          <p:cNvCxnSpPr>
            <a:cxnSpLocks noChangeShapeType="1"/>
            <a:stCxn id="5" idx="2"/>
            <a:endCxn id="9" idx="0"/>
          </p:cNvCxnSpPr>
          <p:nvPr/>
        </p:nvCxnSpPr>
        <p:spPr bwMode="auto">
          <a:xfrm rot="16200000" flipH="1">
            <a:off x="7311488" y="2509624"/>
            <a:ext cx="350702" cy="1193800"/>
          </a:xfrm>
          <a:prstGeom prst="bentConnector3">
            <a:avLst>
              <a:gd name="adj1" fmla="val 50000"/>
            </a:avLst>
          </a:prstGeom>
          <a:ln>
            <a:headEnd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540000" y="3281875"/>
            <a:ext cx="1537078" cy="61345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42580" tIns="42580" rIns="42580" bIns="42580" anchor="ctr"/>
          <a:lstStyle/>
          <a:p>
            <a:pPr algn="ctr" eaLnBrk="0" hangingPunct="0">
              <a:lnSpc>
                <a:spcPct val="90000"/>
              </a:lnSpc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Unresponsive</a:t>
            </a:r>
          </a:p>
          <a:p>
            <a:pPr algn="ctr" eaLnBrk="0" hangingPunct="0">
              <a:lnSpc>
                <a:spcPct val="90000"/>
              </a:lnSpc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(15)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0" hangingPunct="0">
              <a:lnSpc>
                <a:spcPct val="90000"/>
              </a:lnSpc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54%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walk ins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AutoShape 12"/>
          <p:cNvCxnSpPr>
            <a:cxnSpLocks noChangeShapeType="1"/>
            <a:stCxn id="6" idx="2"/>
            <a:endCxn id="13" idx="0"/>
          </p:cNvCxnSpPr>
          <p:nvPr/>
        </p:nvCxnSpPr>
        <p:spPr bwMode="auto">
          <a:xfrm rot="16200000" flipH="1">
            <a:off x="2536288" y="2509624"/>
            <a:ext cx="350702" cy="1193800"/>
          </a:xfrm>
          <a:prstGeom prst="bentConnector3">
            <a:avLst>
              <a:gd name="adj1" fmla="val 50000"/>
            </a:avLst>
          </a:prstGeom>
          <a:ln>
            <a:headEnd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3281875"/>
            <a:ext cx="1537078" cy="61345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42580" tIns="42580" rIns="42580" bIns="42580" anchor="ctr"/>
          <a:lstStyle/>
          <a:p>
            <a:pPr algn="ctr" eaLnBrk="0" hangingPunct="0">
              <a:lnSpc>
                <a:spcPct val="90000"/>
              </a:lnSpc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Retained</a:t>
            </a:r>
          </a:p>
          <a:p>
            <a:pPr algn="ctr" eaLnBrk="0" hangingPunct="0">
              <a:lnSpc>
                <a:spcPct val="90000"/>
              </a:lnSpc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(13)</a:t>
            </a:r>
          </a:p>
          <a:p>
            <a:pPr algn="ctr" eaLnBrk="0" hangingPunct="0">
              <a:lnSpc>
                <a:spcPct val="90000"/>
              </a:lnSpc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46%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walk ins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AutoShape 12"/>
          <p:cNvCxnSpPr>
            <a:cxnSpLocks noChangeShapeType="1"/>
            <a:stCxn id="6" idx="2"/>
            <a:endCxn id="15" idx="0"/>
          </p:cNvCxnSpPr>
          <p:nvPr/>
        </p:nvCxnSpPr>
        <p:spPr bwMode="auto">
          <a:xfrm rot="5400000">
            <a:off x="1342488" y="2509624"/>
            <a:ext cx="350702" cy="1193800"/>
          </a:xfrm>
          <a:prstGeom prst="bentConnector3">
            <a:avLst>
              <a:gd name="adj1" fmla="val 50000"/>
            </a:avLst>
          </a:prstGeom>
          <a:ln>
            <a:headEnd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08001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Resolution: Proactive identification of customers with high propensity to pre-close 2/3 months in advance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1310926"/>
              </p:ext>
            </p:extLst>
          </p:nvPr>
        </p:nvGraphicFramePr>
        <p:xfrm>
          <a:off x="25996" y="1243701"/>
          <a:ext cx="4909422" cy="47967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Oval 4"/>
          <p:cNvSpPr/>
          <p:nvPr/>
        </p:nvSpPr>
        <p:spPr>
          <a:xfrm>
            <a:off x="748747" y="3532137"/>
            <a:ext cx="304800" cy="3048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8747" y="3817491"/>
            <a:ext cx="1331844" cy="71903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Identify potential 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customers here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481" y="1089991"/>
            <a:ext cx="1783108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Number of customers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53491" y="6084447"/>
            <a:ext cx="4618819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Days between first loan disbursal and document request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01417" y="1586948"/>
            <a:ext cx="2658347" cy="50359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Customers look to transfer 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12-18 months post first disbursal</a:t>
            </a: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5663009"/>
              </p:ext>
            </p:extLst>
          </p:nvPr>
        </p:nvGraphicFramePr>
        <p:xfrm>
          <a:off x="4572000" y="1213595"/>
          <a:ext cx="4572000" cy="4857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634948" y="1046921"/>
            <a:ext cx="1783108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Number of customers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595732" y="4724400"/>
            <a:ext cx="0" cy="5722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10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Predictive modelling can help identify customers who are likely to pre-close early on (1/2)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767" y="3048000"/>
            <a:ext cx="2286000" cy="62670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Collate existing customer data</a:t>
            </a:r>
          </a:p>
        </p:txBody>
      </p:sp>
      <p:cxnSp>
        <p:nvCxnSpPr>
          <p:cNvPr id="6" name="Straight Arrow Connector 5"/>
          <p:cNvCxnSpPr>
            <a:stCxn id="4" idx="3"/>
            <a:endCxn id="7" idx="1"/>
          </p:cNvCxnSpPr>
          <p:nvPr/>
        </p:nvCxnSpPr>
        <p:spPr>
          <a:xfrm flipV="1">
            <a:off x="2378767" y="2620833"/>
            <a:ext cx="1126433" cy="740518"/>
          </a:xfrm>
          <a:prstGeom prst="straightConnector1">
            <a:avLst/>
          </a:prstGeom>
          <a:ln w="19050">
            <a:solidFill>
              <a:srgbClr val="0808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05200" y="2168983"/>
            <a:ext cx="2286000" cy="90370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Confirm intuition through visual representation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05200" y="3736256"/>
            <a:ext cx="2286000" cy="118069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Conduct exploratory modelling to identify other significant parameters</a:t>
            </a:r>
          </a:p>
        </p:txBody>
      </p:sp>
      <p:cxnSp>
        <p:nvCxnSpPr>
          <p:cNvPr id="10" name="Straight Arrow Connector 9"/>
          <p:cNvCxnSpPr>
            <a:stCxn id="4" idx="3"/>
            <a:endCxn id="8" idx="1"/>
          </p:cNvCxnSpPr>
          <p:nvPr/>
        </p:nvCxnSpPr>
        <p:spPr>
          <a:xfrm>
            <a:off x="2378767" y="3361351"/>
            <a:ext cx="1126433" cy="965255"/>
          </a:xfrm>
          <a:prstGeom prst="straightConnector1">
            <a:avLst/>
          </a:prstGeom>
          <a:ln w="19050">
            <a:solidFill>
              <a:srgbClr val="0808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791200" y="3361351"/>
            <a:ext cx="914400" cy="0"/>
          </a:xfrm>
          <a:prstGeom prst="straightConnector1">
            <a:avLst/>
          </a:prstGeom>
          <a:ln w="19050">
            <a:solidFill>
              <a:srgbClr val="0808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934200" y="2909500"/>
            <a:ext cx="2057400" cy="90370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Scrub/plug missing data in shortlisted parameters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06901" y="2507537"/>
            <a:ext cx="284299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000" i="1" u="sng" dirty="0" smtClean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link</a:t>
            </a:r>
            <a:endParaRPr lang="en-US" sz="1000" i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29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Predictive modelling </a:t>
            </a:r>
            <a:r>
              <a:rPr lang="en-US" dirty="0"/>
              <a:t>can help identify customers who are likely to </a:t>
            </a:r>
            <a:r>
              <a:rPr lang="en-US" dirty="0" smtClean="0"/>
              <a:t>pre-close </a:t>
            </a:r>
            <a:r>
              <a:rPr lang="en-US" dirty="0"/>
              <a:t>early </a:t>
            </a:r>
            <a:r>
              <a:rPr lang="en-US" dirty="0" smtClean="0"/>
              <a:t>on (2/2)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41" y="2170258"/>
            <a:ext cx="1651029" cy="90370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Conduct Feature engineering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511802" y="2622108"/>
            <a:ext cx="861406" cy="0"/>
          </a:xfrm>
          <a:prstGeom prst="straightConnector1">
            <a:avLst/>
          </a:prstGeom>
          <a:ln w="19050">
            <a:solidFill>
              <a:srgbClr val="0808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16776" y="2170258"/>
            <a:ext cx="1651029" cy="90370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Train model using 70% of the data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311373" y="2622108"/>
            <a:ext cx="861406" cy="0"/>
          </a:xfrm>
          <a:prstGeom prst="straightConnector1">
            <a:avLst/>
          </a:prstGeom>
          <a:ln w="19050">
            <a:solidFill>
              <a:srgbClr val="0808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72779" y="2170258"/>
            <a:ext cx="1651029" cy="90370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Cross validate to prevent overfitting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823808" y="2622108"/>
            <a:ext cx="717839" cy="1"/>
          </a:xfrm>
          <a:prstGeom prst="straightConnector1">
            <a:avLst/>
          </a:prstGeom>
          <a:ln w="19050">
            <a:solidFill>
              <a:srgbClr val="0808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41646" y="2308758"/>
            <a:ext cx="1651029" cy="62670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Test on remaining 30%</a:t>
            </a:r>
          </a:p>
        </p:txBody>
      </p:sp>
      <p:sp>
        <p:nvSpPr>
          <p:cNvPr id="15" name="Down Arrow 14"/>
          <p:cNvSpPr/>
          <p:nvPr/>
        </p:nvSpPr>
        <p:spPr>
          <a:xfrm>
            <a:off x="4167805" y="3581400"/>
            <a:ext cx="708995" cy="609600"/>
          </a:xfrm>
          <a:prstGeom prst="dow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31602" y="4381240"/>
            <a:ext cx="3669198" cy="62670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% probability of a customer’s propensity to pre-close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56143" y="3073957"/>
            <a:ext cx="284299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000" i="1" u="sng" dirty="0" smtClean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link</a:t>
            </a:r>
            <a:endParaRPr lang="en-US" sz="1000" i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7705" y="3073958"/>
            <a:ext cx="284299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000" i="1" u="sng" dirty="0" smtClean="0"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link</a:t>
            </a:r>
            <a:endParaRPr lang="en-US" sz="1000" i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88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78% model accuracy achieved; prediction of true values at 84%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92"/>
          <a:stretch/>
        </p:blipFill>
        <p:spPr bwMode="auto">
          <a:xfrm>
            <a:off x="3392556" y="1676400"/>
            <a:ext cx="5751444" cy="3764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132053"/>
              </p:ext>
            </p:extLst>
          </p:nvPr>
        </p:nvGraphicFramePr>
        <p:xfrm>
          <a:off x="152400" y="1371600"/>
          <a:ext cx="2900424" cy="828676"/>
        </p:xfrm>
        <a:graphic>
          <a:graphicData uri="http://schemas.openxmlformats.org/drawingml/2006/table">
            <a:tbl>
              <a:tblPr/>
              <a:tblGrid>
                <a:gridCol w="725106"/>
                <a:gridCol w="725106"/>
                <a:gridCol w="725106"/>
                <a:gridCol w="725106"/>
              </a:tblGrid>
              <a:tr h="20185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Prediction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248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FALSE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TRUE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8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Actual Value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FALSE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495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124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TRUE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048936"/>
              </p:ext>
            </p:extLst>
          </p:nvPr>
        </p:nvGraphicFramePr>
        <p:xfrm>
          <a:off x="4015408" y="5441205"/>
          <a:ext cx="2743200" cy="74295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Prediction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FALSE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TRUE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Actual Value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FALSE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2173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TRUE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390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Oval 13"/>
          <p:cNvSpPr/>
          <p:nvPr/>
        </p:nvSpPr>
        <p:spPr>
          <a:xfrm>
            <a:off x="7496104" y="2097156"/>
            <a:ext cx="194784" cy="20883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725624" y="2597313"/>
            <a:ext cx="194784" cy="20883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387008" y="4369904"/>
            <a:ext cx="194784" cy="20883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2400" y="2438400"/>
            <a:ext cx="3240156" cy="256569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Accuracy: 78% (1678+329)/Total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Sensitivity: 84% 329/(329+61)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Specificity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77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% 1678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/(1678+495)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Curved Connector 19"/>
          <p:cNvCxnSpPr/>
          <p:nvPr/>
        </p:nvCxnSpPr>
        <p:spPr>
          <a:xfrm rot="10800000">
            <a:off x="3248803" y="1775794"/>
            <a:ext cx="2346242" cy="872928"/>
          </a:xfrm>
          <a:prstGeom prst="curvedConnector3">
            <a:avLst>
              <a:gd name="adj1" fmla="val 50000"/>
            </a:avLst>
          </a:prstGeom>
          <a:ln w="19050">
            <a:solidFill>
              <a:srgbClr val="0808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943006"/>
              </p:ext>
            </p:extLst>
          </p:nvPr>
        </p:nvGraphicFramePr>
        <p:xfrm>
          <a:off x="6268278" y="1143000"/>
          <a:ext cx="2743200" cy="74295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Prediction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FALSE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TRUE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Actual Value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FALSE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2173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TRUE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8100" y="6326609"/>
            <a:ext cx="1392646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000" i="1" u="sng" dirty="0" smtClean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Variable Importance</a:t>
            </a:r>
            <a:endParaRPr lang="en-US" sz="1000" i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100" y="6114727"/>
            <a:ext cx="1392646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000" i="1" u="sng" dirty="0" smtClean="0"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Predictors</a:t>
            </a:r>
            <a:endParaRPr lang="en-US" sz="1000" i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8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1: 89 customers identified for repricing under UHF/RHF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539060" y="1104401"/>
            <a:ext cx="1424698" cy="6929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2580" tIns="42580" rIns="42580" bIns="42580" anchor="ctr"/>
          <a:lstStyle/>
          <a:p>
            <a:pPr algn="ctr" eaLnBrk="0" hangingPunct="0">
              <a:lnSpc>
                <a:spcPct val="90000"/>
              </a:lnSpc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Live Loans </a:t>
            </a:r>
          </a:p>
          <a:p>
            <a:pPr algn="ctr" eaLnBrk="0" hangingPunct="0">
              <a:lnSpc>
                <a:spcPct val="90000"/>
              </a:lnSpc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(10865)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650976" y="2184849"/>
            <a:ext cx="1409054" cy="69295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2580" tIns="42580" rIns="42580" bIns="42580" anchor="ctr"/>
          <a:lstStyle/>
          <a:p>
            <a:pPr algn="ctr" eaLnBrk="0" hangingPunct="0">
              <a:lnSpc>
                <a:spcPct val="90000"/>
              </a:lnSpc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Prediction: FALSE </a:t>
            </a:r>
          </a:p>
          <a:p>
            <a:pPr algn="ctr" eaLnBrk="0" hangingPunct="0">
              <a:lnSpc>
                <a:spcPct val="90000"/>
              </a:lnSpc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(8600)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59898" y="2184849"/>
            <a:ext cx="1409054" cy="6929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2580" tIns="42580" rIns="42580" bIns="42580" anchor="ctr"/>
          <a:lstStyle/>
          <a:p>
            <a:pPr algn="ctr" eaLnBrk="0" hangingPunct="0">
              <a:lnSpc>
                <a:spcPct val="90000"/>
              </a:lnSpc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Prediction: TRUE</a:t>
            </a:r>
          </a:p>
          <a:p>
            <a:pPr algn="ctr" eaLnBrk="0" hangingPunct="0">
              <a:lnSpc>
                <a:spcPct val="90000"/>
              </a:lnSpc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(2265)</a:t>
            </a:r>
          </a:p>
        </p:txBody>
      </p:sp>
      <p:cxnSp>
        <p:nvCxnSpPr>
          <p:cNvPr id="6" name="AutoShape 6"/>
          <p:cNvCxnSpPr>
            <a:cxnSpLocks noChangeShapeType="1"/>
            <a:stCxn id="3" idx="2"/>
            <a:endCxn id="5" idx="0"/>
          </p:cNvCxnSpPr>
          <p:nvPr/>
        </p:nvCxnSpPr>
        <p:spPr bwMode="auto">
          <a:xfrm rot="5400000">
            <a:off x="4064169" y="997608"/>
            <a:ext cx="387497" cy="1986984"/>
          </a:xfrm>
          <a:prstGeom prst="bentConnector3">
            <a:avLst>
              <a:gd name="adj1" fmla="val 50000"/>
            </a:avLst>
          </a:prstGeom>
          <a:ln>
            <a:headEnd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" name="AutoShape 7"/>
          <p:cNvCxnSpPr>
            <a:cxnSpLocks noChangeShapeType="1"/>
            <a:stCxn id="3" idx="2"/>
            <a:endCxn id="4" idx="0"/>
          </p:cNvCxnSpPr>
          <p:nvPr/>
        </p:nvCxnSpPr>
        <p:spPr bwMode="auto">
          <a:xfrm rot="16200000" flipH="1">
            <a:off x="6109708" y="939053"/>
            <a:ext cx="387497" cy="2104094"/>
          </a:xfrm>
          <a:prstGeom prst="bentConnector3">
            <a:avLst>
              <a:gd name="adj1" fmla="val 50000"/>
            </a:avLst>
          </a:prstGeom>
          <a:ln>
            <a:headEnd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" name="AutoShape 12"/>
          <p:cNvCxnSpPr>
            <a:cxnSpLocks noChangeShapeType="1"/>
            <a:stCxn id="4" idx="2"/>
            <a:endCxn id="14" idx="0"/>
          </p:cNvCxnSpPr>
          <p:nvPr/>
        </p:nvCxnSpPr>
        <p:spPr bwMode="auto">
          <a:xfrm rot="5400000">
            <a:off x="6675365" y="2539576"/>
            <a:ext cx="341914" cy="1018363"/>
          </a:xfrm>
          <a:prstGeom prst="bentConnector3">
            <a:avLst>
              <a:gd name="adj1" fmla="val 50000"/>
            </a:avLst>
          </a:prstGeom>
          <a:ln>
            <a:headEnd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AutoShape 13"/>
          <p:cNvCxnSpPr>
            <a:cxnSpLocks noChangeShapeType="1"/>
            <a:stCxn id="4" idx="2"/>
            <a:endCxn id="15" idx="0"/>
          </p:cNvCxnSpPr>
          <p:nvPr/>
        </p:nvCxnSpPr>
        <p:spPr bwMode="auto">
          <a:xfrm rot="16200000" flipH="1">
            <a:off x="7693728" y="2539574"/>
            <a:ext cx="341914" cy="1018364"/>
          </a:xfrm>
          <a:prstGeom prst="bentConnector3">
            <a:avLst>
              <a:gd name="adj1" fmla="val 50000"/>
            </a:avLst>
          </a:prstGeom>
          <a:ln>
            <a:headEnd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" name="AutoShape 12"/>
          <p:cNvCxnSpPr>
            <a:cxnSpLocks noChangeShapeType="1"/>
            <a:stCxn id="5" idx="2"/>
            <a:endCxn id="13" idx="0"/>
          </p:cNvCxnSpPr>
          <p:nvPr/>
        </p:nvCxnSpPr>
        <p:spPr bwMode="auto">
          <a:xfrm rot="16200000" flipH="1">
            <a:off x="3602649" y="2539575"/>
            <a:ext cx="341914" cy="1018362"/>
          </a:xfrm>
          <a:prstGeom prst="bentConnector3">
            <a:avLst>
              <a:gd name="adj1" fmla="val 50000"/>
            </a:avLst>
          </a:prstGeom>
          <a:ln>
            <a:headEnd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" name="AutoShape 12"/>
          <p:cNvCxnSpPr>
            <a:cxnSpLocks noChangeShapeType="1"/>
            <a:stCxn id="5" idx="2"/>
            <a:endCxn id="12" idx="0"/>
          </p:cNvCxnSpPr>
          <p:nvPr/>
        </p:nvCxnSpPr>
        <p:spPr bwMode="auto">
          <a:xfrm rot="5400000">
            <a:off x="2666279" y="2621568"/>
            <a:ext cx="341914" cy="854379"/>
          </a:xfrm>
          <a:prstGeom prst="bentConnector3">
            <a:avLst>
              <a:gd name="adj1" fmla="val 50000"/>
            </a:avLst>
          </a:prstGeom>
          <a:ln>
            <a:headEnd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705519" y="3219713"/>
            <a:ext cx="1409054" cy="6929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2580" tIns="42580" rIns="42580" bIns="42580" anchor="ctr"/>
          <a:lstStyle/>
          <a:p>
            <a:pPr algn="ctr" eaLnBrk="0" hangingPunct="0">
              <a:lnSpc>
                <a:spcPct val="90000"/>
              </a:lnSpc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Doc Request: TRUE</a:t>
            </a:r>
          </a:p>
          <a:p>
            <a:pPr algn="ctr" eaLnBrk="0" hangingPunct="0">
              <a:lnSpc>
                <a:spcPct val="90000"/>
              </a:lnSpc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(707)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578260" y="3219713"/>
            <a:ext cx="1409054" cy="69295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2580" tIns="42580" rIns="42580" bIns="42580" anchor="ctr"/>
          <a:lstStyle/>
          <a:p>
            <a:pPr algn="ctr" eaLnBrk="0" hangingPunct="0">
              <a:lnSpc>
                <a:spcPct val="9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Doc Request: FALSE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0" hangingPunct="0">
              <a:lnSpc>
                <a:spcPct val="90000"/>
              </a:lnSpc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(1558)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632613" y="3219713"/>
            <a:ext cx="1409054" cy="69295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2580" tIns="42580" rIns="42580" bIns="42580" anchor="ctr"/>
          <a:lstStyle/>
          <a:p>
            <a:pPr algn="ctr" eaLnBrk="0" hangingPunct="0">
              <a:lnSpc>
                <a:spcPct val="9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Doc Request: TRUE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0" hangingPunct="0">
              <a:lnSpc>
                <a:spcPct val="90000"/>
              </a:lnSpc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(1023)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669340" y="3219713"/>
            <a:ext cx="1409054" cy="69295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2580" tIns="42580" rIns="42580" bIns="42580" anchor="ctr"/>
          <a:lstStyle/>
          <a:p>
            <a:pPr algn="ctr" eaLnBrk="0" hangingPunct="0">
              <a:lnSpc>
                <a:spcPct val="9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Doc Request: FALSE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0" hangingPunct="0">
              <a:lnSpc>
                <a:spcPct val="90000"/>
              </a:lnSpc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(7577)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804641" y="4245146"/>
            <a:ext cx="1409054" cy="6929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2580" tIns="42580" rIns="42580" bIns="42580" anchor="ctr"/>
          <a:lstStyle/>
          <a:p>
            <a:pPr algn="ctr" eaLnBrk="0" hangingPunct="0">
              <a:lnSpc>
                <a:spcPct val="90000"/>
              </a:lnSpc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Income &lt;=6LPA</a:t>
            </a:r>
          </a:p>
          <a:p>
            <a:pPr algn="ctr" eaLnBrk="0" hangingPunct="0">
              <a:lnSpc>
                <a:spcPct val="90000"/>
              </a:lnSpc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(593)</a:t>
            </a:r>
          </a:p>
        </p:txBody>
      </p:sp>
      <p:cxnSp>
        <p:nvCxnSpPr>
          <p:cNvPr id="17" name="AutoShape 12"/>
          <p:cNvCxnSpPr>
            <a:cxnSpLocks noChangeShapeType="1"/>
            <a:stCxn id="12" idx="2"/>
            <a:endCxn id="16" idx="0"/>
          </p:cNvCxnSpPr>
          <p:nvPr/>
        </p:nvCxnSpPr>
        <p:spPr bwMode="auto">
          <a:xfrm rot="5400000">
            <a:off x="1793366" y="3628465"/>
            <a:ext cx="332482" cy="900878"/>
          </a:xfrm>
          <a:prstGeom prst="bentConnector3">
            <a:avLst>
              <a:gd name="adj1" fmla="val 50000"/>
            </a:avLst>
          </a:prstGeom>
          <a:ln>
            <a:headEnd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559898" y="4245145"/>
            <a:ext cx="1409054" cy="69295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2580" tIns="42580" rIns="42580" bIns="42580" anchor="ctr"/>
          <a:lstStyle/>
          <a:p>
            <a:pPr algn="ctr" eaLnBrk="0" hangingPunct="0">
              <a:lnSpc>
                <a:spcPct val="90000"/>
              </a:lnSpc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Income &gt;6 LPA</a:t>
            </a:r>
          </a:p>
          <a:p>
            <a:pPr algn="ctr" eaLnBrk="0" hangingPunct="0">
              <a:lnSpc>
                <a:spcPct val="90000"/>
              </a:lnSpc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(114)</a:t>
            </a:r>
          </a:p>
        </p:txBody>
      </p:sp>
      <p:cxnSp>
        <p:nvCxnSpPr>
          <p:cNvPr id="19" name="AutoShape 12"/>
          <p:cNvCxnSpPr>
            <a:cxnSpLocks noChangeShapeType="1"/>
            <a:stCxn id="12" idx="2"/>
            <a:endCxn id="18" idx="0"/>
          </p:cNvCxnSpPr>
          <p:nvPr/>
        </p:nvCxnSpPr>
        <p:spPr bwMode="auto">
          <a:xfrm rot="16200000" flipH="1">
            <a:off x="2670996" y="3651714"/>
            <a:ext cx="332480" cy="854379"/>
          </a:xfrm>
          <a:prstGeom prst="bentConnector3">
            <a:avLst>
              <a:gd name="adj1" fmla="val 50000"/>
            </a:avLst>
          </a:prstGeom>
          <a:ln>
            <a:headEnd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57473" y="5323537"/>
            <a:ext cx="1409054" cy="6929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2580" tIns="42580" rIns="42580" bIns="42580" anchor="ctr"/>
          <a:lstStyle/>
          <a:p>
            <a:pPr algn="ctr" eaLnBrk="0" hangingPunct="0">
              <a:lnSpc>
                <a:spcPct val="90000"/>
              </a:lnSpc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10&lt;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&lt;13.5</a:t>
            </a:r>
          </a:p>
          <a:p>
            <a:pPr algn="ctr" eaLnBrk="0" hangingPunct="0">
              <a:lnSpc>
                <a:spcPct val="90000"/>
              </a:lnSpc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(89)*</a:t>
            </a:r>
          </a:p>
        </p:txBody>
      </p:sp>
      <p:cxnSp>
        <p:nvCxnSpPr>
          <p:cNvPr id="22" name="AutoShape 12"/>
          <p:cNvCxnSpPr>
            <a:cxnSpLocks noChangeShapeType="1"/>
          </p:cNvCxnSpPr>
          <p:nvPr/>
        </p:nvCxnSpPr>
        <p:spPr bwMode="auto">
          <a:xfrm rot="5400000">
            <a:off x="942864" y="4772136"/>
            <a:ext cx="385440" cy="747168"/>
          </a:xfrm>
          <a:prstGeom prst="bentConnector3">
            <a:avLst>
              <a:gd name="adj1" fmla="val 50000"/>
            </a:avLst>
          </a:prstGeom>
          <a:ln>
            <a:headEnd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" name="TextBox 20"/>
          <p:cNvSpPr txBox="1"/>
          <p:nvPr/>
        </p:nvSpPr>
        <p:spPr>
          <a:xfrm>
            <a:off x="57473" y="6553200"/>
            <a:ext cx="1753804" cy="257369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1200" dirty="0" smtClean="0"/>
              <a:t>*Excluding NPA cases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7474" y="6018504"/>
            <a:ext cx="1409054" cy="50359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Reprice under UHF/RHF</a:t>
            </a:r>
          </a:p>
        </p:txBody>
      </p:sp>
      <p:cxnSp>
        <p:nvCxnSpPr>
          <p:cNvPr id="26" name="AutoShape 12"/>
          <p:cNvCxnSpPr>
            <a:cxnSpLocks noChangeShapeType="1"/>
          </p:cNvCxnSpPr>
          <p:nvPr/>
        </p:nvCxnSpPr>
        <p:spPr bwMode="auto">
          <a:xfrm rot="16200000" flipH="1">
            <a:off x="1817683" y="4644486"/>
            <a:ext cx="389607" cy="1006636"/>
          </a:xfrm>
          <a:prstGeom prst="bentConnector3">
            <a:avLst>
              <a:gd name="adj1" fmla="val 50000"/>
            </a:avLst>
          </a:prstGeom>
          <a:ln>
            <a:headEnd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811277" y="5327704"/>
            <a:ext cx="1409054" cy="6929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2580" tIns="42580" rIns="42580" bIns="42580" anchor="ctr"/>
          <a:lstStyle/>
          <a:p>
            <a:pPr algn="ctr" eaLnBrk="0" hangingPunct="0">
              <a:lnSpc>
                <a:spcPct val="90000"/>
              </a:lnSpc>
            </a:pP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&gt;13.5</a:t>
            </a:r>
          </a:p>
          <a:p>
            <a:pPr algn="ctr" eaLnBrk="0" hangingPunct="0">
              <a:lnSpc>
                <a:spcPct val="90000"/>
              </a:lnSpc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(504)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42830" y="6018504"/>
            <a:ext cx="1945948" cy="50359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Sort by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robability, Offer nominal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ate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</a:p>
        </p:txBody>
      </p:sp>
    </p:spTree>
    <p:extLst>
      <p:ext uri="{BB962C8B-B14F-4D97-AF65-F5344CB8AC3E}">
        <p14:creationId xmlns:p14="http://schemas.microsoft.com/office/powerpoint/2010/main" val="388746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2/17/2012 11:08:10 AM"/>
  <p:tag name="VCT-TEMPLATE" val="Bain A4.potx"/>
  <p:tag name="VCTMASTER" val="Bain A4"/>
  <p:tag name="VCT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BODYINDENTATION" val="0;21.37504;35.87496;45.25;60.25;82.87504;97.92001;114.48;"/>
  <p:tag name="VCT-BULLETVISIBILITY" val="G****"/>
</p:tagLst>
</file>

<file path=ppt/theme/theme1.xml><?xml version="1.0" encoding="utf-8"?>
<a:theme xmlns:a="http://schemas.openxmlformats.org/drawingml/2006/main" name="1_Fincare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 - Letter CFR Red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19050">
          <a:noFill/>
        </a:ln>
      </a:spPr>
      <a:bodyPr lIns="0" tIns="0" rIns="0" bIns="0" rtlCol="0" anchor="ctr"/>
      <a:lstStyle>
        <a:defPPr algn="ctr">
          <a:defRPr sz="2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08080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20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Fincare_Theme</Template>
  <TotalTime>17816</TotalTime>
  <Words>796</Words>
  <Application>Microsoft Office PowerPoint</Application>
  <PresentationFormat>On-screen Show (4:3)</PresentationFormat>
  <Paragraphs>251</Paragraphs>
  <Slides>37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1_Fincare_Theme</vt:lpstr>
      <vt:lpstr>Note on Pre-closures, Sriram V J</vt:lpstr>
      <vt:lpstr>~12% of active loans pre-closed in a year</vt:lpstr>
      <vt:lpstr>15.7% of loans pre-closed till date; 186 crores pre-closed since 2014 </vt:lpstr>
      <vt:lpstr>Reactive approach results in low retention rate, customers have already made up their mind</vt:lpstr>
      <vt:lpstr>Resolution: Proactive identification of customers with high propensity to pre-close 2/3 months in advance</vt:lpstr>
      <vt:lpstr>Predictive modelling can help identify customers who are likely to pre-close early on (1/2)</vt:lpstr>
      <vt:lpstr>Predictive modelling can help identify customers who are likely to pre-close early on (2/2)</vt:lpstr>
      <vt:lpstr>78% model accuracy achieved; prediction of true values at 84%</vt:lpstr>
      <vt:lpstr>Priority 1: 89 customers identified for repricing under UHF/RHF</vt:lpstr>
      <vt:lpstr>Priority 2: 341 customers</vt:lpstr>
      <vt:lpstr>Way Forward</vt:lpstr>
      <vt:lpstr>PowerPoint Presentation</vt:lpstr>
      <vt:lpstr>186 crores pre-closed since 2014 </vt:lpstr>
      <vt:lpstr>PowerPoint Presentation</vt:lpstr>
      <vt:lpstr>Illustration of feature engineering</vt:lpstr>
      <vt:lpstr>Pre-closures are significantly higher in TP, ZP properties</vt:lpstr>
      <vt:lpstr>Pre-closures higher in metro, urban branches</vt:lpstr>
      <vt:lpstr>Salaried, self-employed customers equally likely to pre-close; housewives least likely to move out</vt:lpstr>
      <vt:lpstr>Managers, engineers more likely to pre-close amongst salaried applicants (1/2)</vt:lpstr>
      <vt:lpstr>Managers, engineers more likely to pre-close amongst salaried applicants (2/2)</vt:lpstr>
      <vt:lpstr>Educated self-employed like doctors, electricians more likely to pre-close</vt:lpstr>
      <vt:lpstr>Pre-closures sharply increase past an RoI of 11.86% for salaried, 13.86% for self-employed customers</vt:lpstr>
      <vt:lpstr>Pre-closures increase with increase in education level of primary applicant</vt:lpstr>
      <vt:lpstr>Predictors (1/2)</vt:lpstr>
      <vt:lpstr>Predictors (2/2)</vt:lpstr>
      <vt:lpstr>Variable importance</vt:lpstr>
      <vt:lpstr>Vintage</vt:lpstr>
      <vt:lpstr>Total Units</vt:lpstr>
      <vt:lpstr>EMI</vt:lpstr>
      <vt:lpstr>LTV</vt:lpstr>
      <vt:lpstr>C_Income</vt:lpstr>
      <vt:lpstr>Loan Amount</vt:lpstr>
      <vt:lpstr>CIBIL</vt:lpstr>
      <vt:lpstr>RoI</vt:lpstr>
      <vt:lpstr>RoI</vt:lpstr>
      <vt:lpstr>Vintage Default</vt:lpstr>
      <vt:lpstr>Payment Delay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Sriram Jayaraman (India Value Fund)</dc:creator>
  <cp:lastModifiedBy>Sriram V J (True North)</cp:lastModifiedBy>
  <cp:revision>335</cp:revision>
  <dcterms:created xsi:type="dcterms:W3CDTF">2016-04-29T15:36:27Z</dcterms:created>
  <dcterms:modified xsi:type="dcterms:W3CDTF">2017-10-26T07:16:57Z</dcterms:modified>
</cp:coreProperties>
</file>