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g8UPXXdtmX3gw9x653Qux5wLZ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4257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660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410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090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6" name="Google Shape;2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695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680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446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34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089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476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339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485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80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stemming-corpus-with-nltk-7a6a6d02d3e5?sk=56861bf1e269a60404874fcf86837c0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5000"/>
              <a:buFont typeface="Arial Narrow"/>
              <a:buNone/>
            </a:pPr>
            <a:r>
              <a:rPr lang="pt-PT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>
                <a:latin typeface="Arial Narrow"/>
                <a:ea typeface="Arial Narrow"/>
                <a:cs typeface="Arial Narrow"/>
                <a:sym typeface="Arial Narrow"/>
              </a:rPr>
              <a:t>Natural Language Toolkit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lang="pt-PT" sz="1600" b="0" i="0" u="none" strike="noStrike" cap="non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sz="1600" b="0" i="0" u="none" strike="noStrike" cap="non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86" name="Google Shape;86;p1" descr="Welcome to Python.or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(POS Tag)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07" name="Google Shape;207;p35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163774" y="1296537"/>
            <a:ext cx="60997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our own probabilistic model – Using Bi-Grams with fallback: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1078173" y="3138984"/>
            <a:ext cx="24320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used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nail 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concept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971265" y="3700818"/>
            <a:ext cx="20842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easy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nail 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1000835" y="4289946"/>
            <a:ext cx="12378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broke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nail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35"/>
          <p:cNvCxnSpPr>
            <a:stCxn id="209" idx="0"/>
          </p:cNvCxnSpPr>
          <p:nvPr/>
        </p:nvCxnSpPr>
        <p:spPr>
          <a:xfrm rot="10800000" flipH="1">
            <a:off x="2294211" y="2702184"/>
            <a:ext cx="230700" cy="4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3" name="Google Shape;213;p35"/>
          <p:cNvSpPr/>
          <p:nvPr/>
        </p:nvSpPr>
        <p:spPr>
          <a:xfrm>
            <a:off x="2415654" y="2169995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3468806" y="3359625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35"/>
          <p:cNvCxnSpPr>
            <a:endCxn id="214" idx="2"/>
          </p:cNvCxnSpPr>
          <p:nvPr/>
        </p:nvCxnSpPr>
        <p:spPr>
          <a:xfrm rot="10800000" flipH="1">
            <a:off x="2119106" y="3680347"/>
            <a:ext cx="1349700" cy="7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p35"/>
          <p:cNvCxnSpPr/>
          <p:nvPr/>
        </p:nvCxnSpPr>
        <p:spPr>
          <a:xfrm>
            <a:off x="2230522" y="4467367"/>
            <a:ext cx="1113179" cy="3229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7" name="Google Shape;217;p35"/>
          <p:cNvSpPr/>
          <p:nvPr/>
        </p:nvSpPr>
        <p:spPr>
          <a:xfrm>
            <a:off x="3552966" y="4549254"/>
            <a:ext cx="1019033" cy="641444"/>
          </a:xfrm>
          <a:prstGeom prst="ellipse">
            <a:avLst/>
          </a:prstGeom>
          <a:solidFill>
            <a:srgbClr val="F9D7A2"/>
          </a:solidFill>
          <a:ln w="25400" cap="flat" cmpd="sng">
            <a:solidFill>
              <a:srgbClr val="F9D7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5554639" y="4572000"/>
            <a:ext cx="1241946" cy="191069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7356143" y="4640239"/>
            <a:ext cx="2829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was able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nail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experiment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6184710" y="2008497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7178722" y="2169994"/>
            <a:ext cx="12041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</a:t>
            </a:r>
            <a:r>
              <a:rPr lang="pt-PT"/>
              <a:t>2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lang="pt-PT"/>
              <a:t>100%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7167349" y="3032078"/>
            <a:ext cx="120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</a:t>
            </a:r>
            <a:r>
              <a:rPr lang="pt-PT"/>
              <a:t>1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lang="pt-PT"/>
              <a:t>100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6202908" y="2886502"/>
            <a:ext cx="921224" cy="641444"/>
          </a:xfrm>
          <a:prstGeom prst="ellipse">
            <a:avLst/>
          </a:prstGeom>
          <a:solidFill>
            <a:srgbClr val="F9D7A2"/>
          </a:solidFill>
          <a:ln w="25400" cap="flat" cmpd="sng">
            <a:solidFill>
              <a:srgbClr val="F9D7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7751929" y="4080681"/>
            <a:ext cx="19559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sentences to tag!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218364" y="5336275"/>
            <a:ext cx="15247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Tagged corpus!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5"/>
          <p:cNvCxnSpPr>
            <a:stCxn id="210" idx="1"/>
          </p:cNvCxnSpPr>
          <p:nvPr/>
        </p:nvCxnSpPr>
        <p:spPr>
          <a:xfrm flipH="1">
            <a:off x="736965" y="3854706"/>
            <a:ext cx="234300" cy="1317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7" name="Google Shape;227;p35"/>
          <p:cNvSpPr/>
          <p:nvPr/>
        </p:nvSpPr>
        <p:spPr>
          <a:xfrm>
            <a:off x="8234149" y="5040574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5" descr="Tick icon symbol green checkmark isolated Vector Image"/>
          <p:cNvPicPr preferRelativeResize="0"/>
          <p:nvPr/>
        </p:nvPicPr>
        <p:blipFill rotWithShape="1">
          <a:blip r:embed="rId4">
            <a:alphaModFix/>
          </a:blip>
          <a:srcRect t="12350" b="23513"/>
          <a:stretch/>
        </p:blipFill>
        <p:spPr>
          <a:xfrm>
            <a:off x="9272281" y="5199799"/>
            <a:ext cx="567755" cy="39326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8040806" y="5761630"/>
            <a:ext cx="1377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painted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nail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8154536" y="6107374"/>
            <a:ext cx="1019033" cy="641444"/>
          </a:xfrm>
          <a:prstGeom prst="ellipse">
            <a:avLst/>
          </a:prstGeom>
          <a:solidFill>
            <a:srgbClr val="F9D7A2"/>
          </a:solidFill>
          <a:ln w="25400" cap="flat" cmpd="sng">
            <a:solidFill>
              <a:srgbClr val="F9D7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 descr="Tick icon symbol green checkmark isolated Vector Image"/>
          <p:cNvPicPr preferRelativeResize="0"/>
          <p:nvPr/>
        </p:nvPicPr>
        <p:blipFill rotWithShape="1">
          <a:blip r:embed="rId4">
            <a:alphaModFix/>
          </a:blip>
          <a:srcRect t="12350" b="23513"/>
          <a:stretch/>
        </p:blipFill>
        <p:spPr>
          <a:xfrm>
            <a:off x="9315499" y="6225656"/>
            <a:ext cx="567755" cy="39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r="59682" b="61655"/>
          <a:stretch/>
        </p:blipFill>
        <p:spPr>
          <a:xfrm>
            <a:off x="2981966" y="3318752"/>
            <a:ext cx="5456854" cy="49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(POS Tag)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8" name="Google Shape;238;p36" descr="Introduction to NLTK library in Python | by Uzair Adamjee | Python in Plain  Englis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163774" y="1296537"/>
            <a:ext cx="34147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Measuring performance - accuracy: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6" descr="Tick icon symbol green checkmark isolated Vector Image"/>
          <p:cNvPicPr preferRelativeResize="0"/>
          <p:nvPr/>
        </p:nvPicPr>
        <p:blipFill rotWithShape="1">
          <a:blip r:embed="rId5">
            <a:alphaModFix/>
          </a:blip>
          <a:srcRect t="12350" b="23513"/>
          <a:stretch/>
        </p:blipFill>
        <p:spPr>
          <a:xfrm>
            <a:off x="3103493" y="3794079"/>
            <a:ext cx="394060" cy="27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 descr="Tick icon symbol green checkmark isolated Vector Image"/>
          <p:cNvPicPr preferRelativeResize="0"/>
          <p:nvPr/>
        </p:nvPicPr>
        <p:blipFill rotWithShape="1">
          <a:blip r:embed="rId5">
            <a:alphaModFix/>
          </a:blip>
          <a:srcRect t="12350" b="23513"/>
          <a:stretch/>
        </p:blipFill>
        <p:spPr>
          <a:xfrm>
            <a:off x="3569793" y="3796354"/>
            <a:ext cx="371072" cy="25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 descr="Wrong icon Royalty Free Vector Image - VectorStock"/>
          <p:cNvPicPr preferRelativeResize="0"/>
          <p:nvPr/>
        </p:nvPicPr>
        <p:blipFill rotWithShape="1">
          <a:blip r:embed="rId6">
            <a:alphaModFix/>
          </a:blip>
          <a:srcRect b="7695"/>
          <a:stretch/>
        </p:blipFill>
        <p:spPr>
          <a:xfrm>
            <a:off x="4222608" y="3794077"/>
            <a:ext cx="267505" cy="26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 descr="Tick icon symbol green checkmark isolated Vector Image"/>
          <p:cNvPicPr preferRelativeResize="0"/>
          <p:nvPr/>
        </p:nvPicPr>
        <p:blipFill rotWithShape="1">
          <a:blip r:embed="rId5">
            <a:alphaModFix/>
          </a:blip>
          <a:srcRect t="12350" b="23513"/>
          <a:stretch/>
        </p:blipFill>
        <p:spPr>
          <a:xfrm>
            <a:off x="4702555" y="3796353"/>
            <a:ext cx="390777" cy="2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 descr="Tick icon symbol green checkmark isolated Vector Image"/>
          <p:cNvPicPr preferRelativeResize="0"/>
          <p:nvPr/>
        </p:nvPicPr>
        <p:blipFill rotWithShape="1">
          <a:blip r:embed="rId5">
            <a:alphaModFix/>
          </a:blip>
          <a:srcRect t="12350" b="23513"/>
          <a:stretch/>
        </p:blipFill>
        <p:spPr>
          <a:xfrm>
            <a:off x="5223446" y="3798628"/>
            <a:ext cx="413080" cy="28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 descr="Wrong icon Royalty Free Vector Image - VectorStock"/>
          <p:cNvPicPr preferRelativeResize="0"/>
          <p:nvPr/>
        </p:nvPicPr>
        <p:blipFill rotWithShape="1">
          <a:blip r:embed="rId6">
            <a:alphaModFix/>
          </a:blip>
          <a:srcRect b="7695"/>
          <a:stretch/>
        </p:blipFill>
        <p:spPr>
          <a:xfrm>
            <a:off x="5985443" y="3782702"/>
            <a:ext cx="265231" cy="26441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/>
          <p:nvPr/>
        </p:nvSpPr>
        <p:spPr>
          <a:xfrm>
            <a:off x="5500048" y="4694829"/>
            <a:ext cx="272955" cy="559559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5024650" y="5502322"/>
            <a:ext cx="15712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6/10 -&gt; 60%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r="59682" b="61655"/>
          <a:stretch/>
        </p:blipFill>
        <p:spPr>
          <a:xfrm>
            <a:off x="2925100" y="2019940"/>
            <a:ext cx="5456854" cy="49124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/>
          <p:nvPr/>
        </p:nvSpPr>
        <p:spPr>
          <a:xfrm>
            <a:off x="5543266" y="2759122"/>
            <a:ext cx="272955" cy="559559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6" descr="Tick icon symbol green checkmark isolated Vector Image"/>
          <p:cNvPicPr preferRelativeResize="0"/>
          <p:nvPr/>
        </p:nvPicPr>
        <p:blipFill rotWithShape="1">
          <a:blip r:embed="rId5">
            <a:alphaModFix/>
          </a:blip>
          <a:srcRect t="12350" b="23513"/>
          <a:stretch/>
        </p:blipFill>
        <p:spPr>
          <a:xfrm>
            <a:off x="6426724" y="3787254"/>
            <a:ext cx="413080" cy="28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 descr="Tick icon symbol green checkmark isolated Vector Image"/>
          <p:cNvPicPr preferRelativeResize="0"/>
          <p:nvPr/>
        </p:nvPicPr>
        <p:blipFill rotWithShape="1">
          <a:blip r:embed="rId5">
            <a:alphaModFix/>
          </a:blip>
          <a:srcRect t="12350" b="23513"/>
          <a:stretch/>
        </p:blipFill>
        <p:spPr>
          <a:xfrm>
            <a:off x="6836156" y="3787255"/>
            <a:ext cx="413080" cy="28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 descr="Wrong icon Royalty Free Vector Image - VectorStock"/>
          <p:cNvPicPr preferRelativeResize="0"/>
          <p:nvPr/>
        </p:nvPicPr>
        <p:blipFill rotWithShape="1">
          <a:blip r:embed="rId6">
            <a:alphaModFix/>
          </a:blip>
          <a:srcRect b="7695"/>
          <a:stretch/>
        </p:blipFill>
        <p:spPr>
          <a:xfrm>
            <a:off x="7473050" y="3796351"/>
            <a:ext cx="267505" cy="26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 descr="Wrong icon Royalty Free Vector Image - VectorStock"/>
          <p:cNvPicPr preferRelativeResize="0"/>
          <p:nvPr/>
        </p:nvPicPr>
        <p:blipFill rotWithShape="1">
          <a:blip r:embed="rId6">
            <a:alphaModFix/>
          </a:blip>
          <a:srcRect b="7695"/>
          <a:stretch/>
        </p:blipFill>
        <p:spPr>
          <a:xfrm>
            <a:off x="8100847" y="3809999"/>
            <a:ext cx="267505" cy="26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(N-Grams)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59" name="Google Shape;259;p37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163774" y="1296537"/>
            <a:ext cx="21595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N-Grams: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7" descr="An example of unigrams, bigrams, trigrams and 4-grams extracted from... |  Download Scientific Diagr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2990" y="1881686"/>
            <a:ext cx="6490885" cy="4011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/>
          <p:nvPr/>
        </p:nvSpPr>
        <p:spPr>
          <a:xfrm>
            <a:off x="427630" y="6224490"/>
            <a:ext cx="113367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Credit: https://www.researchgate.net/figure/An-example-of-unigrams-bigrams-trigrams-and-4-grams-extracted-from-the-clinical-phrase_fig1_271910222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711048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(NLTK)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18366" y="4067034"/>
            <a:ext cx="1145057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release: </a:t>
            </a:r>
            <a:r>
              <a:rPr lang="pt-P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by: </a:t>
            </a:r>
            <a:r>
              <a:rPr lang="pt-P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and Information Science at the University of Pennsylvania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Highlights: </a:t>
            </a:r>
            <a:r>
              <a:rPr lang="pt-PT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 Tagging, Tokenization, Stemming, Lemmatization</a:t>
            </a:r>
            <a:endParaRPr/>
          </a:p>
        </p:txBody>
      </p:sp>
      <p:pic>
        <p:nvPicPr>
          <p:cNvPr id="93" name="Google Shape;93;p2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178" y="1574759"/>
            <a:ext cx="1836997" cy="199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(Sentence Tokenization)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99" name="Google Shape;99;p10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828" y="1695806"/>
            <a:ext cx="5444462" cy="42800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0"/>
          <p:cNvCxnSpPr/>
          <p:nvPr/>
        </p:nvCxnSpPr>
        <p:spPr>
          <a:xfrm rot="10800000" flipH="1">
            <a:off x="4189863" y="2115403"/>
            <a:ext cx="3357349" cy="245660"/>
          </a:xfrm>
          <a:prstGeom prst="straightConnector1">
            <a:avLst/>
          </a:prstGeom>
          <a:noFill/>
          <a:ln w="9525" cap="flat" cmpd="sng">
            <a:solidFill>
              <a:srgbClr val="1899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102;p10"/>
          <p:cNvSpPr txBox="1"/>
          <p:nvPr/>
        </p:nvSpPr>
        <p:spPr>
          <a:xfrm>
            <a:off x="7615451" y="1965279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7645021" y="2950193"/>
            <a:ext cx="22223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0"/>
          <p:cNvCxnSpPr/>
          <p:nvPr/>
        </p:nvCxnSpPr>
        <p:spPr>
          <a:xfrm>
            <a:off x="3671248" y="2811439"/>
            <a:ext cx="3807725" cy="272955"/>
          </a:xfrm>
          <a:prstGeom prst="straightConnector1">
            <a:avLst/>
          </a:prstGeom>
          <a:noFill/>
          <a:ln w="9525" cap="flat" cmpd="sng">
            <a:solidFill>
              <a:srgbClr val="1899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" name="Google Shape;105;p10"/>
          <p:cNvSpPr txBox="1"/>
          <p:nvPr/>
        </p:nvSpPr>
        <p:spPr>
          <a:xfrm>
            <a:off x="7633648" y="6009566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0"/>
          <p:cNvCxnSpPr>
            <a:endCxn id="105" idx="1"/>
          </p:cNvCxnSpPr>
          <p:nvPr/>
        </p:nvCxnSpPr>
        <p:spPr>
          <a:xfrm>
            <a:off x="4167148" y="5804955"/>
            <a:ext cx="3466500" cy="358500"/>
          </a:xfrm>
          <a:prstGeom prst="straightConnector1">
            <a:avLst/>
          </a:prstGeom>
          <a:noFill/>
          <a:ln w="9525" cap="flat" cmpd="sng">
            <a:solidFill>
              <a:srgbClr val="1899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07;p10"/>
          <p:cNvSpPr/>
          <p:nvPr/>
        </p:nvSpPr>
        <p:spPr>
          <a:xfrm>
            <a:off x="9280478" y="4514314"/>
            <a:ext cx="2565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600"/>
              <a:buFont typeface="Arial"/>
              <a:buNone/>
            </a:pPr>
            <a:r>
              <a:rPr lang="pt-PT" sz="1600" b="1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PunktSentenceTokenizer</a:t>
            </a:r>
            <a:r>
              <a:rPr lang="pt-PT" sz="2400" b="1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pt-PT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0" descr="Ficheiro:Light Bulb or Idea Flat Icon Vector.svg – Wikipédia, a  enciclopédia liv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95611" y="3676911"/>
            <a:ext cx="692408" cy="82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(Word Tokenization)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4" name="Google Shape;114;p29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9"/>
          <p:cNvPicPr preferRelativeResize="0"/>
          <p:nvPr/>
        </p:nvPicPr>
        <p:blipFill rotWithShape="1">
          <a:blip r:embed="rId4">
            <a:alphaModFix/>
          </a:blip>
          <a:srcRect b="87965"/>
          <a:stretch/>
        </p:blipFill>
        <p:spPr>
          <a:xfrm>
            <a:off x="1952625" y="1832283"/>
            <a:ext cx="5444462" cy="515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9"/>
          <p:cNvCxnSpPr/>
          <p:nvPr/>
        </p:nvCxnSpPr>
        <p:spPr>
          <a:xfrm>
            <a:off x="2620370" y="1965277"/>
            <a:ext cx="5554639" cy="286603"/>
          </a:xfrm>
          <a:prstGeom prst="straightConnector1">
            <a:avLst/>
          </a:prstGeom>
          <a:noFill/>
          <a:ln w="9525" cap="flat" cmpd="sng">
            <a:solidFill>
              <a:srgbClr val="1899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117;p29"/>
          <p:cNvSpPr txBox="1"/>
          <p:nvPr/>
        </p:nvSpPr>
        <p:spPr>
          <a:xfrm>
            <a:off x="8243248" y="2101756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9"/>
          <p:cNvSpPr txBox="1"/>
          <p:nvPr/>
        </p:nvSpPr>
        <p:spPr>
          <a:xfrm>
            <a:off x="8190931" y="2568055"/>
            <a:ext cx="22223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9"/>
          <p:cNvCxnSpPr/>
          <p:nvPr/>
        </p:nvCxnSpPr>
        <p:spPr>
          <a:xfrm>
            <a:off x="3152633" y="2033516"/>
            <a:ext cx="5008728" cy="600501"/>
          </a:xfrm>
          <a:prstGeom prst="straightConnector1">
            <a:avLst/>
          </a:prstGeom>
          <a:noFill/>
          <a:ln w="9525" cap="flat" cmpd="sng">
            <a:solidFill>
              <a:srgbClr val="18997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120;p29"/>
          <p:cNvCxnSpPr/>
          <p:nvPr/>
        </p:nvCxnSpPr>
        <p:spPr>
          <a:xfrm>
            <a:off x="7001302" y="2279176"/>
            <a:ext cx="1091821" cy="1119117"/>
          </a:xfrm>
          <a:prstGeom prst="straightConnector1">
            <a:avLst/>
          </a:prstGeom>
          <a:noFill/>
          <a:ln w="9525" cap="flat" cmpd="sng">
            <a:solidFill>
              <a:srgbClr val="18997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1" name="Google Shape;121;p29"/>
          <p:cNvSpPr txBox="1"/>
          <p:nvPr/>
        </p:nvSpPr>
        <p:spPr>
          <a:xfrm>
            <a:off x="8179558" y="3266366"/>
            <a:ext cx="22223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7893" y="4113236"/>
            <a:ext cx="56578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(Stemming)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8" name="Google Shape;128;p30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0"/>
          <p:cNvSpPr txBox="1"/>
          <p:nvPr/>
        </p:nvSpPr>
        <p:spPr>
          <a:xfrm>
            <a:off x="245661" y="1487606"/>
            <a:ext cx="887775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Stemming is a text normalization technique that helps you to reduce words into similar prefixes: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stemming: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-&gt; creat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-&gt; creat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Create-&gt; creat</a:t>
            </a:r>
            <a:endParaRPr/>
          </a:p>
        </p:txBody>
      </p:sp>
      <p:sp>
        <p:nvSpPr>
          <p:cNvPr id="130" name="Google Shape;130;p30"/>
          <p:cNvSpPr txBox="1"/>
          <p:nvPr/>
        </p:nvSpPr>
        <p:spPr>
          <a:xfrm>
            <a:off x="1255594" y="3630302"/>
            <a:ext cx="97013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Snowball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Lancaster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30"/>
          <p:cNvCxnSpPr/>
          <p:nvPr/>
        </p:nvCxnSpPr>
        <p:spPr>
          <a:xfrm flipH="1">
            <a:off x="2333768" y="3411937"/>
            <a:ext cx="1" cy="252483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2" name="Google Shape;132;p30"/>
          <p:cNvSpPr txBox="1"/>
          <p:nvPr/>
        </p:nvSpPr>
        <p:spPr>
          <a:xfrm>
            <a:off x="2483894" y="4503758"/>
            <a:ext cx="155683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Aggressiveness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6414447" y="3207224"/>
            <a:ext cx="600502" cy="627797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664191" y="6414448"/>
            <a:ext cx="99810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https://towardsdatascience.com/stemming-corpus-with-nltk-7a6a6d02d3e5?sk=56861bf1e269a60404874fcf86837c0f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5636525" y="4135272"/>
            <a:ext cx="2234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your Vocabulary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6130118" y="4615219"/>
            <a:ext cx="1241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9116704" y="3302757"/>
            <a:ext cx="668741" cy="382137"/>
          </a:xfrm>
          <a:prstGeom prst="mathMinus">
            <a:avLst>
              <a:gd name="adj1" fmla="val 2352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8750490" y="4110251"/>
            <a:ext cx="15071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Lose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(Lemmatization)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4" name="Google Shape;144;p31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/>
          <p:nvPr/>
        </p:nvSpPr>
        <p:spPr>
          <a:xfrm>
            <a:off x="245661" y="1487606"/>
            <a:ext cx="9692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Lemmatization is a text normalization technique that helps you to reduce words into the root of the word: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</a:t>
            </a:r>
            <a:r>
              <a:rPr lang="pt-PT" sz="1600"/>
              <a:t>lemmatization</a:t>
            </a: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-&gt; be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-&gt; be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-&gt; be</a:t>
            </a:r>
            <a:endParaRPr/>
          </a:p>
        </p:txBody>
      </p:sp>
      <p:sp>
        <p:nvSpPr>
          <p:cNvPr id="146" name="Google Shape;146;p31"/>
          <p:cNvSpPr/>
          <p:nvPr/>
        </p:nvSpPr>
        <p:spPr>
          <a:xfrm>
            <a:off x="4312692" y="3493827"/>
            <a:ext cx="600502" cy="627797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3534770" y="4421875"/>
            <a:ext cx="22349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your Vocabulary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028363" y="4901822"/>
            <a:ext cx="1241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7014949" y="3589360"/>
            <a:ext cx="668741" cy="382137"/>
          </a:xfrm>
          <a:prstGeom prst="mathMinus">
            <a:avLst>
              <a:gd name="adj1" fmla="val 2352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6648735" y="4396854"/>
            <a:ext cx="15071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Lose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446292" y="4890448"/>
            <a:ext cx="1936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Needs Part of Speech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(POS Tag)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7" name="Google Shape;157;p32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/>
        </p:nvSpPr>
        <p:spPr>
          <a:xfrm>
            <a:off x="245661" y="1487606"/>
            <a:ext cx="56108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speech tag relates to the function of a word in a text: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2" descr="GitHub - dhirajhr/POS-Tagging: HMM POS Tagger [NLP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4877" y="2560590"/>
            <a:ext cx="5623773" cy="165656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2"/>
          <p:cNvSpPr txBox="1"/>
          <p:nvPr/>
        </p:nvSpPr>
        <p:spPr>
          <a:xfrm>
            <a:off x="4230806" y="4667535"/>
            <a:ext cx="23743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PRP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Personal Pronoun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VBZ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Verb, Present Tense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NNS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Plural Noun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Preposition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DT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Determinant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NN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Singular Noun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(POS Tag)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6" name="Google Shape;166;p33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/>
        </p:nvSpPr>
        <p:spPr>
          <a:xfrm>
            <a:off x="245661" y="1487606"/>
            <a:ext cx="71657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use a pre-trained model from NLTK – (based on a simple perceptron):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3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501" y="4101867"/>
            <a:ext cx="1082418" cy="1177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3"/>
          <p:cNvSpPr txBox="1"/>
          <p:nvPr/>
        </p:nvSpPr>
        <p:spPr>
          <a:xfrm>
            <a:off x="2770495" y="3534771"/>
            <a:ext cx="17459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Model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3" descr="The Rise and Fall of the Perceptron | by adam dhalla | Artificial  Intelligence in Plain English"/>
          <p:cNvPicPr preferRelativeResize="0"/>
          <p:nvPr/>
        </p:nvPicPr>
        <p:blipFill rotWithShape="1">
          <a:blip r:embed="rId4">
            <a:alphaModFix/>
          </a:blip>
          <a:srcRect r="18249"/>
          <a:stretch/>
        </p:blipFill>
        <p:spPr>
          <a:xfrm>
            <a:off x="5764809" y="2617756"/>
            <a:ext cx="4157114" cy="342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 descr="NLP Guide: Identifying Part of Speech Tags using Conditional Random Fields  | by Aiswarya Ramachandran | Analytics Vidhya | Medium"/>
          <p:cNvPicPr preferRelativeResize="0"/>
          <p:nvPr/>
        </p:nvPicPr>
        <p:blipFill rotWithShape="1">
          <a:blip r:embed="rId5">
            <a:alphaModFix/>
          </a:blip>
          <a:srcRect b="68319"/>
          <a:stretch/>
        </p:blipFill>
        <p:spPr>
          <a:xfrm rot="-5400000">
            <a:off x="8548947" y="3923661"/>
            <a:ext cx="3745900" cy="55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/>
        </p:nvSpPr>
        <p:spPr>
          <a:xfrm>
            <a:off x="627797" y="354843"/>
            <a:ext cx="958072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PT" sz="4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Natural Language Toolkit (POS Tag)</a:t>
            </a:r>
            <a:endParaRPr sz="40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7" name="Google Shape;177;p34" descr="Introduction to NLTK library in Python | by Uzair Adamjee | Python in Plain  Englis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7916" y="305517"/>
            <a:ext cx="798088" cy="86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4"/>
          <p:cNvSpPr txBox="1"/>
          <p:nvPr/>
        </p:nvSpPr>
        <p:spPr>
          <a:xfrm>
            <a:off x="163774" y="1296537"/>
            <a:ext cx="490230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our own probabilistic model – Using unigrams: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1078173" y="3138984"/>
            <a:ext cx="24320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used to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nail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concept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971265" y="3700818"/>
            <a:ext cx="20842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easy to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nail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idea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1000835" y="4289946"/>
            <a:ext cx="12378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broke a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4"/>
          <p:cNvCxnSpPr>
            <a:stCxn id="179" idx="0"/>
          </p:cNvCxnSpPr>
          <p:nvPr/>
        </p:nvCxnSpPr>
        <p:spPr>
          <a:xfrm rot="10800000" flipH="1">
            <a:off x="2294211" y="2702184"/>
            <a:ext cx="230700" cy="4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p34"/>
          <p:cNvSpPr/>
          <p:nvPr/>
        </p:nvSpPr>
        <p:spPr>
          <a:xfrm>
            <a:off x="2415654" y="2169995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4"/>
          <p:cNvSpPr/>
          <p:nvPr/>
        </p:nvSpPr>
        <p:spPr>
          <a:xfrm>
            <a:off x="3468806" y="3359625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4"/>
          <p:cNvCxnSpPr>
            <a:endCxn id="184" idx="2"/>
          </p:cNvCxnSpPr>
          <p:nvPr/>
        </p:nvCxnSpPr>
        <p:spPr>
          <a:xfrm rot="10800000" flipH="1">
            <a:off x="2119106" y="3680347"/>
            <a:ext cx="1349700" cy="7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6" name="Google Shape;186;p34"/>
          <p:cNvCxnSpPr/>
          <p:nvPr/>
        </p:nvCxnSpPr>
        <p:spPr>
          <a:xfrm>
            <a:off x="2230522" y="4467367"/>
            <a:ext cx="1113179" cy="3229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34"/>
          <p:cNvSpPr/>
          <p:nvPr/>
        </p:nvSpPr>
        <p:spPr>
          <a:xfrm>
            <a:off x="3552966" y="4549254"/>
            <a:ext cx="1019033" cy="641444"/>
          </a:xfrm>
          <a:prstGeom prst="ellipse">
            <a:avLst/>
          </a:prstGeom>
          <a:solidFill>
            <a:srgbClr val="F9D7A2"/>
          </a:solidFill>
          <a:ln w="25400" cap="flat" cmpd="sng">
            <a:solidFill>
              <a:srgbClr val="F9D7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5554639" y="4572000"/>
            <a:ext cx="1241946" cy="191069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7356143" y="4640239"/>
            <a:ext cx="28296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was able to </a:t>
            </a: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nail</a:t>
            </a: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experiment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6184710" y="2008497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7178722" y="2169994"/>
            <a:ext cx="12041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2/3 -&gt; 66.6%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7167349" y="3032078"/>
            <a:ext cx="12041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1/3 -&gt; 33.3%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4"/>
          <p:cNvSpPr/>
          <p:nvPr/>
        </p:nvSpPr>
        <p:spPr>
          <a:xfrm>
            <a:off x="6202908" y="2886502"/>
            <a:ext cx="921224" cy="641444"/>
          </a:xfrm>
          <a:prstGeom prst="ellipse">
            <a:avLst/>
          </a:prstGeom>
          <a:solidFill>
            <a:srgbClr val="F9D7A2"/>
          </a:solidFill>
          <a:ln w="25400" cap="flat" cmpd="sng">
            <a:solidFill>
              <a:srgbClr val="F9D7A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7751929" y="4080681"/>
            <a:ext cx="19559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sentences to tag!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218364" y="5336275"/>
            <a:ext cx="15247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Tagged corpus!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4"/>
          <p:cNvCxnSpPr>
            <a:stCxn id="180" idx="1"/>
          </p:cNvCxnSpPr>
          <p:nvPr/>
        </p:nvCxnSpPr>
        <p:spPr>
          <a:xfrm flipH="1">
            <a:off x="736965" y="3854706"/>
            <a:ext cx="234300" cy="1317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7" name="Google Shape;197;p34"/>
          <p:cNvSpPr/>
          <p:nvPr/>
        </p:nvSpPr>
        <p:spPr>
          <a:xfrm>
            <a:off x="8234149" y="5040574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4" descr="Tick icon symbol green checkmark isolated Vector Image"/>
          <p:cNvPicPr preferRelativeResize="0"/>
          <p:nvPr/>
        </p:nvPicPr>
        <p:blipFill rotWithShape="1">
          <a:blip r:embed="rId4">
            <a:alphaModFix/>
          </a:blip>
          <a:srcRect t="12350" b="23513"/>
          <a:stretch/>
        </p:blipFill>
        <p:spPr>
          <a:xfrm>
            <a:off x="9272281" y="5199799"/>
            <a:ext cx="567755" cy="3932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8040806" y="5761630"/>
            <a:ext cx="13484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painted a </a:t>
            </a:r>
            <a:r>
              <a:rPr lang="pt-PT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4"/>
          <p:cNvSpPr/>
          <p:nvPr/>
        </p:nvSpPr>
        <p:spPr>
          <a:xfrm>
            <a:off x="8250071" y="6107374"/>
            <a:ext cx="887104" cy="64144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1570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4" descr="Wrong icon Royalty Free Vector Image - VectorStock"/>
          <p:cNvPicPr preferRelativeResize="0"/>
          <p:nvPr/>
        </p:nvPicPr>
        <p:blipFill rotWithShape="1">
          <a:blip r:embed="rId5">
            <a:alphaModFix/>
          </a:blip>
          <a:srcRect b="7695"/>
          <a:stretch/>
        </p:blipFill>
        <p:spPr>
          <a:xfrm>
            <a:off x="9395109" y="6237027"/>
            <a:ext cx="363040" cy="36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Calibri</vt:lpstr>
      <vt:lpstr>Office Theme</vt:lpstr>
      <vt:lpstr>Natural Language Processing Course Natural Language Toolkit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Course Natural Language Toolkit</dc:title>
  <dc:creator>Ivo Bernardo</dc:creator>
  <cp:lastModifiedBy>Microsoft account</cp:lastModifiedBy>
  <cp:revision>1</cp:revision>
  <dcterms:created xsi:type="dcterms:W3CDTF">2020-06-30T22:16:45Z</dcterms:created>
  <dcterms:modified xsi:type="dcterms:W3CDTF">2023-06-07T20:13:31Z</dcterms:modified>
</cp:coreProperties>
</file>