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Arial Narrow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pMRf38q7dOZTT/m4E35WNKZ27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.fntdata"/><Relationship Id="rId22" Type="http://schemas.openxmlformats.org/officeDocument/2006/relationships/font" Target="fonts/ArialNarrow-boldItalic.fntdata"/><Relationship Id="rId21" Type="http://schemas.openxmlformats.org/officeDocument/2006/relationships/font" Target="fonts/ArialNarrow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rialNarrow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51128" y="2453153"/>
            <a:ext cx="9710731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7500"/>
              <a:buFont typeface="Arial Narrow"/>
              <a:buNone/>
            </a:pPr>
            <a:r>
              <a:rPr lang="pt-PT">
                <a:latin typeface="Arial Narrow"/>
                <a:ea typeface="Arial Narrow"/>
                <a:cs typeface="Arial Narrow"/>
                <a:sym typeface="Arial Narrow"/>
              </a:rPr>
              <a:t>Natural Language Processing Course</a:t>
            </a:r>
            <a:br>
              <a:rPr lang="pt-PT"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pt-PT" sz="4000">
                <a:latin typeface="Arial Narrow"/>
                <a:ea typeface="Arial Narrow"/>
                <a:cs typeface="Arial Narrow"/>
                <a:sym typeface="Arial Narrow"/>
              </a:rPr>
              <a:t>Word Vectors Intuition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2903" y="4986235"/>
            <a:ext cx="6712423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 Narrow"/>
              <a:buNone/>
            </a:pPr>
            <a:r>
              <a:rPr b="0" i="0" lang="pt-PT" sz="1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rPr>
              <a:t>Ivo Bernardo – Udemy Course</a:t>
            </a:r>
            <a:endParaRPr b="0" i="0" sz="1600" u="none" cap="none" strike="noStrike">
              <a:solidFill>
                <a:schemeClr val="accen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Welcome to Python.or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485" y="105087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627796" y="354843"/>
            <a:ext cx="1014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Co-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Occurrence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Matri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411707" y="1244221"/>
            <a:ext cx="10546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would like is to have the word Car and the word Jeep nearer as they represent similar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concepts!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 Trader UK - New and Used Cars For Sale"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896" y="2746635"/>
            <a:ext cx="813415" cy="578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219" name="Google Shape;2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840" y="3343701"/>
            <a:ext cx="649642" cy="47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ep® Renegade 4xe: o novo SUV Híbrido Plug-in | Jeep®" id="220" name="Google Shape;22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7008" y="3896388"/>
            <a:ext cx="895304" cy="52292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"/>
          <p:cNvSpPr txBox="1"/>
          <p:nvPr/>
        </p:nvSpPr>
        <p:spPr>
          <a:xfrm>
            <a:off x="6059604" y="2784142"/>
            <a:ext cx="5498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 0,     0,                 0,       1, </a:t>
            </a: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  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6171061" y="2336040"/>
            <a:ext cx="52774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ate, car, cucumber, drive,  i, jeep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1417461" y="3179578"/>
            <a:ext cx="18950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drive a </a:t>
            </a: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3973775" y="3537046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1215019" y="3495752"/>
            <a:ext cx="24945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ate a </a:t>
            </a: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cucumber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6075526" y="3277736"/>
            <a:ext cx="5498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   1,     0,                 0,       0, 0,     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6091448" y="3839569"/>
            <a:ext cx="54986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 0,     0,                 0,       1, </a:t>
            </a: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  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1447032" y="3836945"/>
            <a:ext cx="20233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drive a </a:t>
            </a: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jeep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/>
        </p:nvSpPr>
        <p:spPr>
          <a:xfrm>
            <a:off x="627796" y="354843"/>
            <a:ext cx="1014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Co-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Occurrence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Matri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411707" y="1244221"/>
            <a:ext cx="10546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would like is to have the word Car and the word Jeep nearer as they represent similar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concepts!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 Trader UK - New and Used Cars For Sale" id="235" name="Google Shape;2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1786" y="3046885"/>
            <a:ext cx="813415" cy="578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2730" y="3643951"/>
            <a:ext cx="649642" cy="47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ep® Renegade 4xe: o novo SUV Híbrido Plug-in | Jeep®" id="237" name="Google Shape;23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9898" y="4196638"/>
            <a:ext cx="895304" cy="52292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 txBox="1"/>
          <p:nvPr/>
        </p:nvSpPr>
        <p:spPr>
          <a:xfrm>
            <a:off x="7369789" y="3152631"/>
            <a:ext cx="4185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   0,     0,                 0,       1, 0,      0]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7481246" y="2704529"/>
            <a:ext cx="40062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PT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ate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car, cucumber, </a:t>
            </a:r>
            <a:r>
              <a:rPr b="1" i="0" lang="pt-PT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drive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i, jeep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7385711" y="3646225"/>
            <a:ext cx="4185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   1,     0,                 0,       0, 0,      0]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7401633" y="4208058"/>
            <a:ext cx="41857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   0,     0,                 0,       1, 0,      0]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2"/>
          <p:cNvCxnSpPr/>
          <p:nvPr/>
        </p:nvCxnSpPr>
        <p:spPr>
          <a:xfrm rot="10800000">
            <a:off x="1433015" y="2224585"/>
            <a:ext cx="0" cy="25248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12"/>
          <p:cNvCxnSpPr/>
          <p:nvPr/>
        </p:nvCxnSpPr>
        <p:spPr>
          <a:xfrm>
            <a:off x="1448937" y="4751697"/>
            <a:ext cx="3273189" cy="250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12"/>
          <p:cNvCxnSpPr/>
          <p:nvPr/>
        </p:nvCxnSpPr>
        <p:spPr>
          <a:xfrm flipH="1">
            <a:off x="327546" y="4767620"/>
            <a:ext cx="1110018" cy="170141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Jeep® Renegade 4xe: o novo SUV Híbrido Plug-in | Jeep®" id="245" name="Google Shape;24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847785"/>
            <a:ext cx="895304" cy="522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 Trader UK - New and Used Cars For Sale"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75703"/>
            <a:ext cx="865732" cy="615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247" name="Google Shape;24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8921" y="2308748"/>
            <a:ext cx="649642" cy="47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/>
          <p:nvPr/>
        </p:nvSpPr>
        <p:spPr>
          <a:xfrm>
            <a:off x="1545748" y="2005871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4782540" y="4478391"/>
            <a:ext cx="7761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813317" y="6150395"/>
            <a:ext cx="11641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drive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4248004" y="48173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1056703" y="239028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469849" y="629354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627796" y="354843"/>
            <a:ext cx="1014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Co-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Occurrence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Matri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411707" y="1244221"/>
            <a:ext cx="8276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representations of words are what we commonly call Word Vectors!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3"/>
          <p:cNvCxnSpPr/>
          <p:nvPr/>
        </p:nvCxnSpPr>
        <p:spPr>
          <a:xfrm rot="10800000">
            <a:off x="4995081" y="2238232"/>
            <a:ext cx="0" cy="25248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13"/>
          <p:cNvCxnSpPr/>
          <p:nvPr/>
        </p:nvCxnSpPr>
        <p:spPr>
          <a:xfrm>
            <a:off x="5011003" y="4765344"/>
            <a:ext cx="3273189" cy="250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13"/>
          <p:cNvCxnSpPr/>
          <p:nvPr/>
        </p:nvCxnSpPr>
        <p:spPr>
          <a:xfrm flipH="1">
            <a:off x="3889612" y="4781267"/>
            <a:ext cx="1110018" cy="170141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Jeep® Renegade 4xe: o novo SUV Híbrido Plug-in | Jeep®"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066" y="2861432"/>
            <a:ext cx="895304" cy="522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 Trader UK - New and Used Cars For Sale" id="264" name="Google Shape;2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2066" y="2189350"/>
            <a:ext cx="865732" cy="615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265" name="Google Shape;2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10987" y="2322395"/>
            <a:ext cx="649642" cy="471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/>
          <p:nvPr/>
        </p:nvSpPr>
        <p:spPr>
          <a:xfrm>
            <a:off x="5107814" y="201951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8344606" y="4492038"/>
            <a:ext cx="7761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ate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4375383" y="6164042"/>
            <a:ext cx="11641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drive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7810070" y="483095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4618769" y="240392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/>
          <p:nvPr/>
        </p:nvSpPr>
        <p:spPr>
          <a:xfrm>
            <a:off x="4031915" y="630718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13"/>
          <p:cNvCxnSpPr/>
          <p:nvPr/>
        </p:nvCxnSpPr>
        <p:spPr>
          <a:xfrm rot="10800000">
            <a:off x="4176215" y="3302758"/>
            <a:ext cx="823415" cy="1478508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13"/>
          <p:cNvCxnSpPr/>
          <p:nvPr/>
        </p:nvCxnSpPr>
        <p:spPr>
          <a:xfrm rot="10800000">
            <a:off x="4067033" y="2606722"/>
            <a:ext cx="948521" cy="2149523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13"/>
          <p:cNvCxnSpPr/>
          <p:nvPr/>
        </p:nvCxnSpPr>
        <p:spPr>
          <a:xfrm flipH="1" rot="10800000">
            <a:off x="5015553" y="2743200"/>
            <a:ext cx="2790966" cy="2040341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/>
        </p:nvSpPr>
        <p:spPr>
          <a:xfrm>
            <a:off x="627796" y="354843"/>
            <a:ext cx="1014028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Similarity between Vectors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411707" y="1244221"/>
            <a:ext cx="3070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Similarity Example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sine Similarity Definition | DeepAI" id="281" name="Google Shape;2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432" y="1672771"/>
            <a:ext cx="10550713" cy="3314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.5.2. The Cosine Similarity algorithm - 9.5. Similarity algorithms" id="282" name="Google Shape;28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3175" y="5486400"/>
            <a:ext cx="4130987" cy="107405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1211268" y="4669070"/>
            <a:ext cx="21611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Similarity near 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4542296" y="4705355"/>
            <a:ext cx="21611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Similarity near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8032981" y="4683584"/>
            <a:ext cx="22461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Similarity near -1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627796" y="354843"/>
            <a:ext cx="1014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Co-Ocurrence Matri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 and Derivations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3004457" y="2656114"/>
            <a:ext cx="812800" cy="783771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1570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794747" y="3914850"/>
            <a:ext cx="313579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to Compute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derivative approaches it’s easy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Probabilistic Models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6754402" y="3965650"/>
            <a:ext cx="33329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Relatively bad at capturing analogies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7895772" y="2859314"/>
            <a:ext cx="870858" cy="464457"/>
          </a:xfrm>
          <a:prstGeom prst="mathMinus">
            <a:avLst>
              <a:gd fmla="val 23520" name="adj1"/>
            </a:avLst>
          </a:prstGeom>
          <a:solidFill>
            <a:schemeClr val="accent5"/>
          </a:solidFill>
          <a:ln cap="flat" cmpd="sng" w="25400">
            <a:solidFill>
              <a:srgbClr val="8535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Jeep® Renegade 4xe: o novo SUV Híbrido Plug-in | Jeep®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9843" y="2954693"/>
            <a:ext cx="2109953" cy="1232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 Trader UK - New and Used Cars For Sale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8209" y="1381859"/>
            <a:ext cx="2028067" cy="14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5909484" y="3439236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6007292" y="2185917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151428" y="1965278"/>
            <a:ext cx="7841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030873" y="3250442"/>
            <a:ext cx="10054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Jeep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cumber/kheeradosakaya-1kg — rybazar"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5505" y="4735773"/>
            <a:ext cx="1560136" cy="113276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5788929" y="5065594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842080" y="4917744"/>
            <a:ext cx="19623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Cucumber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Order Alphabetically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Jeep® Renegade 4xe: o novo SUV Híbrido Plug-in | Jeep®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252" y="4333117"/>
            <a:ext cx="2109953" cy="1232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 Trader UK - New and Used Cars For Sale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8209" y="1381859"/>
            <a:ext cx="2028067" cy="14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/>
          <p:nvPr/>
        </p:nvSpPr>
        <p:spPr>
          <a:xfrm>
            <a:off x="5854893" y="4817660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007292" y="2185917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151428" y="1965278"/>
            <a:ext cx="7841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976282" y="4628866"/>
            <a:ext cx="10054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Jeep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cumber/kheeradosakaya-1kg — rybazar" id="112" name="Google Shape;11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1858" y="2920620"/>
            <a:ext cx="1560136" cy="1132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5775282" y="3250441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828433" y="3102591"/>
            <a:ext cx="19623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Cucumber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6387152" y="6141492"/>
            <a:ext cx="558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similarity using alphabetical order or the letters of the word!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One-Hot Vectors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411707" y="1244221"/>
            <a:ext cx="9610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problem: We need to represent words (that represent concepts) mathematically.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start with a simple approach using one-hot (binary) vectors.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 Trader UK - New and Used Cars For Sale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720" y="1982361"/>
            <a:ext cx="2028067" cy="14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5747984" y="2608998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837527" y="2429301"/>
            <a:ext cx="12442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0,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777555" y="3989696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6867098" y="3809999"/>
            <a:ext cx="12442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 1,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cumber/kheeradosakaya-1kg — rybazar"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5380" y="3480178"/>
            <a:ext cx="1560136" cy="1132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5766182" y="5534168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855725" y="5354471"/>
            <a:ext cx="12442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 0, 1]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eep® Renegade 4xe: o novo SUV Híbrido Plug-in | Jeep®" id="130" name="Google Shape;1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7013" y="5083744"/>
            <a:ext cx="2109953" cy="123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One-Hot Vectors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411707" y="1244221"/>
            <a:ext cx="105849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 with these simple vectors is that the vectors are orthogonal. This means that they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no intrinsic relationship between one another. In a 3D Plane: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 Trader UK - New and Used Cars For Sale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6120" y="2323555"/>
            <a:ext cx="813415" cy="578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7064" y="2920621"/>
            <a:ext cx="649642" cy="47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ep® Renegade 4xe: o novo SUV Híbrido Plug-in | Jeep®" id="139" name="Google Shape;13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4232" y="3473308"/>
            <a:ext cx="895304" cy="5229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9266828" y="2361062"/>
            <a:ext cx="12442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0,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9378285" y="1912960"/>
            <a:ext cx="1021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9296398" y="2854656"/>
            <a:ext cx="12442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 1,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9298673" y="3375545"/>
            <a:ext cx="12442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 0, 1]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 rot="10800000">
            <a:off x="2920621" y="2101755"/>
            <a:ext cx="0" cy="25248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5"/>
          <p:cNvCxnSpPr/>
          <p:nvPr/>
        </p:nvCxnSpPr>
        <p:spPr>
          <a:xfrm>
            <a:off x="2936543" y="4628867"/>
            <a:ext cx="3273189" cy="250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5"/>
          <p:cNvCxnSpPr/>
          <p:nvPr/>
        </p:nvCxnSpPr>
        <p:spPr>
          <a:xfrm>
            <a:off x="2925170" y="4644790"/>
            <a:ext cx="1319284" cy="18242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Jeep® Renegade 4xe: o novo SUV Híbrido Plug-in | Jeep®" id="147" name="Google Shape;1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6895" y="4335392"/>
            <a:ext cx="895304" cy="522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 Trader UK - New and Used Cars For Sale"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561" y="3035513"/>
            <a:ext cx="813415" cy="578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149" name="Google Shape;14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9667" y="5611506"/>
            <a:ext cx="649642" cy="4716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5"/>
          <p:cNvCxnSpPr/>
          <p:nvPr/>
        </p:nvCxnSpPr>
        <p:spPr>
          <a:xfrm>
            <a:off x="3370997" y="3575714"/>
            <a:ext cx="1091821" cy="7506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1" name="Google Shape;151;p5"/>
          <p:cNvCxnSpPr/>
          <p:nvPr/>
        </p:nvCxnSpPr>
        <p:spPr>
          <a:xfrm flipH="1" rot="10800000">
            <a:off x="4026090" y="4847233"/>
            <a:ext cx="671014" cy="7074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2" name="Google Shape;152;p5"/>
          <p:cNvCxnSpPr/>
          <p:nvPr/>
        </p:nvCxnSpPr>
        <p:spPr>
          <a:xfrm>
            <a:off x="2977486" y="3550693"/>
            <a:ext cx="625523" cy="208583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/>
        </p:nvSpPr>
        <p:spPr>
          <a:xfrm>
            <a:off x="627797" y="354843"/>
            <a:ext cx="855714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One-Hot Vectors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11707" y="1244221"/>
            <a:ext cx="10546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would like is to have the word Car and the word Jeep nearer as they represent similar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concepts!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 Trader UK - New and Used Cars For Sale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6120" y="2323555"/>
            <a:ext cx="813415" cy="578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160" name="Google Shape;1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7064" y="2920621"/>
            <a:ext cx="649642" cy="47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ep® Renegade 4xe: o novo SUV Híbrido Plug-in | Jeep®" id="161" name="Google Shape;16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4232" y="3473308"/>
            <a:ext cx="895304" cy="5229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9266828" y="2361062"/>
            <a:ext cx="12923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[?, ?, ?]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9378285" y="1912960"/>
            <a:ext cx="10214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9296398" y="2854656"/>
            <a:ext cx="12923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[?, ?, ?]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9298673" y="3375545"/>
            <a:ext cx="12923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[?, ?, ?]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6"/>
          <p:cNvCxnSpPr/>
          <p:nvPr/>
        </p:nvCxnSpPr>
        <p:spPr>
          <a:xfrm rot="10800000">
            <a:off x="2920621" y="2101755"/>
            <a:ext cx="0" cy="252483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7" name="Google Shape;167;p6"/>
          <p:cNvCxnSpPr/>
          <p:nvPr/>
        </p:nvCxnSpPr>
        <p:spPr>
          <a:xfrm>
            <a:off x="2936543" y="4628867"/>
            <a:ext cx="3273189" cy="250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8" name="Google Shape;168;p6"/>
          <p:cNvCxnSpPr/>
          <p:nvPr/>
        </p:nvCxnSpPr>
        <p:spPr>
          <a:xfrm>
            <a:off x="2925170" y="4644790"/>
            <a:ext cx="1319284" cy="18242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Jeep® Renegade 4xe: o novo SUV Híbrido Plug-in | Jeep®" id="169" name="Google Shape;16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2871" y="4076084"/>
            <a:ext cx="895304" cy="522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 Trader UK - New and Used Cars For Sale"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632" y="3554127"/>
            <a:ext cx="865732" cy="6157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171" name="Google Shape;17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6019" y="5556915"/>
            <a:ext cx="649642" cy="4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627797" y="354843"/>
            <a:ext cx="982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Co-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Occurrence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Vectors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411707" y="1244221"/>
            <a:ext cx="108927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idea (and school of thought in the field) is to represent the words based on the context of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318448" y="2092657"/>
            <a:ext cx="1187355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Considering the following sentences – and for the words we want to build vectors to with context* equals to 2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drive a 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drive a 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jeep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ate a 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cucumber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pt-PT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cucumber </a:t>
            </a:r>
            <a:r>
              <a:rPr b="1" i="0" lang="pt-PT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salad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pt-PT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red 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jeep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1" i="0" lang="pt-PT" sz="1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red </a:t>
            </a: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550459" y="6227929"/>
            <a:ext cx="50401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How many neighborhood words we consider in the co-ocurrence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6344768" y="5103912"/>
            <a:ext cx="51090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PT" sz="18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shall know a word by the company it keeps!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PT" sz="1800" u="none" cap="none" strike="noStrik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John Firth - Linguist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/>
        </p:nvSpPr>
        <p:spPr>
          <a:xfrm>
            <a:off x="627796" y="354843"/>
            <a:ext cx="1014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Co-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Occurrence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Matri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411707" y="1244221"/>
            <a:ext cx="10546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would like is to have the word Car and the word Jeep nearer as they represent similar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concepts!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 Trader UK - New and Used Cars For Sale"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896" y="2746635"/>
            <a:ext cx="813415" cy="578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188" name="Google Shape;1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840" y="3343701"/>
            <a:ext cx="649642" cy="47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ep® Renegade 4xe: o novo SUV Híbrido Plug-in | Jeep®" id="189" name="Google Shape;18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7008" y="3896388"/>
            <a:ext cx="895304" cy="52292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 txBox="1"/>
          <p:nvPr/>
        </p:nvSpPr>
        <p:spPr>
          <a:xfrm>
            <a:off x="6059604" y="2784142"/>
            <a:ext cx="24144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   0,       1,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6171061" y="2336040"/>
            <a:ext cx="21499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car, drive, 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1704064" y="3425238"/>
            <a:ext cx="18950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drive a </a:t>
            </a: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3973775" y="3537046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6075526" y="3305032"/>
            <a:ext cx="24144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    0,       0,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6077801" y="3825922"/>
            <a:ext cx="24144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    0,       0,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/>
        </p:nvSpPr>
        <p:spPr>
          <a:xfrm>
            <a:off x="627796" y="354843"/>
            <a:ext cx="1014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Word Vectors Intuition – Co-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Occurrence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Matri</a:t>
            </a:r>
            <a:r>
              <a:rPr lang="pt-PT" sz="4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b="0" i="0" lang="pt-PT" sz="4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</a:t>
            </a:r>
            <a:endParaRPr b="0" i="0" sz="4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411707" y="1244221"/>
            <a:ext cx="105464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would like is to have the word Car and the word Jeep nearer as they represent similar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concepts!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uto Trader UK - New and Used Cars For Sale"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896" y="2746635"/>
            <a:ext cx="813415" cy="578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cumber/kheeradosakaya-1kg — rybazar" id="203" name="Google Shape;2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840" y="3343701"/>
            <a:ext cx="649642" cy="4716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ep® Renegade 4xe: o novo SUV Híbrido Plug-in | Jeep®" id="204" name="Google Shape;2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7008" y="3896388"/>
            <a:ext cx="895304" cy="52292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/>
        </p:nvSpPr>
        <p:spPr>
          <a:xfrm>
            <a:off x="6059604" y="2784142"/>
            <a:ext cx="47323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   0,     0,                 0,       1,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6171061" y="2336040"/>
            <a:ext cx="44069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ate, car, cucumber, drive, 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1417461" y="3179578"/>
            <a:ext cx="18950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drive a </a:t>
            </a: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3973775" y="3537046"/>
            <a:ext cx="586853" cy="20471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1215019" y="3495752"/>
            <a:ext cx="24945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0" lang="pt-PT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ate a </a:t>
            </a:r>
            <a:r>
              <a:rPr b="1" i="0" lang="pt-PT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cucumber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6075526" y="3277736"/>
            <a:ext cx="47323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   1,     0,                 0,       0,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6091448" y="3839569"/>
            <a:ext cx="47323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[0,    0,     0,                 0,       0, 0]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2020-06-30T22:16:45Z</dcterms:created>
  <dc:creator>Ivo Bernardo</dc:creator>
</cp:coreProperties>
</file>