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6" r:id="rId13"/>
    <p:sldId id="297" r:id="rId14"/>
    <p:sldId id="298" r:id="rId15"/>
    <p:sldId id="300" r:id="rId16"/>
    <p:sldId id="299" r:id="rId17"/>
    <p:sldId id="301" r:id="rId18"/>
    <p:sldId id="302" r:id="rId19"/>
    <p:sldId id="303" r:id="rId20"/>
    <p:sldId id="304" r:id="rId21"/>
    <p:sldId id="305" r:id="rId22"/>
    <p:sldId id="307" r:id="rId23"/>
    <p:sldId id="309" r:id="rId24"/>
    <p:sldId id="308" r:id="rId25"/>
    <p:sldId id="306" r:id="rId26"/>
    <p:sldId id="310" r:id="rId27"/>
    <p:sldId id="311" r:id="rId28"/>
    <p:sldId id="312" r:id="rId29"/>
    <p:sldId id="289" r:id="rId30"/>
    <p:sldId id="313" r:id="rId31"/>
    <p:sldId id="315" r:id="rId32"/>
    <p:sldId id="291" r:id="rId33"/>
    <p:sldId id="293" r:id="rId34"/>
    <p:sldId id="294" r:id="rId35"/>
    <p:sldId id="295" r:id="rId36"/>
  </p:sldIdLst>
  <p:sldSz cx="12192000" cy="6858000"/>
  <p:notesSz cx="6858000" cy="9144000"/>
  <p:embeddedFontLst>
    <p:embeddedFont>
      <p:font typeface="Arial Narrow" panose="020B0606020202030204" pitchFamily="3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g8UPXXdtmX3gw9x653Qux5wLZ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000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3483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494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903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689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670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440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1887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826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48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784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673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598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7044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41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3232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740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275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067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3814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2722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0103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704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0682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7402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8256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726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752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797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890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469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687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666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06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737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6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5000"/>
              <a:buFont typeface="Arial Narrow"/>
              <a:buNone/>
            </a:pPr>
            <a:r>
              <a:rPr lang="pt-PT" dirty="0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 dirty="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 dirty="0" smtClean="0">
                <a:latin typeface="Arial Narrow"/>
                <a:ea typeface="Arial Narrow"/>
                <a:cs typeface="Arial Narrow"/>
                <a:sym typeface="Arial Narrow"/>
              </a:rPr>
              <a:t>Word2Vec</a:t>
            </a:r>
            <a:endParaRPr sz="40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lang="pt-PT" sz="16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sz="1600" b="0" i="0" u="none" strike="noStrike" cap="non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6" name="Google Shape;86;p1" descr="Welcome to Python.or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914399" y="477673"/>
            <a:ext cx="977265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– CBOW Architecture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508043" y="3832177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tificial Neural Network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62" y="3009900"/>
            <a:ext cx="1825105" cy="18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>
            <a:off x="6686834" y="3883640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9103" y="6378773"/>
            <a:ext cx="479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https://docs.chainer.org/en/latest/examples/word2vec.html</a:t>
            </a:r>
          </a:p>
        </p:txBody>
      </p:sp>
      <p:pic>
        <p:nvPicPr>
          <p:cNvPr id="9" name="Picture 8" descr="Array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527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ord Embedding and One Hot Encoding | by Tanvir | intelligentmachines | 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3" t="26005" b="60483"/>
          <a:stretch/>
        </p:blipFill>
        <p:spPr bwMode="auto">
          <a:xfrm>
            <a:off x="7905363" y="3848100"/>
            <a:ext cx="3867537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ord2Vec: Obtain word embeddings — Chainer 7.7.0 documentat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4" t="77778" r="29757" b="1235"/>
          <a:stretch/>
        </p:blipFill>
        <p:spPr bwMode="auto">
          <a:xfrm>
            <a:off x="171450" y="2667000"/>
            <a:ext cx="3894044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ord2Vec: Obtain word embeddings — Chainer 7.7.0 documentat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t="80747" r="56303" b="4939"/>
          <a:stretch/>
        </p:blipFill>
        <p:spPr bwMode="auto">
          <a:xfrm>
            <a:off x="9201150" y="2857500"/>
            <a:ext cx="11049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49073"/>
            <a:ext cx="1059180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– Neural Networks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150" name="Picture 6" descr="Neural Networks (Part 1). Feed-Forward Neural Networks (FFNN) | by Ahmed  Imam | The Startup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474788"/>
            <a:ext cx="6073775" cy="42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4503" y="6227862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https://medium.com/swlh/neural-networks-4b6f719f9d75</a:t>
            </a:r>
          </a:p>
        </p:txBody>
      </p:sp>
    </p:spTree>
    <p:extLst>
      <p:ext uri="{BB962C8B-B14F-4D97-AF65-F5344CB8AC3E}">
        <p14:creationId xmlns:p14="http://schemas.microsoft.com/office/powerpoint/2010/main" val="1293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49073"/>
            <a:ext cx="105918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32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Using a Bank Loan Default Example</a:t>
            </a:r>
            <a:endParaRPr sz="32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665" y="1527136"/>
            <a:ext cx="1348285" cy="13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5926" y="337489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49073"/>
            <a:ext cx="105918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32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Using a Bank Loan Default Example</a:t>
            </a:r>
            <a:endParaRPr sz="32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665" y="1527136"/>
            <a:ext cx="1348285" cy="13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2348870" y="5527343"/>
            <a:ext cx="5498593" cy="1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48869" y="1337481"/>
            <a:ext cx="1" cy="418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29" y="2429304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29" y="3985677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48" y="2425046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48" y="3959675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 rot="16200000">
            <a:off x="1578672" y="333512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51701" y="565690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26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26" y="4586180"/>
            <a:ext cx="449393" cy="4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26" y="5224756"/>
            <a:ext cx="494459" cy="49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337687" y="4671999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Defaulted = 1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332285" y="5318352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Did not Default = 0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485629" y="479461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20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15933" y="479461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0175" y="322903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64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050479" y="322903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358199" y="350502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88503" y="350502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 60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78549" y="500360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08853" y="5003603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 60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0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665" y="1527136"/>
            <a:ext cx="1348285" cy="13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5926" y="337489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59139" y="232142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W11 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W12 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91499" y="451594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W22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W21 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99328" y="277731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H11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31257" y="423992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H21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8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665" y="1527136"/>
            <a:ext cx="1348285" cy="13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40048" y="410713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NN Weights: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59139" y="232142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W11 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W12 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91499" y="451594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W22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W21 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99328" y="277731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H11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31257" y="423992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H21 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091908" y="457414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W11 = 0.5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113606" y="4900322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W12 </a:t>
            </a:r>
            <a:r>
              <a:rPr lang="en-US" b="1" dirty="0"/>
              <a:t>= 0.5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108359" y="555268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W22</a:t>
            </a:r>
            <a:r>
              <a:rPr lang="en-US" b="1" dirty="0"/>
              <a:t> = 0.5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08359" y="5226502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W21 </a:t>
            </a:r>
            <a:r>
              <a:rPr lang="en-US" b="1" dirty="0"/>
              <a:t>= 0.5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145631" y="587739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H11</a:t>
            </a:r>
            <a:r>
              <a:rPr lang="en-US" b="1" dirty="0"/>
              <a:t> = </a:t>
            </a:r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145631" y="623459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H21</a:t>
            </a:r>
            <a:r>
              <a:rPr lang="en-US" b="1" dirty="0"/>
              <a:t> = </a:t>
            </a:r>
            <a:r>
              <a:rPr lang="en-US" b="1" dirty="0" smtClean="0"/>
              <a:t>0.2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388326" y="352729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441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665" y="1527136"/>
            <a:ext cx="1348285" cy="13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5926" y="337489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91499" y="232142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pic>
        <p:nvPicPr>
          <p:cNvPr id="28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92" y="5015565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64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8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665" y="1527136"/>
            <a:ext cx="1348285" cy="13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5926" y="337489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61378" y="1806002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0.5*64 + 0.5*30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pic>
        <p:nvPicPr>
          <p:cNvPr id="28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92" y="5015565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64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4" y="1657747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40438" y="4992532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0.5*64 + 0.5*30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391499" y="232142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69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5926" y="337489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61378" y="18060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pic>
        <p:nvPicPr>
          <p:cNvPr id="28" name="Picture 2" descr="Person - Free social icons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92" y="5015565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64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4" y="1657747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92838" y="49925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994400" y="2262032"/>
            <a:ext cx="56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564389" y="1806002"/>
            <a:ext cx="357111" cy="456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28676" y="5458641"/>
            <a:ext cx="56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598665" y="5002611"/>
            <a:ext cx="357111" cy="456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Notched Right Arrow 39"/>
          <p:cNvSpPr/>
          <p:nvPr/>
        </p:nvSpPr>
        <p:spPr>
          <a:xfrm>
            <a:off x="5876276" y="1950967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under&quot; Icon - Download for free – Icondu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02" y="1252499"/>
            <a:ext cx="467741" cy="54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 descr="thunder&quot; Icon - Download for free – Icondu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68" y="4466291"/>
            <a:ext cx="467741" cy="54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382274" y="19181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sp>
        <p:nvSpPr>
          <p:cNvPr id="46" name="Notched Right Arrow 45"/>
          <p:cNvSpPr/>
          <p:nvPr/>
        </p:nvSpPr>
        <p:spPr>
          <a:xfrm>
            <a:off x="7100226" y="2007979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368902" y="50846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sp>
        <p:nvSpPr>
          <p:cNvPr id="48" name="Notched Right Arrow 47"/>
          <p:cNvSpPr/>
          <p:nvPr/>
        </p:nvSpPr>
        <p:spPr>
          <a:xfrm>
            <a:off x="7086854" y="5174496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391499" y="232142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pic>
        <p:nvPicPr>
          <p:cNvPr id="50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Notched Right Arrow 51"/>
          <p:cNvSpPr/>
          <p:nvPr/>
        </p:nvSpPr>
        <p:spPr>
          <a:xfrm>
            <a:off x="5963817" y="5095906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Zooming In on ReLu Function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4: The ReLU activation function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2125383"/>
            <a:ext cx="4441826" cy="39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748950" y="58835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pic>
        <p:nvPicPr>
          <p:cNvPr id="52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Co-Occurence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Matrices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707" y="1244221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These representations of words are what we commonly call Word Vectors!</a:t>
            </a:r>
            <a:endParaRPr lang="en-US" sz="18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995081" y="2238232"/>
            <a:ext cx="0" cy="252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1003" y="4765344"/>
            <a:ext cx="3273189" cy="2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89612" y="4781267"/>
            <a:ext cx="1110018" cy="170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Jeep® Renegade 4xe: o novo SUV Híbrido Plug-in | Jeep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66" y="2861432"/>
            <a:ext cx="895304" cy="5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uto Trader UK - New and Used Cars For Sa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66" y="2189350"/>
            <a:ext cx="865732" cy="6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ucumber/kheeradosakaya-1kg — rybaz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7" y="2322395"/>
            <a:ext cx="649642" cy="4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07814" y="201951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a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8344606" y="4492038"/>
            <a:ext cx="776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solidFill>
                  <a:schemeClr val="accent1"/>
                </a:solidFill>
              </a:rPr>
              <a:t>ate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4375383" y="6164042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solidFill>
                  <a:schemeClr val="accent1"/>
                </a:solidFill>
              </a:rPr>
              <a:t>drive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810070" y="483095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18769" y="240392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31915" y="630718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76215" y="3302758"/>
            <a:ext cx="823415" cy="147850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067033" y="2606722"/>
            <a:ext cx="948521" cy="214952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15553" y="2743200"/>
            <a:ext cx="2790966" cy="204034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5926" y="337489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pic>
        <p:nvPicPr>
          <p:cNvPr id="28" name="Picture 2" descr="Person - Free social icons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92" y="5015565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64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10" y="159321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4394" y="4993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01119" y="1732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pic>
        <p:nvPicPr>
          <p:cNvPr id="49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66" y="2533072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701437" y="267536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47*0.8+47*0.2 = 47</a:t>
            </a:r>
            <a:endParaRPr lang="en-US" b="1" dirty="0"/>
          </a:p>
        </p:txBody>
      </p:sp>
      <p:pic>
        <p:nvPicPr>
          <p:cNvPr id="51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365909" y="237574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1691" y="4069631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pic>
        <p:nvPicPr>
          <p:cNvPr id="28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92" y="5015565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64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10" y="159321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4394" y="4993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47</a:t>
            </a:r>
            <a:endParaRPr lang="en-US" b="1" dirty="0"/>
          </a:p>
        </p:txBody>
      </p: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01119" y="1732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pic>
        <p:nvPicPr>
          <p:cNvPr id="49" name="Picture 2" descr="Output Generic Outline Col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66" y="2533072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689405" y="26753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sp>
        <p:nvSpPr>
          <p:cNvPr id="37" name="Notched Right Arrow 36"/>
          <p:cNvSpPr/>
          <p:nvPr/>
        </p:nvSpPr>
        <p:spPr>
          <a:xfrm>
            <a:off x="8280066" y="2811382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8645656" y="2524466"/>
            <a:ext cx="845586" cy="6128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72087" y="27432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~1</a:t>
            </a:r>
            <a:endParaRPr lang="en-US" b="1" dirty="0"/>
          </a:p>
        </p:txBody>
      </p:sp>
      <p:sp>
        <p:nvSpPr>
          <p:cNvPr id="42" name="Notched Right Arrow 41"/>
          <p:cNvSpPr/>
          <p:nvPr/>
        </p:nvSpPr>
        <p:spPr>
          <a:xfrm>
            <a:off x="9562643" y="2829253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65909" y="237574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59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Zooming In on Sigmoid Function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igmoid function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54" y="1682115"/>
            <a:ext cx="5624968" cy="374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1691" y="4069631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64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10" y="159321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4394" y="4993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01119" y="1732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pic>
        <p:nvPicPr>
          <p:cNvPr id="49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66" y="2533072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701437" y="26753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47</a:t>
            </a:r>
            <a:endParaRPr lang="en-US" b="1" dirty="0"/>
          </a:p>
        </p:txBody>
      </p:sp>
      <p:sp>
        <p:nvSpPr>
          <p:cNvPr id="37" name="Notched Right Arrow 36"/>
          <p:cNvSpPr/>
          <p:nvPr/>
        </p:nvSpPr>
        <p:spPr>
          <a:xfrm>
            <a:off x="8280066" y="2811382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8645656" y="2524466"/>
            <a:ext cx="845586" cy="6128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56828" y="2552255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~1</a:t>
            </a:r>
            <a:endParaRPr lang="en-US" sz="3600" b="1" dirty="0"/>
          </a:p>
        </p:txBody>
      </p:sp>
      <p:sp>
        <p:nvSpPr>
          <p:cNvPr id="42" name="Notched Right Arrow 41"/>
          <p:cNvSpPr/>
          <p:nvPr/>
        </p:nvSpPr>
        <p:spPr>
          <a:xfrm>
            <a:off x="9562643" y="2829253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409763" y="3197938"/>
            <a:ext cx="1447709" cy="7540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33617" y="3642261"/>
            <a:ext cx="310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algorithm is correct, no need to adjust the weights!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365909" y="237574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pic>
        <p:nvPicPr>
          <p:cNvPr id="48" name="Picture 2" descr="Person - Free social icons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92" y="5015565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Moving on to the next example!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665" y="1527136"/>
            <a:ext cx="1348285" cy="13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5926" y="337489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 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91499" y="232142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20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pic>
        <p:nvPicPr>
          <p:cNvPr id="33" name="Picture 2" descr="Person - Free social icons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01" y="4909941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240" y="408518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 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10" y="159321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4394" y="4993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01119" y="1732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pic>
        <p:nvPicPr>
          <p:cNvPr id="49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66" y="2533072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701437" y="26753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7" name="Notched Right Arrow 36"/>
          <p:cNvSpPr/>
          <p:nvPr/>
        </p:nvSpPr>
        <p:spPr>
          <a:xfrm>
            <a:off x="8280066" y="2811382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8645656" y="2524466"/>
            <a:ext cx="845586" cy="6128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56828" y="2552255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~1</a:t>
            </a:r>
            <a:endParaRPr lang="en-US" sz="3600" b="1" dirty="0"/>
          </a:p>
        </p:txBody>
      </p:sp>
      <p:sp>
        <p:nvSpPr>
          <p:cNvPr id="42" name="Notched Right Arrow 41"/>
          <p:cNvSpPr/>
          <p:nvPr/>
        </p:nvSpPr>
        <p:spPr>
          <a:xfrm>
            <a:off x="9562643" y="2829253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409763" y="3197938"/>
            <a:ext cx="1447709" cy="754019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33617" y="3642261"/>
            <a:ext cx="310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algorithm is incorrect!</a:t>
            </a:r>
          </a:p>
          <a:p>
            <a:r>
              <a:rPr lang="en-US" b="1" dirty="0" smtClean="0"/>
              <a:t>We need to adjust the weights!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365909" y="237574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20</a:t>
            </a:r>
            <a:endParaRPr lang="en-US" b="1" dirty="0"/>
          </a:p>
        </p:txBody>
      </p:sp>
      <p:pic>
        <p:nvPicPr>
          <p:cNvPr id="52" name="Picture 2" descr="Person - Free social icons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01" y="4909941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0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240" y="408518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 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12832" y="247779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-0.8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10" y="159321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4394" y="4993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01119" y="1732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pic>
        <p:nvPicPr>
          <p:cNvPr id="49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66" y="2533072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701437" y="26753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7" name="Notched Right Arrow 36"/>
          <p:cNvSpPr/>
          <p:nvPr/>
        </p:nvSpPr>
        <p:spPr>
          <a:xfrm>
            <a:off x="8280066" y="2811382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8645656" y="2524466"/>
            <a:ext cx="845586" cy="6128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56828" y="2552255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42" name="Notched Right Arrow 41"/>
          <p:cNvSpPr/>
          <p:nvPr/>
        </p:nvSpPr>
        <p:spPr>
          <a:xfrm>
            <a:off x="9562643" y="2829253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65909" y="237574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20</a:t>
            </a:r>
            <a:endParaRPr lang="en-US" b="1" dirty="0"/>
          </a:p>
        </p:txBody>
      </p:sp>
      <p:pic>
        <p:nvPicPr>
          <p:cNvPr id="52" name="Picture 2" descr="Person - Free social icons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01" y="4909941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6496334" y="1883391"/>
            <a:ext cx="517122" cy="59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50125" y="1609310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800" b="1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Changing this weight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975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240" y="408518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 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1499" y="30607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65909" y="450229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63062" y="60912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7689405" y="5600694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-0.8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10" y="159321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4394" y="4993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01119" y="1732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pic>
        <p:nvPicPr>
          <p:cNvPr id="49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66" y="2533072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592253" y="267536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-19.5</a:t>
            </a:r>
            <a:endParaRPr lang="en-US" b="1" dirty="0"/>
          </a:p>
        </p:txBody>
      </p:sp>
      <p:sp>
        <p:nvSpPr>
          <p:cNvPr id="37" name="Notched Right Arrow 36"/>
          <p:cNvSpPr/>
          <p:nvPr/>
        </p:nvSpPr>
        <p:spPr>
          <a:xfrm>
            <a:off x="8280066" y="2811382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8645656" y="2524466"/>
            <a:ext cx="845586" cy="6128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56828" y="2552255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~0</a:t>
            </a:r>
            <a:endParaRPr lang="en-US" sz="3600" b="1" dirty="0"/>
          </a:p>
        </p:txBody>
      </p:sp>
      <p:sp>
        <p:nvSpPr>
          <p:cNvPr id="42" name="Notched Right Arrow 41"/>
          <p:cNvSpPr/>
          <p:nvPr/>
        </p:nvSpPr>
        <p:spPr>
          <a:xfrm>
            <a:off x="9562643" y="2829253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409763" y="3197938"/>
            <a:ext cx="1447709" cy="75401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33617" y="3642261"/>
            <a:ext cx="3104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algorithm is correct!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65909" y="237574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625038" y="581529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20</a:t>
            </a:r>
            <a:endParaRPr lang="en-US" b="1" dirty="0"/>
          </a:p>
        </p:txBody>
      </p:sp>
      <p:pic>
        <p:nvPicPr>
          <p:cNvPr id="52" name="Picture 2" descr="Person - Free social icons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01" y="4909941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0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8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Starting with Random Weights (Ignoring Bias Term)</a:t>
            </a:r>
            <a:endParaRPr sz="2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121391" y="2577422"/>
            <a:ext cx="9169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We keep doing this process until we have an optimal weight matrix that can guess our customers’ loan default scenario, correctly.</a:t>
            </a:r>
          </a:p>
        </p:txBody>
      </p:sp>
    </p:spTree>
    <p:extLst>
      <p:ext uri="{BB962C8B-B14F-4D97-AF65-F5344CB8AC3E}">
        <p14:creationId xmlns:p14="http://schemas.microsoft.com/office/powerpoint/2010/main" val="27544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49073"/>
            <a:ext cx="1059180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– Gradient Descent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218" name="Picture 2" descr="Quick Guide to Gradient Descent and It's Varia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684337"/>
            <a:ext cx="6985848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7894" y="6265962"/>
            <a:ext cx="3038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https://morioh.com/p/15c995420be6</a:t>
            </a:r>
          </a:p>
        </p:txBody>
      </p:sp>
    </p:spTree>
    <p:extLst>
      <p:ext uri="{BB962C8B-B14F-4D97-AF65-F5344CB8AC3E}">
        <p14:creationId xmlns:p14="http://schemas.microsoft.com/office/powerpoint/2010/main" val="5847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Model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47917" y="1937981"/>
            <a:ext cx="0" cy="252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63839" y="4465093"/>
            <a:ext cx="3273189" cy="2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42448" y="4481016"/>
            <a:ext cx="1110018" cy="170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Jeep® Renegade 4xe: o novo SUV Híbrido Plug-in | Jeep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02" y="3857719"/>
            <a:ext cx="895304" cy="5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uto Trader UK - New and Used Cars For Sa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2" y="2503248"/>
            <a:ext cx="865732" cy="6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ucumber/kheeradosakaya-1kg — rybaz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44" y="3714466"/>
            <a:ext cx="485583" cy="3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62906" y="45307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1605" y="210367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4751" y="600693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1487" y="2674962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[?, ?, ?]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3761" y="314126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[?, ?, ?]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327410" y="3577989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[?, ?, ?]</a:t>
            </a:r>
            <a:endParaRPr lang="en-US" sz="2400" dirty="0"/>
          </a:p>
        </p:txBody>
      </p:sp>
      <p:pic>
        <p:nvPicPr>
          <p:cNvPr id="27" name="Picture 4" descr="Auto Trader UK - New and Used Cars For Sa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35" y="2669296"/>
            <a:ext cx="721056" cy="51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Jeep® Renegade 4xe: o novo SUV Híbrido Plug-in | Jeep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35" y="3218548"/>
            <a:ext cx="666465" cy="3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Cucumber/kheeradosakaya-1kg — rybaz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54" y="3730388"/>
            <a:ext cx="485583" cy="3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</a:t>
            </a:r>
            <a:r>
              <a:rPr lang="pt-PT" sz="24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Checking Performance of Best Neural Network – Using one Example</a:t>
            </a:r>
            <a:endParaRPr sz="24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240" y="408518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 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2562" y="307574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-0.31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52261" y="448864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-0.67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0.49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66163" y="617911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8592506" y="5688522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-0.37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10" y="159321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01119" y="1732650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-14.52+14.72-0.19 ~= 0.0003 -&gt; RELU -&gt; 0.0003</a:t>
            </a:r>
            <a:endParaRPr lang="en-US" b="1" dirty="0"/>
          </a:p>
        </p:txBody>
      </p:sp>
      <p:pic>
        <p:nvPicPr>
          <p:cNvPr id="49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66" y="2533072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564411" y="2675366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~0-5.11+1.15 = -3.94</a:t>
            </a:r>
            <a:endParaRPr lang="en-US" b="1" dirty="0"/>
          </a:p>
        </p:txBody>
      </p:sp>
      <p:sp>
        <p:nvSpPr>
          <p:cNvPr id="37" name="Notched Right Arrow 36"/>
          <p:cNvSpPr/>
          <p:nvPr/>
        </p:nvSpPr>
        <p:spPr>
          <a:xfrm>
            <a:off x="9436955" y="2777319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9383467" y="2524466"/>
            <a:ext cx="845586" cy="6128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42874" y="2564270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~0.02</a:t>
            </a:r>
            <a:endParaRPr lang="en-US" sz="3200" b="1" dirty="0"/>
          </a:p>
        </p:txBody>
      </p:sp>
      <p:sp>
        <p:nvSpPr>
          <p:cNvPr id="42" name="Notched Right Arrow 41"/>
          <p:cNvSpPr/>
          <p:nvPr/>
        </p:nvSpPr>
        <p:spPr>
          <a:xfrm>
            <a:off x="9933347" y="2775743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93498" y="3192811"/>
            <a:ext cx="3104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algorithm is correct!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65909" y="237574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-0.72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528139" y="590312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20</a:t>
            </a:r>
            <a:endParaRPr lang="en-US" b="1" dirty="0"/>
          </a:p>
        </p:txBody>
      </p:sp>
      <p:pic>
        <p:nvPicPr>
          <p:cNvPr id="52" name="Picture 2" descr="Person - Free social icons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02" y="4997769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404160" y="4990417"/>
            <a:ext cx="3658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-6.37+20.08+0.14= 13.85 -&gt; RELU -&gt; 13.85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12070" y="1402424"/>
            <a:ext cx="0" cy="330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46253" y="1038191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Bias term (special NN term)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623700" y="5243358"/>
            <a:ext cx="0" cy="445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66423" y="5688522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Bias term (special NN term)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478591" y="2186335"/>
            <a:ext cx="256924" cy="45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735515" y="2064811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Bias term (special NN term)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852" y="4016906"/>
            <a:ext cx="1415559" cy="1161267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H="1">
            <a:off x="10229053" y="4836967"/>
            <a:ext cx="589384" cy="565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8149" y="260018"/>
            <a:ext cx="108076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Networks – </a:t>
            </a:r>
            <a:r>
              <a:rPr lang="pt-PT" sz="24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Checking Performance of Best Neural Network – Using one Example</a:t>
            </a:r>
            <a:endParaRPr sz="24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37982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7981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5218" y="2361063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5217" y="3991205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5212" y="2743200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6349" y="4393813"/>
            <a:ext cx="132383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9520" y="24753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30" y="419375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</a:t>
            </a:r>
            <a:endParaRPr lang="en-US" sz="2000" b="1" dirty="0"/>
          </a:p>
        </p:txBody>
      </p:sp>
      <p:pic>
        <p:nvPicPr>
          <p:cNvPr id="1026" name="Picture 2" descr="Bank Customer Icons - Free SVG &amp; PNG Bank Customer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0" y="596265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148440" y="3158692"/>
            <a:ext cx="846161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240" y="408518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Default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10684" y="2859905"/>
            <a:ext cx="1417093" cy="5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10684" y="3756264"/>
            <a:ext cx="1402772" cy="6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9054" y="2759415"/>
            <a:ext cx="1349991" cy="16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5212" y="2777319"/>
            <a:ext cx="1317736" cy="161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2562" y="307574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-0.31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52261" y="448864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-0.67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563" y="383731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0.49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66163" y="617911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Income: 30</a:t>
            </a:r>
            <a:endParaRPr lang="en-US" b="1" dirty="0"/>
          </a:p>
        </p:txBody>
      </p:sp>
      <p:sp>
        <p:nvSpPr>
          <p:cNvPr id="4" name="Notched Right Arrow 3"/>
          <p:cNvSpPr/>
          <p:nvPr/>
        </p:nvSpPr>
        <p:spPr>
          <a:xfrm>
            <a:off x="8592506" y="5688522"/>
            <a:ext cx="709683" cy="36848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1257" y="26753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95666" y="421945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-0.37</a:t>
            </a:r>
            <a:endParaRPr lang="en-US" b="1" dirty="0"/>
          </a:p>
        </p:txBody>
      </p:sp>
      <p:pic>
        <p:nvPicPr>
          <p:cNvPr id="3074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10" y="159321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53" y="4861655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858603" y="2186335"/>
            <a:ext cx="0" cy="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69712" y="4783470"/>
            <a:ext cx="18188" cy="18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Notched Right Arrow 40"/>
          <p:cNvSpPr/>
          <p:nvPr/>
        </p:nvSpPr>
        <p:spPr>
          <a:xfrm>
            <a:off x="8880106" y="8693434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907172" y="11907226"/>
            <a:ext cx="45719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01119" y="1732650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-46.47+14.71-0.19 ~= -31.95 -&gt; RELU -&gt; 0</a:t>
            </a:r>
            <a:endParaRPr lang="en-US" b="1" dirty="0"/>
          </a:p>
        </p:txBody>
      </p:sp>
      <p:pic>
        <p:nvPicPr>
          <p:cNvPr id="49" name="Picture 2" descr="Output Generic Outline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66" y="2533072"/>
            <a:ext cx="604285" cy="6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564411" y="267536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0+0+1.15 = 1.15</a:t>
            </a:r>
            <a:endParaRPr lang="en-US" b="1" dirty="0"/>
          </a:p>
        </p:txBody>
      </p:sp>
      <p:sp>
        <p:nvSpPr>
          <p:cNvPr id="37" name="Notched Right Arrow 36"/>
          <p:cNvSpPr/>
          <p:nvPr/>
        </p:nvSpPr>
        <p:spPr>
          <a:xfrm>
            <a:off x="9436955" y="2777319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9383467" y="2524466"/>
            <a:ext cx="845586" cy="6128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42874" y="2564270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~0.76</a:t>
            </a:r>
            <a:endParaRPr lang="en-US" sz="3200" b="1" dirty="0"/>
          </a:p>
        </p:txBody>
      </p:sp>
      <p:sp>
        <p:nvSpPr>
          <p:cNvPr id="42" name="Notched Right Arrow 41"/>
          <p:cNvSpPr/>
          <p:nvPr/>
        </p:nvSpPr>
        <p:spPr>
          <a:xfrm>
            <a:off x="9933347" y="2775743"/>
            <a:ext cx="238043" cy="128078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93498" y="3192811"/>
            <a:ext cx="3104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algorithm is correct!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65909" y="237574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-0.72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528139" y="590312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Age: 64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04160" y="4990417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-20.37+20.07+0.14= -0.15 -&gt; RELU -&gt; 0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12070" y="1402424"/>
            <a:ext cx="0" cy="330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46253" y="1038191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Bias term (special NN term)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623700" y="5243358"/>
            <a:ext cx="0" cy="445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66423" y="5688522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Bias term (special NN term)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478591" y="2186335"/>
            <a:ext cx="256924" cy="45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735515" y="2064811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Bias term (special NN term)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852" y="4016906"/>
            <a:ext cx="1415559" cy="1161267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H="1">
            <a:off x="10229053" y="4557006"/>
            <a:ext cx="608531" cy="845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Person - Free social icons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136" y="4979985"/>
            <a:ext cx="900750" cy="9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Model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47917" y="1937981"/>
            <a:ext cx="0" cy="252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63839" y="4465093"/>
            <a:ext cx="3273189" cy="2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42448" y="4481016"/>
            <a:ext cx="1110018" cy="170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Jeep® Renegade 4xe: o novo SUV Híbrido Plug-in | Jeep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02" y="4162519"/>
            <a:ext cx="895304" cy="5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uto Trader UK - New and Used Cars For Sa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2" y="3570048"/>
            <a:ext cx="865732" cy="6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ucumber/kheeradosakaya-1kg — rybaz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44" y="3714466"/>
            <a:ext cx="485583" cy="3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62906" y="45307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1605" y="210367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4751" y="600693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1487" y="267496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[0.5, 0, 0.5]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3761" y="3141260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[0.3, 0, 0.3]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327410" y="3577989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[0, 1, 0]</a:t>
            </a:r>
            <a:endParaRPr lang="en-US" sz="2400" dirty="0"/>
          </a:p>
        </p:txBody>
      </p:sp>
      <p:pic>
        <p:nvPicPr>
          <p:cNvPr id="27" name="Picture 4" descr="Auto Trader UK - New and Used Cars For Sa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35" y="2669296"/>
            <a:ext cx="721056" cy="51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Jeep® Renegade 4xe: o novo SUV Híbrido Plug-in | Jeep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35" y="3218548"/>
            <a:ext cx="666465" cy="3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Cucumber/kheeradosakaya-1kg — rybaz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04" y="3768488"/>
            <a:ext cx="485583" cy="3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ural Networks (Part 1). Feed-Forward Neural Networks (FFNN) | by Ahmed  Imam | The Startup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4724400"/>
            <a:ext cx="2191367" cy="152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8343900" y="4133850"/>
            <a:ext cx="19050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972550" y="4191000"/>
            <a:ext cx="152400" cy="9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62904" y="2103679"/>
            <a:ext cx="1113311" cy="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15120" y="1922010"/>
            <a:ext cx="2153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Weights from Neural Network!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973248" y="2372406"/>
            <a:ext cx="99799" cy="19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464527" y="2372406"/>
            <a:ext cx="2188199" cy="33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Model - Summary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290" name="Picture 2" descr="word2vec: CBOW model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471612"/>
            <a:ext cx="80486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Model - Analogies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338" name="Picture 2" descr="How to build Word 2 Vector for Urdu langua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1630362"/>
            <a:ext cx="6759575" cy="380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3435" y="6304062"/>
            <a:ext cx="6090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https://www.urdunlp.com/2019/08/how-to-build-word-2-vector-for-urdu.html</a:t>
            </a:r>
          </a:p>
        </p:txBody>
      </p:sp>
    </p:spTree>
    <p:extLst>
      <p:ext uri="{BB962C8B-B14F-4D97-AF65-F5344CB8AC3E}">
        <p14:creationId xmlns:p14="http://schemas.microsoft.com/office/powerpoint/2010/main" val="34959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Model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Plus 4"/>
          <p:cNvSpPr/>
          <p:nvPr/>
        </p:nvSpPr>
        <p:spPr>
          <a:xfrm>
            <a:off x="3004457" y="2656114"/>
            <a:ext cx="812800" cy="7837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4295" y="3991050"/>
            <a:ext cx="4086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Really good for Analogies</a:t>
            </a:r>
          </a:p>
          <a:p>
            <a:pPr algn="ctr"/>
            <a:endParaRPr lang="pt-PT" b="1" dirty="0" smtClean="0"/>
          </a:p>
          <a:p>
            <a:pPr algn="ctr"/>
            <a:r>
              <a:rPr lang="pt-PT" b="1" dirty="0" smtClean="0"/>
              <a:t>Conveys the relationship between the context words and the center 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1641" y="3991049"/>
            <a:ext cx="4992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May take a lot to run and train the Neural</a:t>
            </a:r>
          </a:p>
          <a:p>
            <a:pPr algn="ctr"/>
            <a:r>
              <a:rPr lang="pt-PT" b="1" dirty="0" smtClean="0"/>
              <a:t>Network</a:t>
            </a:r>
          </a:p>
          <a:p>
            <a:pPr algn="ctr"/>
            <a:r>
              <a:rPr lang="pt-PT" b="1" dirty="0" smtClean="0"/>
              <a:t>Least similar words (using similarity) are not very interpretable</a:t>
            </a:r>
          </a:p>
        </p:txBody>
      </p:sp>
      <p:sp>
        <p:nvSpPr>
          <p:cNvPr id="8" name="Minus 7"/>
          <p:cNvSpPr/>
          <p:nvPr/>
        </p:nvSpPr>
        <p:spPr>
          <a:xfrm>
            <a:off x="7895772" y="2859314"/>
            <a:ext cx="870858" cy="46445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Machine Learning Models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6" name="Picture 2" descr="Matrix - Free sign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9" y="3138938"/>
            <a:ext cx="2642216" cy="138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698543" y="3794077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tificial Neural Network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63" y="2047165"/>
            <a:ext cx="1282890" cy="12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eemap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4" y="3534770"/>
            <a:ext cx="1018133" cy="101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gression Analysis Icons - Download Free Vector Icons | Noun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41" y="4967785"/>
            <a:ext cx="1078173" cy="10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>
            <a:off x="7563134" y="3864590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Prediction Model Icons - Download Free Vector Icons |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85" y="3084393"/>
            <a:ext cx="1714168" cy="171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5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Machine Learning Models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8543" y="3794077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tificial Neural Network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63" y="2047165"/>
            <a:ext cx="1282890" cy="12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eemap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4" y="3534770"/>
            <a:ext cx="1018133" cy="101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gression Analysis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41" y="4967785"/>
            <a:ext cx="1078173" cy="10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>
            <a:off x="7563134" y="3864590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eight, house, size, width icon - Download on Iconfind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9" y="2069839"/>
            <a:ext cx="1577691" cy="15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throom Icon Sticker - TenStick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19" y="3779837"/>
            <a:ext cx="996879" cy="9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aragem Ícone - Download Grátis, PNG e Veto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84" y="5167976"/>
            <a:ext cx="1209201" cy="12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ree Icon | House price symbo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97" y="3407319"/>
            <a:ext cx="1004485" cy="10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4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914399" y="47767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Text Classification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8543" y="3794077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tificial Neural Network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63" y="2047165"/>
            <a:ext cx="1282890" cy="12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eemap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4" y="3534770"/>
            <a:ext cx="1018133" cy="101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gression Analysis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41" y="4967785"/>
            <a:ext cx="1078173" cy="10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>
            <a:off x="7563134" y="3864590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earch Words Vector SVG Icon (2) - PNG Repo Free PNG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23" y="3212675"/>
            <a:ext cx="1413917" cy="141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's the issue with sentiment analysis? - The Data Scienti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98" y="3275463"/>
            <a:ext cx="2478444" cy="142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914399" y="477673"/>
            <a:ext cx="977265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– CBOW Architecture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384343" y="3813127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tificial Neural Network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862" y="2990850"/>
            <a:ext cx="1825105" cy="18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>
            <a:off x="7563134" y="3864590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ord2Vec: Obtain word embeddings — Chainer 7.7.0 documenta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4" t="77778" r="29757" b="1235"/>
          <a:stretch/>
        </p:blipFill>
        <p:spPr bwMode="auto">
          <a:xfrm>
            <a:off x="190500" y="3695700"/>
            <a:ext cx="3894044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ord2Vec: Obtain word embeddings — Chainer 7.7.0 documenta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t="80747" r="56303" b="4939"/>
          <a:stretch/>
        </p:blipFill>
        <p:spPr bwMode="auto">
          <a:xfrm>
            <a:off x="8877300" y="3676650"/>
            <a:ext cx="11049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9103" y="6378773"/>
            <a:ext cx="479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https://docs.chainer.org/en/latest/examples/word2vec.html</a:t>
            </a:r>
          </a:p>
        </p:txBody>
      </p:sp>
    </p:spTree>
    <p:extLst>
      <p:ext uri="{BB962C8B-B14F-4D97-AF65-F5344CB8AC3E}">
        <p14:creationId xmlns:p14="http://schemas.microsoft.com/office/powerpoint/2010/main" val="13352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914399" y="47767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098" name="Picture 2" descr="Word2Vec: Obtain word embeddings — Chainer 7.7.0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4" t="77778" r="29757" b="1235"/>
          <a:stretch/>
        </p:blipFill>
        <p:spPr bwMode="auto">
          <a:xfrm>
            <a:off x="266700" y="1828800"/>
            <a:ext cx="3894044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9103" y="6378773"/>
            <a:ext cx="479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https://docs.chainer.org/en/latest/examples/word2vec.html</a:t>
            </a:r>
          </a:p>
        </p:txBody>
      </p:sp>
      <p:pic>
        <p:nvPicPr>
          <p:cNvPr id="5122" name="Picture 2" descr="Word Embedding and One Hot Encoding | by Tanvir | intelligentmachines | 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3" t="26005"/>
          <a:stretch/>
        </p:blipFill>
        <p:spPr bwMode="auto">
          <a:xfrm>
            <a:off x="742949" y="3028950"/>
            <a:ext cx="3867537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ean - BIOLOGY FOR LIF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2"/>
          <a:stretch/>
        </p:blipFill>
        <p:spPr bwMode="auto">
          <a:xfrm>
            <a:off x="6115049" y="3322637"/>
            <a:ext cx="1156655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4936793" y="3794077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584743" y="3851227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 descr="Array Icons - Download Free Vector Icons | Noun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5" y="3009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914399" y="477673"/>
            <a:ext cx="977265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Word2Vec – CBOW Architecture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384343" y="3813127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tificial Neural Network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862" y="2990850"/>
            <a:ext cx="1825105" cy="18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>
            <a:off x="7563134" y="3864590"/>
            <a:ext cx="668740" cy="19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Word2Vec: Obtain word embeddings — Chainer 7.7.0 documenta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t="80747" r="56303" b="4939"/>
          <a:stretch/>
        </p:blipFill>
        <p:spPr bwMode="auto">
          <a:xfrm>
            <a:off x="8877300" y="3676650"/>
            <a:ext cx="11049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9103" y="6378773"/>
            <a:ext cx="479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https://docs.chainer.org/en/latest/examples/word2vec.html</a:t>
            </a:r>
          </a:p>
        </p:txBody>
      </p:sp>
      <p:pic>
        <p:nvPicPr>
          <p:cNvPr id="9" name="Picture 8" descr="Array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933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984</Words>
  <Application>Microsoft Office PowerPoint</Application>
  <PresentationFormat>Widescreen</PresentationFormat>
  <Paragraphs>368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 Narrow</vt:lpstr>
      <vt:lpstr>Calibri</vt:lpstr>
      <vt:lpstr>Arial</vt:lpstr>
      <vt:lpstr>Office Theme</vt:lpstr>
      <vt:lpstr>Natural Language Processing Course Word2Vec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Course Reading Text Data into Python</dc:title>
  <dc:creator>Ivo Bernardo</dc:creator>
  <cp:lastModifiedBy>Microsoft account</cp:lastModifiedBy>
  <cp:revision>40</cp:revision>
  <dcterms:created xsi:type="dcterms:W3CDTF">2020-06-30T22:16:45Z</dcterms:created>
  <dcterms:modified xsi:type="dcterms:W3CDTF">2023-08-09T13:08:34Z</dcterms:modified>
</cp:coreProperties>
</file>