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3" r:id="rId9"/>
    <p:sldId id="271" r:id="rId10"/>
    <p:sldId id="272" r:id="rId11"/>
    <p:sldId id="274" r:id="rId12"/>
    <p:sldId id="275" r:id="rId13"/>
    <p:sldId id="276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Arial Narrow" panose="020B060602020203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KZsx40s1jO0l+AlX/tCiNJkiI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141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985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6567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4362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8166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1087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4887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620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459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139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2446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4739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278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520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towardsdatascience.com/confusion-matrix-for-your-multi-class-machine-learning-model-ff9aa3bf782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figure/Logistic-regression-and-linear-regression_fig1_335786324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Plot%202%20-%20http:/blog.sairahul.com/2014/01/linear-separability.html" TargetMode="External"/><Relationship Id="rId4" Type="http://schemas.openxmlformats.org/officeDocument/2006/relationships/hyperlink" Target="https://www.researchgate.net/figure/Logistic-regression-and-linear-regression_fig1_33578632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11/binary-cross-entropy-aka-log-loss-the-cost-function-used-in-logistic-regress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51128" y="2453153"/>
            <a:ext cx="9710731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7500"/>
              <a:buFont typeface="Arial Narrow"/>
              <a:buNone/>
            </a:pPr>
            <a:r>
              <a:rPr lang="pt-PT" dirty="0">
                <a:latin typeface="Arial Narrow"/>
                <a:ea typeface="Arial Narrow"/>
                <a:cs typeface="Arial Narrow"/>
                <a:sym typeface="Arial Narrow"/>
              </a:rPr>
              <a:t>Natural Language Processing Course</a:t>
            </a:r>
            <a:br>
              <a:rPr lang="pt-PT" dirty="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pt-PT" sz="4000" dirty="0">
                <a:latin typeface="Arial Narrow"/>
                <a:ea typeface="Arial Narrow"/>
                <a:cs typeface="Arial Narrow"/>
                <a:sym typeface="Arial Narrow"/>
              </a:rPr>
              <a:t>Text </a:t>
            </a:r>
            <a:r>
              <a:rPr lang="pt-PT" sz="4000" dirty="0" smtClean="0">
                <a:latin typeface="Arial Narrow"/>
                <a:ea typeface="Arial Narrow"/>
                <a:cs typeface="Arial Narrow"/>
                <a:sym typeface="Arial Narrow"/>
              </a:rPr>
              <a:t>Classification</a:t>
            </a:r>
            <a:endParaRPr sz="4000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52903" y="4986235"/>
            <a:ext cx="6712423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 Narrow"/>
              <a:buNone/>
            </a:pPr>
            <a:r>
              <a:rPr lang="pt-PT" sz="1600" b="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Ivo Bernardo – Udemy Course</a:t>
            </a:r>
            <a:endParaRPr sz="1600" b="0" i="0" u="none" strike="noStrike" cap="non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6" name="Google Shape;86;p1" descr="Welcome to Python.or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3485" y="1050878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</a:t>
            </a: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Classification – Confusion Matrix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194" name="Picture 2" descr="Confusion Matrix for Your Multi-Class Machine Learning Model | by Joydwip  Mohajon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62" y="1398823"/>
            <a:ext cx="5785753" cy="410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2095" y="6238137"/>
            <a:ext cx="10367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4"/>
              </a:rPr>
              <a:t>https://towardsdatascience.com/confusion-matrix-for-your-multi-class-machine-learning-model-ff9aa3bf7826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4949" y="2033517"/>
                <a:ext cx="4061305" cy="778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2800" dirty="0" smtClean="0"/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949" y="2033517"/>
                <a:ext cx="4061305" cy="778675"/>
              </a:xfrm>
              <a:prstGeom prst="rect">
                <a:avLst/>
              </a:prstGeom>
              <a:blipFill rotWithShape="0">
                <a:blip r:embed="rId5"/>
                <a:stretch>
                  <a:fillRect l="-3153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578223" y="3330056"/>
            <a:ext cx="520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 smtClean="0"/>
              <a:t>TP = True Positives, sentiment is positive and we flagged it correctly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80497" y="3591638"/>
            <a:ext cx="5444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 smtClean="0"/>
              <a:t>FP = False Positives, sentiment is negative and we flagged it incorrectly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607793" y="4028366"/>
            <a:ext cx="5261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 smtClean="0"/>
              <a:t>TN = True Negatives, sentiment is negative and we flagged it correctly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610067" y="4289948"/>
            <a:ext cx="5367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 smtClean="0"/>
              <a:t>FN = False Positives, sentiment is positive and we flagged it incorrectly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4405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</a:t>
            </a: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Classification </a:t>
            </a:r>
            <a:r>
              <a:rPr lang="pt-PT" sz="4000" b="0" i="0" u="none" strike="noStrike" cap="none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– Classifying New Text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59" y="2767938"/>
            <a:ext cx="3247385" cy="2172971"/>
          </a:xfrm>
          <a:prstGeom prst="rect">
            <a:avLst/>
          </a:prstGeom>
        </p:spPr>
      </p:pic>
      <p:sp>
        <p:nvSpPr>
          <p:cNvPr id="11" name="Striped Right Arrow 10"/>
          <p:cNvSpPr/>
          <p:nvPr/>
        </p:nvSpPr>
        <p:spPr>
          <a:xfrm>
            <a:off x="4189864" y="3607561"/>
            <a:ext cx="659642" cy="350290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0" descr="Logistic regression and linear regression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32" b="8307"/>
          <a:stretch/>
        </p:blipFill>
        <p:spPr bwMode="auto">
          <a:xfrm>
            <a:off x="5191596" y="2866031"/>
            <a:ext cx="2483119" cy="193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triped Right Arrow 12"/>
          <p:cNvSpPr/>
          <p:nvPr/>
        </p:nvSpPr>
        <p:spPr>
          <a:xfrm rot="19550608">
            <a:off x="8030278" y="3349114"/>
            <a:ext cx="769740" cy="385586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 rot="2179805">
            <a:off x="8030367" y="4247292"/>
            <a:ext cx="782159" cy="375137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Positive - Free arrows icon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86"/>
          <a:stretch/>
        </p:blipFill>
        <p:spPr bwMode="auto">
          <a:xfrm>
            <a:off x="9449700" y="2429806"/>
            <a:ext cx="649644" cy="125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Positive - Free arrows icon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8"/>
          <a:stretch/>
        </p:blipFill>
        <p:spPr bwMode="auto">
          <a:xfrm>
            <a:off x="9403306" y="4418343"/>
            <a:ext cx="627798" cy="12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3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3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</a:t>
            </a:r>
            <a:r>
              <a:rPr lang="pt-PT" sz="36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Classification – </a:t>
            </a:r>
            <a:r>
              <a:rPr lang="pt-PT" sz="36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Other Models – Naive Bayes Classifier</a:t>
            </a:r>
            <a:endParaRPr sz="36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026" name="Picture 2" descr="Naïve Bayes Classifier · AFIT Data Science Lab R Programming Gui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03"/>
          <a:stretch/>
        </p:blipFill>
        <p:spPr bwMode="auto">
          <a:xfrm>
            <a:off x="5941356" y="3684896"/>
            <a:ext cx="5836661" cy="68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42" y="3027245"/>
            <a:ext cx="3247385" cy="2172971"/>
          </a:xfrm>
          <a:prstGeom prst="rect">
            <a:avLst/>
          </a:prstGeom>
        </p:spPr>
      </p:pic>
      <p:pic>
        <p:nvPicPr>
          <p:cNvPr id="18" name="Google Shape;106;p4" descr="Matrix - Free signs icon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65827" y="3611060"/>
            <a:ext cx="1432112" cy="83005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triped Right Arrow 18"/>
          <p:cNvSpPr/>
          <p:nvPr/>
        </p:nvSpPr>
        <p:spPr>
          <a:xfrm>
            <a:off x="3768095" y="3864709"/>
            <a:ext cx="497732" cy="322759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triped Right Arrow 19"/>
          <p:cNvSpPr/>
          <p:nvPr/>
        </p:nvSpPr>
        <p:spPr>
          <a:xfrm>
            <a:off x="5392431" y="3864708"/>
            <a:ext cx="497732" cy="322759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triped Right Arrow 20"/>
          <p:cNvSpPr/>
          <p:nvPr/>
        </p:nvSpPr>
        <p:spPr>
          <a:xfrm rot="5400000">
            <a:off x="8610820" y="4452370"/>
            <a:ext cx="497732" cy="322759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4" descr="Positive - Free arrows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906" y="5200216"/>
            <a:ext cx="1179559" cy="117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8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36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Ultimate Goal of Every Machine Learning Model</a:t>
            </a:r>
            <a:endParaRPr sz="36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Striped Right Arrow 18"/>
          <p:cNvSpPr/>
          <p:nvPr/>
        </p:nvSpPr>
        <p:spPr>
          <a:xfrm rot="2135933">
            <a:off x="4121033" y="3173594"/>
            <a:ext cx="497732" cy="322759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6" y="1718230"/>
            <a:ext cx="3373839" cy="1175732"/>
          </a:xfrm>
          <a:prstGeom prst="rect">
            <a:avLst/>
          </a:prstGeom>
        </p:spPr>
      </p:pic>
      <p:pic>
        <p:nvPicPr>
          <p:cNvPr id="11" name="Picture 2" descr="IMDb: Ratings, Reviews, and Where to Watch the Best Movies &amp;amp; TV Sh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45" y="3263440"/>
            <a:ext cx="695238" cy="6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oogle Shape;98;p3" descr="Prediction Model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37006" y="3611059"/>
            <a:ext cx="1714168" cy="171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4" descr="Positive - Free arrows icon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86"/>
          <a:stretch/>
        </p:blipFill>
        <p:spPr bwMode="auto">
          <a:xfrm>
            <a:off x="7962094" y="3329344"/>
            <a:ext cx="649644" cy="125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ositive - Free arrows icon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8"/>
          <a:stretch/>
        </p:blipFill>
        <p:spPr bwMode="auto">
          <a:xfrm>
            <a:off x="7915700" y="5317881"/>
            <a:ext cx="627798" cy="12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777527" y="3774011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70% probability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77527" y="575600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30% probability</a:t>
            </a:r>
          </a:p>
        </p:txBody>
      </p:sp>
    </p:spTree>
    <p:extLst>
      <p:ext uri="{BB962C8B-B14F-4D97-AF65-F5344CB8AC3E}">
        <p14:creationId xmlns:p14="http://schemas.microsoft.com/office/powerpoint/2010/main" val="387689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</a:t>
            </a: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Classification – </a:t>
            </a:r>
            <a:r>
              <a:rPr lang="pt-PT" sz="40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Machine Learning Models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2" name="Google Shape;92;p3" descr="Matrix - Free signs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29" y="3138938"/>
            <a:ext cx="2642216" cy="138716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"/>
          <p:cNvSpPr/>
          <p:nvPr/>
        </p:nvSpPr>
        <p:spPr>
          <a:xfrm>
            <a:off x="3698543" y="3794077"/>
            <a:ext cx="668740" cy="19106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1570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" descr="Artificial Neural Network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9963" y="2047165"/>
            <a:ext cx="1282890" cy="1282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 descr="Treemap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9144" y="3534770"/>
            <a:ext cx="1018133" cy="1018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 descr="Regression Analysis Icons - Download Free Vector Icons | Noun Projec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46441" y="4967785"/>
            <a:ext cx="1078173" cy="107817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/>
          <p:nvPr/>
        </p:nvSpPr>
        <p:spPr>
          <a:xfrm>
            <a:off x="7563134" y="3864590"/>
            <a:ext cx="668740" cy="19106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1570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3" descr="Prediction Model Icons - Download Free Vector Icons | Noun Projec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31085" y="3084393"/>
            <a:ext cx="1714168" cy="171416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/>
          <p:nvPr/>
        </p:nvSpPr>
        <p:spPr>
          <a:xfrm rot="3936384">
            <a:off x="1433015" y="2811437"/>
            <a:ext cx="600502" cy="177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3" descr="Ficheiro:Question mark alternate.png – Wikipédia, a enciclopédia livr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20101" y="1850385"/>
            <a:ext cx="499518" cy="64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</a:t>
            </a: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Classification – Pipeline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06" name="Google Shape;106;p4" descr="Matrix - Free signs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3835" y="1760516"/>
            <a:ext cx="2642216" cy="138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/>
          <p:nvPr/>
        </p:nvSpPr>
        <p:spPr>
          <a:xfrm rot="16200000">
            <a:off x="10012912" y="3411940"/>
            <a:ext cx="600502" cy="177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9476095" y="3944204"/>
            <a:ext cx="1651379" cy="504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BinaryVectorizer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64722" y="4587924"/>
            <a:ext cx="1651379" cy="504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CountVectorizer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453349" y="5245290"/>
            <a:ext cx="1651379" cy="504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TF-IDF</a:t>
            </a:r>
            <a:endParaRPr lang="en-US" dirty="0"/>
          </a:p>
        </p:txBody>
      </p:sp>
      <p:sp>
        <p:nvSpPr>
          <p:cNvPr id="3" name="Striped Right Arrow 2"/>
          <p:cNvSpPr/>
          <p:nvPr/>
        </p:nvSpPr>
        <p:spPr>
          <a:xfrm>
            <a:off x="7647296" y="3616658"/>
            <a:ext cx="1119116" cy="682388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Db: Ratings, Reviews, and Where to Watch the Best Movies &amp;amp; TV Sh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1" y="2702257"/>
            <a:ext cx="1078173" cy="107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itive - Free arrows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3" y="4117004"/>
            <a:ext cx="1246567" cy="124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triped Right Arrow 13"/>
          <p:cNvSpPr/>
          <p:nvPr/>
        </p:nvSpPr>
        <p:spPr>
          <a:xfrm>
            <a:off x="2581702" y="3646229"/>
            <a:ext cx="1119116" cy="682388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Data Pipeline Icons - Download Free Vector Icons | Noun 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13" y="1951631"/>
            <a:ext cx="1140962" cy="114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53385" y="3425589"/>
            <a:ext cx="3345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sz="1800" dirty="0" smtClean="0"/>
              <a:t>Lowercase Text;</a:t>
            </a:r>
          </a:p>
          <a:p>
            <a:pPr marL="285750" indent="-285750">
              <a:buFontTx/>
              <a:buChar char="-"/>
            </a:pPr>
            <a:r>
              <a:rPr lang="pt-PT" sz="1800" dirty="0" smtClean="0"/>
              <a:t>Remove Stop Words;</a:t>
            </a:r>
          </a:p>
          <a:p>
            <a:pPr marL="285750" indent="-285750">
              <a:buFontTx/>
              <a:buChar char="-"/>
            </a:pPr>
            <a:r>
              <a:rPr lang="pt-PT" sz="1800" dirty="0" smtClean="0"/>
              <a:t>Remove Punctuation;</a:t>
            </a:r>
          </a:p>
          <a:p>
            <a:pPr marL="285750" indent="-285750">
              <a:buFontTx/>
              <a:buChar char="-"/>
            </a:pPr>
            <a:r>
              <a:rPr lang="pt-PT" sz="1800" dirty="0" smtClean="0"/>
              <a:t>Stemming or Lemmatization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</a:t>
            </a: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Classification – Pipeline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8" name="Google Shape;106;p4" descr="Matrix - Free signs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4987" y="1719572"/>
            <a:ext cx="2642216" cy="138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08;p4"/>
          <p:cNvSpPr/>
          <p:nvPr/>
        </p:nvSpPr>
        <p:spPr>
          <a:xfrm rot="16200000">
            <a:off x="2684064" y="3370996"/>
            <a:ext cx="600502" cy="177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47247" y="3903260"/>
            <a:ext cx="1651379" cy="504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BinaryVectorizer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135874" y="4546980"/>
            <a:ext cx="1651379" cy="504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CountVectorizer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124501" y="5204346"/>
            <a:ext cx="1651379" cy="504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TF-IDF</a:t>
            </a:r>
            <a:endParaRPr lang="en-US" dirty="0"/>
          </a:p>
        </p:txBody>
      </p:sp>
      <p:sp>
        <p:nvSpPr>
          <p:cNvPr id="23" name="Striped Right Arrow 22"/>
          <p:cNvSpPr/>
          <p:nvPr/>
        </p:nvSpPr>
        <p:spPr>
          <a:xfrm>
            <a:off x="4929117" y="3782706"/>
            <a:ext cx="1119116" cy="682388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4" descr="Positive - Free arrows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82" y="1291916"/>
            <a:ext cx="905373" cy="90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istic regression and linear regression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32" b="8307"/>
          <a:stretch/>
        </p:blipFill>
        <p:spPr bwMode="auto">
          <a:xfrm>
            <a:off x="7225113" y="2430958"/>
            <a:ext cx="3879939" cy="302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4233" y="6101659"/>
            <a:ext cx="8716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https://www.researchgate.net/figure/Logistic-regression-and-linear-regression_fig1_335786324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3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</a:t>
            </a: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Classification – Logistic Regression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058" name="Picture 10" descr="Logistic regression and linear regression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32" b="8307"/>
          <a:stretch/>
        </p:blipFill>
        <p:spPr bwMode="auto">
          <a:xfrm>
            <a:off x="1179155" y="2047165"/>
            <a:ext cx="4231797" cy="330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4233" y="5965181"/>
            <a:ext cx="8716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Plot 1 - 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www.researchgate.net/figure/Logistic-regression-and-linear-regression_fig1_335786324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Plot 2 - http</a:t>
            </a:r>
            <a:r>
              <a:rPr lang="en-US" dirty="0">
                <a:hlinkClick r:id="rId5"/>
              </a:rPr>
              <a:t>://blog.sairahul.com/2014/01/linear-separability.html</a:t>
            </a:r>
            <a:endParaRPr lang="en-US" dirty="0"/>
          </a:p>
        </p:txBody>
      </p:sp>
      <p:pic>
        <p:nvPicPr>
          <p:cNvPr id="3074" name="Picture 2" descr="Logistic Regression (for dummies) | Sachin Joglekar&amp;#39;s b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089" y="2019869"/>
            <a:ext cx="3337119" cy="31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02006" y="156949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 smtClean="0"/>
              <a:t>2 Dimensions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90431" y="153082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 smtClean="0"/>
              <a:t>3-Dimensions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0189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</a:t>
            </a: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Classification – Gradient Descent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233" y="5965181"/>
            <a:ext cx="10681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://www.analyticsvidhya.com/blog/2020/11/binary-cross-entropy-aka-log-loss-the-cost-function-used-in-logistic-regression/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64574" y="4599297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 smtClean="0"/>
              <a:t>B0 + good*B1+bad*B2+... word-i*Bi</a:t>
            </a:r>
            <a:endParaRPr lang="en-US" sz="1800" b="1" dirty="0"/>
          </a:p>
        </p:txBody>
      </p:sp>
      <p:pic>
        <p:nvPicPr>
          <p:cNvPr id="4098" name="Picture 2" descr="https://editor.analyticsvidhya.com/uploads/46591Capture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2" y="1654743"/>
            <a:ext cx="4866801" cy="346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043451" y="4776716"/>
            <a:ext cx="3452883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846161" y="1774209"/>
            <a:ext cx="152401" cy="65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9947" y="135340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 smtClean="0"/>
              <a:t>Error!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3267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06;p4" descr="Matrix - Free signs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9136" y="3207178"/>
            <a:ext cx="2642216" cy="138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</a:t>
            </a: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Classification – Matrix of Features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87905" y="309804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 smtClean="0"/>
              <a:t>Good, bad, ..., word-i</a:t>
            </a:r>
            <a:endParaRPr lang="en-US" sz="18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244453" y="3370999"/>
            <a:ext cx="2906973" cy="35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92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</a:t>
            </a: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Classification – Sigmoid Function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2013" y="3671250"/>
            <a:ext cx="345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Z = B0 + good*B1+bad*B2+... word-i*Bi</a:t>
            </a:r>
            <a:endParaRPr lang="en-US" b="1" dirty="0"/>
          </a:p>
        </p:txBody>
      </p:sp>
      <p:sp>
        <p:nvSpPr>
          <p:cNvPr id="9" name="Striped Right Arrow 8"/>
          <p:cNvSpPr/>
          <p:nvPr/>
        </p:nvSpPr>
        <p:spPr>
          <a:xfrm>
            <a:off x="3646227" y="3632583"/>
            <a:ext cx="830238" cy="420803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8" name="Picture 2" descr="Sigmoid function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473" y="3111690"/>
            <a:ext cx="2456598" cy="16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triped Right Arrow 14"/>
          <p:cNvSpPr/>
          <p:nvPr/>
        </p:nvSpPr>
        <p:spPr>
          <a:xfrm rot="19550608">
            <a:off x="7866505" y="3403705"/>
            <a:ext cx="769740" cy="385586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triped Right Arrow 15"/>
          <p:cNvSpPr/>
          <p:nvPr/>
        </p:nvSpPr>
        <p:spPr>
          <a:xfrm rot="2179805">
            <a:off x="7866594" y="4301883"/>
            <a:ext cx="782159" cy="375137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4" descr="Positive - Free arrows ic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86"/>
          <a:stretch/>
        </p:blipFill>
        <p:spPr bwMode="auto">
          <a:xfrm>
            <a:off x="9285927" y="2484397"/>
            <a:ext cx="649644" cy="125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Positive - Free arrows ic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8"/>
          <a:stretch/>
        </p:blipFill>
        <p:spPr bwMode="auto">
          <a:xfrm>
            <a:off x="9239533" y="4472934"/>
            <a:ext cx="627798" cy="12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543498" y="4012442"/>
            <a:ext cx="229282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90913" y="3862316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50%, 0.5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5972" y="4942766"/>
                <a:ext cx="1641540" cy="537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2000" b="1" dirty="0" smtClean="0"/>
                  <a:t>P(1)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pt-PT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PT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PT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pt-PT" sz="2000" b="1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pt-PT" sz="20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pt-PT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972" y="4942766"/>
                <a:ext cx="1641540" cy="537006"/>
              </a:xfrm>
              <a:prstGeom prst="rect">
                <a:avLst/>
              </a:prstGeom>
              <a:blipFill rotWithShape="0">
                <a:blip r:embed="rId5"/>
                <a:stretch>
                  <a:fillRect l="-4089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54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</a:t>
            </a: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Classification – Training and Evaluating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244" y="3111690"/>
            <a:ext cx="1651379" cy="504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BinaryVectorizer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34871" y="3755410"/>
            <a:ext cx="1651379" cy="504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CountVectorizer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23498" y="4412776"/>
            <a:ext cx="1651379" cy="504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TF-IDF</a:t>
            </a:r>
            <a:endParaRPr lang="en-US" dirty="0"/>
          </a:p>
        </p:txBody>
      </p:sp>
      <p:sp>
        <p:nvSpPr>
          <p:cNvPr id="10" name="Striped Right Arrow 9"/>
          <p:cNvSpPr/>
          <p:nvPr/>
        </p:nvSpPr>
        <p:spPr>
          <a:xfrm rot="19550608">
            <a:off x="3100318" y="2554409"/>
            <a:ext cx="1119116" cy="682388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ogistic regression and linear regression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32" b="8307"/>
          <a:stretch/>
        </p:blipFill>
        <p:spPr bwMode="auto">
          <a:xfrm>
            <a:off x="7088636" y="1380080"/>
            <a:ext cx="1318385" cy="102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ositive - Free arrows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183" y="2643044"/>
            <a:ext cx="676939" cy="67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80932" y="218364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 smtClean="0"/>
              <a:t>90% of Dataset</a:t>
            </a:r>
            <a:endParaRPr lang="en-US" sz="1800" b="1" dirty="0"/>
          </a:p>
        </p:txBody>
      </p:sp>
      <p:sp>
        <p:nvSpPr>
          <p:cNvPr id="14" name="Striped Right Arrow 13"/>
          <p:cNvSpPr/>
          <p:nvPr/>
        </p:nvSpPr>
        <p:spPr>
          <a:xfrm>
            <a:off x="6223380" y="2201841"/>
            <a:ext cx="659642" cy="350290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triped Right Arrow 14"/>
          <p:cNvSpPr/>
          <p:nvPr/>
        </p:nvSpPr>
        <p:spPr>
          <a:xfrm>
            <a:off x="8736843" y="2272354"/>
            <a:ext cx="659642" cy="350290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567081" y="1856096"/>
                <a:ext cx="17300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𝑤𝑜𝑟𝑑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𝒈𝒐𝒐𝒅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081" y="1856096"/>
                <a:ext cx="1730025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55708" y="2185916"/>
                <a:ext cx="16290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𝑤𝑜𝑟𝑑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𝒃𝒂𝒅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708" y="2185916"/>
                <a:ext cx="1629036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71630" y="2515737"/>
                <a:ext cx="1319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𝑤𝑜𝑟𝑑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630" y="2515737"/>
                <a:ext cx="1319657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triped Right Arrow 18"/>
          <p:cNvSpPr/>
          <p:nvPr/>
        </p:nvSpPr>
        <p:spPr>
          <a:xfrm rot="2179805">
            <a:off x="3225423" y="4330891"/>
            <a:ext cx="1119116" cy="682388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16974" y="494276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 smtClean="0"/>
              <a:t>10% of Dataset</a:t>
            </a:r>
            <a:endParaRPr lang="en-US" sz="1800" b="1" dirty="0"/>
          </a:p>
        </p:txBody>
      </p:sp>
      <p:sp>
        <p:nvSpPr>
          <p:cNvPr id="22" name="Striped Right Arrow 21"/>
          <p:cNvSpPr/>
          <p:nvPr/>
        </p:nvSpPr>
        <p:spPr>
          <a:xfrm rot="5400000">
            <a:off x="9940120" y="3257268"/>
            <a:ext cx="659642" cy="350290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4" descr="Positive - Free arrows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4476466"/>
            <a:ext cx="1179559" cy="117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ent Arrow 4"/>
          <p:cNvSpPr/>
          <p:nvPr/>
        </p:nvSpPr>
        <p:spPr>
          <a:xfrm>
            <a:off x="7369791" y="3766782"/>
            <a:ext cx="1241946" cy="70968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906973" y="3671248"/>
            <a:ext cx="8707272" cy="136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15768" y="31822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 smtClean="0"/>
              <a:t>Train</a:t>
            </a:r>
            <a:endParaRPr lang="en-US" sz="1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540622" y="37440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 smtClean="0"/>
              <a:t>Evaluating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737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235</Words>
  <Application>Microsoft Office PowerPoint</Application>
  <PresentationFormat>Widescreen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Arial Narrow</vt:lpstr>
      <vt:lpstr>Calibri</vt:lpstr>
      <vt:lpstr>Office Theme</vt:lpstr>
      <vt:lpstr>Natural Language Processing Course Text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Course Text Classification</dc:title>
  <dc:creator>Ivo Bernardo</dc:creator>
  <cp:lastModifiedBy>Microsoft account</cp:lastModifiedBy>
  <cp:revision>10</cp:revision>
  <dcterms:created xsi:type="dcterms:W3CDTF">2020-06-30T22:16:45Z</dcterms:created>
  <dcterms:modified xsi:type="dcterms:W3CDTF">2023-10-16T11:40:28Z</dcterms:modified>
</cp:coreProperties>
</file>