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Poppins Bold" panose="020B0604020202020204" charset="0"/>
      <p:regular r:id="rId21"/>
    </p:embeddedFont>
    <p:embeddedFont>
      <p:font typeface="Poppins Light" panose="020B0604020202020204" charset="0"/>
      <p:regular r:id="rId22"/>
      <p:bold r:id="rId23"/>
    </p:embeddedFont>
    <p:embeddedFont>
      <p:font typeface="Poppins Medium" panose="020B0604020202020204"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632" autoAdjust="0"/>
  </p:normalViewPr>
  <p:slideViewPr>
    <p:cSldViewPr>
      <p:cViewPr varScale="1">
        <p:scale>
          <a:sx n="71" d="100"/>
          <a:sy n="71" d="100"/>
        </p:scale>
        <p:origin x="7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23-Apr-19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23-Apr-19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23-Apr-19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6A6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9702303" cy="2508943"/>
            <a:chOff x="0" y="0"/>
            <a:chExt cx="12936404" cy="3345257"/>
          </a:xfrm>
        </p:grpSpPr>
        <p:sp>
          <p:nvSpPr>
            <p:cNvPr id="3" name="TextBox 3"/>
            <p:cNvSpPr txBox="1"/>
            <p:nvPr/>
          </p:nvSpPr>
          <p:spPr>
            <a:xfrm>
              <a:off x="0" y="-38100"/>
              <a:ext cx="12936404" cy="688340"/>
            </a:xfrm>
            <a:prstGeom prst="rect">
              <a:avLst/>
            </a:prstGeom>
          </p:spPr>
          <p:txBody>
            <a:bodyPr lIns="0" tIns="0" rIns="0" bIns="0" rtlCol="0" anchor="t">
              <a:spAutoFit/>
            </a:bodyPr>
            <a:lstStyle/>
            <a:p>
              <a:pPr>
                <a:lnSpc>
                  <a:spcPts val="4160"/>
                </a:lnSpc>
              </a:pPr>
              <a:r>
                <a:rPr lang="en-US" sz="3200" b="1" i="0" spc="160">
                  <a:solidFill>
                    <a:srgbClr val="F4F4EA"/>
                  </a:solidFill>
                  <a:latin typeface="Poppins Medium"/>
                </a:rPr>
                <a:t>Home Automation using</a:t>
              </a:r>
            </a:p>
          </p:txBody>
        </p:sp>
        <p:sp>
          <p:nvSpPr>
            <p:cNvPr id="4" name="TextBox 4"/>
            <p:cNvSpPr txBox="1"/>
            <p:nvPr/>
          </p:nvSpPr>
          <p:spPr>
            <a:xfrm>
              <a:off x="0" y="1252932"/>
              <a:ext cx="12936404" cy="2092325"/>
            </a:xfrm>
            <a:prstGeom prst="rect">
              <a:avLst/>
            </a:prstGeom>
          </p:spPr>
          <p:txBody>
            <a:bodyPr lIns="0" tIns="0" rIns="0" bIns="0" rtlCol="0" anchor="t">
              <a:spAutoFit/>
            </a:bodyPr>
            <a:lstStyle/>
            <a:p>
              <a:pPr>
                <a:lnSpc>
                  <a:spcPts val="11660"/>
                </a:lnSpc>
              </a:pPr>
              <a:r>
                <a:rPr lang="en-US" sz="11000" b="0" i="0" spc="-187" dirty="0">
                  <a:solidFill>
                    <a:srgbClr val="F4F4EA"/>
                  </a:solidFill>
                  <a:latin typeface="Poppins Bold"/>
                </a:rPr>
                <a:t>NodeMCU</a:t>
              </a:r>
            </a:p>
          </p:txBody>
        </p:sp>
      </p:grpSp>
      <p:grpSp>
        <p:nvGrpSpPr>
          <p:cNvPr id="5" name="Group 5"/>
          <p:cNvGrpSpPr/>
          <p:nvPr/>
        </p:nvGrpSpPr>
        <p:grpSpPr>
          <a:xfrm>
            <a:off x="1028700" y="7872583"/>
            <a:ext cx="9571577" cy="1385717"/>
            <a:chOff x="0" y="0"/>
            <a:chExt cx="12762102" cy="1847623"/>
          </a:xfrm>
        </p:grpSpPr>
        <p:sp>
          <p:nvSpPr>
            <p:cNvPr id="6" name="TextBox 6"/>
            <p:cNvSpPr txBox="1"/>
            <p:nvPr/>
          </p:nvSpPr>
          <p:spPr>
            <a:xfrm>
              <a:off x="0" y="-28575"/>
              <a:ext cx="12708225" cy="1213908"/>
            </a:xfrm>
            <a:prstGeom prst="rect">
              <a:avLst/>
            </a:prstGeom>
          </p:spPr>
          <p:txBody>
            <a:bodyPr lIns="0" tIns="0" rIns="0" bIns="0" rtlCol="0" anchor="t">
              <a:spAutoFit/>
            </a:bodyPr>
            <a:lstStyle/>
            <a:p>
              <a:pPr>
                <a:lnSpc>
                  <a:spcPts val="3639"/>
                </a:lnSpc>
              </a:pPr>
              <a:r>
                <a:rPr lang="en-US" sz="2800" b="0" i="0" spc="392">
                  <a:solidFill>
                    <a:srgbClr val="F4F4EA"/>
                  </a:solidFill>
                  <a:latin typeface="Poppins Light"/>
                </a:rPr>
                <a:t>Gaurav Kumar</a:t>
              </a:r>
            </a:p>
            <a:p>
              <a:pPr>
                <a:lnSpc>
                  <a:spcPts val="3640"/>
                </a:lnSpc>
              </a:pPr>
              <a:r>
                <a:rPr lang="en-US" sz="2800" b="0" i="0" spc="392">
                  <a:solidFill>
                    <a:srgbClr val="F4F4EA"/>
                  </a:solidFill>
                  <a:latin typeface="Poppins Light"/>
                </a:rPr>
                <a:t>1701CS21</a:t>
              </a:r>
            </a:p>
          </p:txBody>
        </p:sp>
        <p:sp>
          <p:nvSpPr>
            <p:cNvPr id="7" name="AutoShape 7"/>
            <p:cNvSpPr/>
            <p:nvPr/>
          </p:nvSpPr>
          <p:spPr>
            <a:xfrm>
              <a:off x="0" y="1777801"/>
              <a:ext cx="12762102" cy="69822"/>
            </a:xfrm>
            <a:prstGeom prst="rect">
              <a:avLst/>
            </a:prstGeom>
            <a:solidFill>
              <a:srgbClr val="F4F4EA"/>
            </a:solidFill>
          </p:spPr>
        </p:sp>
      </p:grpSp>
      <p:pic>
        <p:nvPicPr>
          <p:cNvPr id="8" name="Picture 8"/>
          <p:cNvPicPr>
            <a:picLocks noChangeAspect="1"/>
          </p:cNvPicPr>
          <p:nvPr/>
        </p:nvPicPr>
        <p:blipFill>
          <a:blip r:embed="rId2"/>
          <a:srcRect l="28557" r="29315"/>
          <a:stretch>
            <a:fillRect/>
          </a:stretch>
        </p:blipFill>
        <p:spPr>
          <a:xfrm>
            <a:off x="11767042" y="-259643"/>
            <a:ext cx="6814726" cy="10777614"/>
          </a:xfrm>
          <a:prstGeom prst="rect">
            <a:avLst/>
          </a:prstGeom>
        </p:spPr>
      </p:pic>
      <p:sp>
        <p:nvSpPr>
          <p:cNvPr id="9" name="AutoShape 9"/>
          <p:cNvSpPr/>
          <p:nvPr/>
        </p:nvSpPr>
        <p:spPr>
          <a:xfrm>
            <a:off x="14013390" y="-307181"/>
            <a:ext cx="2444705" cy="10872689"/>
          </a:xfrm>
          <a:prstGeom prst="rect">
            <a:avLst/>
          </a:prstGeom>
          <a:solidFill>
            <a:srgbClr val="94C8D2">
              <a:alpha val="29803"/>
            </a:srgbClr>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61476" y="0"/>
            <a:ext cx="12269772" cy="10287000"/>
          </a:xfrm>
          <a:prstGeom prst="rect">
            <a:avLst/>
          </a:prstGeom>
          <a:solidFill>
            <a:srgbClr val="F4F4EA"/>
          </a:solidFill>
        </p:spPr>
      </p:sp>
      <p:sp>
        <p:nvSpPr>
          <p:cNvPr id="7" name="TextBox 7"/>
          <p:cNvSpPr txBox="1"/>
          <p:nvPr/>
        </p:nvSpPr>
        <p:spPr>
          <a:xfrm>
            <a:off x="280284" y="494630"/>
            <a:ext cx="5569587" cy="1838325"/>
          </a:xfrm>
          <a:prstGeom prst="rect">
            <a:avLst/>
          </a:prstGeom>
        </p:spPr>
        <p:txBody>
          <a:bodyPr lIns="0" tIns="0" rIns="0" bIns="0" rtlCol="0" anchor="t">
            <a:spAutoFit/>
          </a:bodyPr>
          <a:lstStyle/>
          <a:p>
            <a:pPr>
              <a:lnSpc>
                <a:spcPts val="7200"/>
              </a:lnSpc>
            </a:pPr>
            <a:r>
              <a:rPr lang="en-US" sz="6000" b="1" i="1" spc="-60" dirty="0">
                <a:solidFill>
                  <a:srgbClr val="F4F4EA"/>
                </a:solidFill>
                <a:latin typeface="Poppins Bold"/>
              </a:rPr>
              <a:t>Configuring</a:t>
            </a:r>
          </a:p>
          <a:p>
            <a:pPr>
              <a:lnSpc>
                <a:spcPts val="7200"/>
              </a:lnSpc>
            </a:pPr>
            <a:r>
              <a:rPr lang="en-US" sz="6000" b="1" i="1" spc="-60" dirty="0">
                <a:solidFill>
                  <a:srgbClr val="F4F4EA"/>
                </a:solidFill>
                <a:latin typeface="Poppins Bold"/>
              </a:rPr>
              <a:t>Blynk App</a:t>
            </a:r>
          </a:p>
        </p:txBody>
      </p:sp>
      <p:sp>
        <p:nvSpPr>
          <p:cNvPr id="8" name="TextBox 8"/>
          <p:cNvSpPr txBox="1"/>
          <p:nvPr/>
        </p:nvSpPr>
        <p:spPr>
          <a:xfrm>
            <a:off x="6485685" y="561337"/>
            <a:ext cx="11421353" cy="715137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We open the app and create a New Project</a:t>
            </a:r>
          </a:p>
          <a:p>
            <a:pPr marL="495300" lvl="1" indent="-247650">
              <a:lnSpc>
                <a:spcPts val="4710"/>
              </a:lnSpc>
              <a:buFont typeface="Arial"/>
              <a:buChar char="•"/>
            </a:pPr>
            <a:r>
              <a:rPr lang="en-US" sz="3000" b="0" i="0" spc="30" dirty="0">
                <a:solidFill>
                  <a:srgbClr val="286A6C"/>
                </a:solidFill>
                <a:latin typeface="Poppins Light"/>
              </a:rPr>
              <a:t>After giving Project Name, select hardware device as NodeMCU and connection type as </a:t>
            </a:r>
            <a:r>
              <a:rPr lang="en-US" sz="3000" b="0" i="0" spc="30" dirty="0" err="1">
                <a:solidFill>
                  <a:srgbClr val="286A6C"/>
                </a:solidFill>
                <a:latin typeface="Poppins Light"/>
              </a:rPr>
              <a:t>Wifi</a:t>
            </a:r>
            <a:endParaRPr lang="en-US" sz="3000" b="0" i="0" spc="30" dirty="0">
              <a:solidFill>
                <a:srgbClr val="286A6C"/>
              </a:solidFill>
              <a:latin typeface="Poppins Light"/>
            </a:endParaRPr>
          </a:p>
          <a:p>
            <a:pPr marL="495300" lvl="1" indent="-247650">
              <a:lnSpc>
                <a:spcPts val="4710"/>
              </a:lnSpc>
              <a:buFont typeface="Arial"/>
              <a:buChar char="•"/>
            </a:pPr>
            <a:r>
              <a:rPr lang="en-US" sz="3000" b="0" i="0" spc="30" dirty="0">
                <a:solidFill>
                  <a:srgbClr val="286A6C"/>
                </a:solidFill>
                <a:latin typeface="Poppins Light"/>
              </a:rPr>
              <a:t>Blynk app will send Auth token after creating project that will be used in the code which will be uploaded to the NodeMCU</a:t>
            </a:r>
          </a:p>
          <a:p>
            <a:pPr marL="495300" lvl="1" indent="-247650">
              <a:lnSpc>
                <a:spcPts val="4710"/>
              </a:lnSpc>
              <a:buFont typeface="Arial"/>
              <a:buChar char="•"/>
            </a:pPr>
            <a:r>
              <a:rPr lang="en-US" sz="3000" b="0" i="0" spc="30" dirty="0">
                <a:solidFill>
                  <a:srgbClr val="286A6C"/>
                </a:solidFill>
                <a:latin typeface="Poppins Light"/>
              </a:rPr>
              <a:t>Depending upon how many appliances we want to control we will add that many number of buttons on the blank area from the side menu </a:t>
            </a:r>
          </a:p>
          <a:p>
            <a:pPr marL="495300" lvl="1" indent="-247650">
              <a:lnSpc>
                <a:spcPts val="4710"/>
              </a:lnSpc>
              <a:buFont typeface="Arial"/>
              <a:buChar char="•"/>
            </a:pPr>
            <a:r>
              <a:rPr lang="en-US" sz="3000" b="0" i="0" spc="30" dirty="0">
                <a:solidFill>
                  <a:srgbClr val="286A6C"/>
                </a:solidFill>
                <a:latin typeface="Poppins Light"/>
              </a:rPr>
              <a:t>After clicking the button we can configure the button, set its name, set it to specific input on relay, its initial state when power is supplied to </a:t>
            </a:r>
            <a:r>
              <a:rPr lang="en-US" sz="3000" b="0" i="0" spc="30" dirty="0" err="1">
                <a:solidFill>
                  <a:srgbClr val="286A6C"/>
                </a:solidFill>
                <a:latin typeface="Poppins Light"/>
              </a:rPr>
              <a:t>nodemcu</a:t>
            </a:r>
            <a:r>
              <a:rPr lang="en-US" sz="3000" b="0" i="0" spc="30" dirty="0">
                <a:solidFill>
                  <a:srgbClr val="286A6C"/>
                </a:solidFill>
                <a:latin typeface="Poppins Ligh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90825" y="0"/>
            <a:ext cx="12211072" cy="10287000"/>
          </a:xfrm>
          <a:prstGeom prst="rect">
            <a:avLst/>
          </a:prstGeom>
          <a:solidFill>
            <a:srgbClr val="F4F4EA"/>
          </a:solidFill>
        </p:spPr>
      </p:sp>
      <p:sp>
        <p:nvSpPr>
          <p:cNvPr id="3" name="TextBox 3"/>
          <p:cNvSpPr txBox="1"/>
          <p:nvPr/>
        </p:nvSpPr>
        <p:spPr>
          <a:xfrm>
            <a:off x="338984" y="523707"/>
            <a:ext cx="5569587" cy="18383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Using Arduino-IDE</a:t>
            </a:r>
          </a:p>
        </p:txBody>
      </p:sp>
      <p:sp>
        <p:nvSpPr>
          <p:cNvPr id="4" name="TextBox 4"/>
          <p:cNvSpPr txBox="1"/>
          <p:nvPr/>
        </p:nvSpPr>
        <p:spPr>
          <a:xfrm>
            <a:off x="6485685" y="418932"/>
            <a:ext cx="11421353" cy="894588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After installing and configuring Arduino-IDE we will connect NodeMCU to our pc using USB cable</a:t>
            </a:r>
          </a:p>
          <a:p>
            <a:pPr marL="495300" lvl="1" indent="-247650">
              <a:lnSpc>
                <a:spcPts val="4710"/>
              </a:lnSpc>
              <a:buFont typeface="Arial"/>
              <a:buChar char="•"/>
            </a:pPr>
            <a:r>
              <a:rPr lang="en-US" sz="3000" b="0" i="0" spc="30" dirty="0">
                <a:solidFill>
                  <a:srgbClr val="286A6C"/>
                </a:solidFill>
                <a:latin typeface="Poppins Light"/>
              </a:rPr>
              <a:t>After starting the Arduino-IDE we will select appropriate port to which NodeMCU is connected to our pc under tools </a:t>
            </a:r>
          </a:p>
          <a:p>
            <a:pPr marL="495300" lvl="1" indent="-247650">
              <a:lnSpc>
                <a:spcPts val="4710"/>
              </a:lnSpc>
              <a:buFont typeface="Arial"/>
              <a:buChar char="•"/>
            </a:pPr>
            <a:r>
              <a:rPr lang="en-US" sz="3000" b="0" i="0" spc="30" dirty="0">
                <a:solidFill>
                  <a:srgbClr val="286A6C"/>
                </a:solidFill>
                <a:latin typeface="Poppins Light"/>
              </a:rPr>
              <a:t>Change the board under tools to be NodeMCU 1.0</a:t>
            </a:r>
          </a:p>
          <a:p>
            <a:pPr marL="495300" lvl="1" indent="-247650">
              <a:lnSpc>
                <a:spcPts val="4710"/>
              </a:lnSpc>
              <a:buFont typeface="Arial"/>
              <a:buChar char="•"/>
            </a:pPr>
            <a:r>
              <a:rPr lang="en-US" sz="3000" b="0" i="0" spc="30" dirty="0">
                <a:solidFill>
                  <a:srgbClr val="286A6C"/>
                </a:solidFill>
                <a:latin typeface="Poppins Light"/>
              </a:rPr>
              <a:t>Now, we will write the code or use the ESP8266_Standalone sample under Examples </a:t>
            </a:r>
          </a:p>
          <a:p>
            <a:pPr marL="495300" lvl="1" indent="-247650">
              <a:lnSpc>
                <a:spcPts val="4710"/>
              </a:lnSpc>
              <a:buFont typeface="Arial"/>
              <a:buChar char="•"/>
            </a:pPr>
            <a:r>
              <a:rPr lang="en-US" sz="3000" b="0" i="0" spc="30" dirty="0">
                <a:solidFill>
                  <a:srgbClr val="286A6C"/>
                </a:solidFill>
                <a:latin typeface="Poppins Light"/>
              </a:rPr>
              <a:t>Set the auth token to the one that was mailed during creating project in Blynk app</a:t>
            </a:r>
          </a:p>
          <a:p>
            <a:pPr marL="495300" lvl="1" indent="-247650">
              <a:lnSpc>
                <a:spcPts val="4710"/>
              </a:lnSpc>
              <a:buFont typeface="Arial"/>
              <a:buChar char="•"/>
            </a:pPr>
            <a:r>
              <a:rPr lang="en-US" sz="3000" b="0" i="0" spc="30" dirty="0">
                <a:solidFill>
                  <a:srgbClr val="286A6C"/>
                </a:solidFill>
                <a:latin typeface="Poppins Light"/>
              </a:rPr>
              <a:t>Set the network and password of </a:t>
            </a:r>
            <a:r>
              <a:rPr lang="en-US" sz="3000" b="0" i="0" spc="30" dirty="0" err="1">
                <a:solidFill>
                  <a:srgbClr val="286A6C"/>
                </a:solidFill>
                <a:latin typeface="Poppins Light"/>
              </a:rPr>
              <a:t>wifi</a:t>
            </a:r>
            <a:r>
              <a:rPr lang="en-US" sz="3000" b="0" i="0" spc="30" dirty="0">
                <a:solidFill>
                  <a:srgbClr val="286A6C"/>
                </a:solidFill>
                <a:latin typeface="Poppins Light"/>
              </a:rPr>
              <a:t> to which NodeMCU will connect </a:t>
            </a:r>
          </a:p>
          <a:p>
            <a:pPr marL="495300" lvl="1" indent="-247650">
              <a:lnSpc>
                <a:spcPts val="4710"/>
              </a:lnSpc>
              <a:buFont typeface="Arial"/>
              <a:buChar char="•"/>
            </a:pPr>
            <a:r>
              <a:rPr lang="en-US" sz="3000" b="0" i="0" spc="30" dirty="0">
                <a:solidFill>
                  <a:srgbClr val="286A6C"/>
                </a:solidFill>
                <a:latin typeface="Poppins Light"/>
              </a:rPr>
              <a:t>Now, we upload the code and next time NodeMCU powers up it will automatically get connected to the specified network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76151" y="0"/>
            <a:ext cx="12372495" cy="10287000"/>
          </a:xfrm>
          <a:prstGeom prst="rect">
            <a:avLst/>
          </a:prstGeom>
          <a:solidFill>
            <a:srgbClr val="F4F4EA"/>
          </a:solidFill>
        </p:spPr>
      </p:sp>
      <p:sp>
        <p:nvSpPr>
          <p:cNvPr id="3" name="TextBox 3"/>
          <p:cNvSpPr txBox="1"/>
          <p:nvPr/>
        </p:nvSpPr>
        <p:spPr>
          <a:xfrm>
            <a:off x="412358" y="596808"/>
            <a:ext cx="5569587" cy="18383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Hardware Assembly</a:t>
            </a:r>
          </a:p>
        </p:txBody>
      </p:sp>
      <p:sp>
        <p:nvSpPr>
          <p:cNvPr id="4" name="TextBox 4"/>
          <p:cNvSpPr txBox="1"/>
          <p:nvPr/>
        </p:nvSpPr>
        <p:spPr>
          <a:xfrm>
            <a:off x="6485685" y="791118"/>
            <a:ext cx="11421353" cy="834771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Connect NodeMCU to Relay Board. We can directly connect them using jumper wires or use Breadboard for this</a:t>
            </a:r>
          </a:p>
          <a:p>
            <a:pPr marL="495300" lvl="1" indent="-247650">
              <a:lnSpc>
                <a:spcPts val="4710"/>
              </a:lnSpc>
              <a:buFont typeface="Arial"/>
              <a:buChar char="•"/>
            </a:pPr>
            <a:r>
              <a:rPr lang="en-US" sz="3000" b="0" i="0" spc="30" dirty="0">
                <a:solidFill>
                  <a:srgbClr val="286A6C"/>
                </a:solidFill>
                <a:latin typeface="Poppins Light"/>
              </a:rPr>
              <a:t>NodeMCU has many input pins, we can connect IN1, IN2 ... depending on how many appliances we need to connect, of relay to anyone of those but we need to configure our buttons in Blynk app accordingly</a:t>
            </a:r>
          </a:p>
          <a:p>
            <a:pPr marL="495300" lvl="1" indent="-247650">
              <a:lnSpc>
                <a:spcPts val="4710"/>
              </a:lnSpc>
              <a:buFont typeface="Arial"/>
              <a:buChar char="•"/>
            </a:pPr>
            <a:r>
              <a:rPr lang="en-US" sz="3000" b="0" i="0" spc="30" dirty="0">
                <a:solidFill>
                  <a:srgbClr val="286A6C"/>
                </a:solidFill>
                <a:latin typeface="Poppins Light"/>
              </a:rPr>
              <a:t>Connect ground pin of relay to GND of </a:t>
            </a:r>
            <a:r>
              <a:rPr lang="en-US" sz="3000" b="0" i="0" spc="30" dirty="0" err="1">
                <a:solidFill>
                  <a:srgbClr val="286A6C"/>
                </a:solidFill>
                <a:latin typeface="Poppins Light"/>
              </a:rPr>
              <a:t>nodemcu</a:t>
            </a:r>
            <a:r>
              <a:rPr lang="en-US" sz="3000" b="0" i="0" spc="30" dirty="0">
                <a:solidFill>
                  <a:srgbClr val="286A6C"/>
                </a:solidFill>
                <a:latin typeface="Poppins Light"/>
              </a:rPr>
              <a:t>, </a:t>
            </a:r>
            <a:r>
              <a:rPr lang="en-US" sz="3000" b="0" i="0" spc="30" dirty="0" err="1">
                <a:solidFill>
                  <a:srgbClr val="286A6C"/>
                </a:solidFill>
                <a:latin typeface="Poppins Light"/>
              </a:rPr>
              <a:t>Vcc</a:t>
            </a:r>
            <a:r>
              <a:rPr lang="en-US" sz="3000" b="0" i="0" spc="30" dirty="0">
                <a:solidFill>
                  <a:srgbClr val="286A6C"/>
                </a:solidFill>
                <a:latin typeface="Poppins Light"/>
              </a:rPr>
              <a:t> of relay to 3v3 of </a:t>
            </a:r>
            <a:r>
              <a:rPr lang="en-US" sz="3000" b="0" i="0" spc="30" dirty="0" err="1">
                <a:solidFill>
                  <a:srgbClr val="286A6C"/>
                </a:solidFill>
                <a:latin typeface="Poppins Light"/>
              </a:rPr>
              <a:t>nodemcu</a:t>
            </a:r>
            <a:r>
              <a:rPr lang="en-US" sz="3000" b="0" i="0" spc="30" dirty="0">
                <a:solidFill>
                  <a:srgbClr val="286A6C"/>
                </a:solidFill>
                <a:latin typeface="Poppins Light"/>
              </a:rPr>
              <a:t>, </a:t>
            </a:r>
            <a:r>
              <a:rPr lang="en-US" sz="3000" b="0" i="0" spc="30" dirty="0" err="1">
                <a:solidFill>
                  <a:srgbClr val="286A6C"/>
                </a:solidFill>
                <a:latin typeface="Poppins Light"/>
              </a:rPr>
              <a:t>jdvcc</a:t>
            </a:r>
            <a:r>
              <a:rPr lang="en-US" sz="3000" b="0" i="0" spc="30" dirty="0">
                <a:solidFill>
                  <a:srgbClr val="286A6C"/>
                </a:solidFill>
                <a:latin typeface="Poppins Light"/>
              </a:rPr>
              <a:t> of relay to vin of </a:t>
            </a:r>
            <a:r>
              <a:rPr lang="en-US" sz="3000" b="0" i="0" spc="30" dirty="0" err="1">
                <a:solidFill>
                  <a:srgbClr val="286A6C"/>
                </a:solidFill>
                <a:latin typeface="Poppins Light"/>
              </a:rPr>
              <a:t>nodemcu</a:t>
            </a:r>
            <a:r>
              <a:rPr lang="en-US" sz="3000" b="0" i="0" spc="30" dirty="0">
                <a:solidFill>
                  <a:srgbClr val="286A6C"/>
                </a:solidFill>
                <a:latin typeface="Poppins Light"/>
              </a:rPr>
              <a:t> </a:t>
            </a:r>
          </a:p>
          <a:p>
            <a:pPr marL="495300" lvl="1" indent="-247650">
              <a:lnSpc>
                <a:spcPts val="4710"/>
              </a:lnSpc>
              <a:buFont typeface="Arial"/>
              <a:buChar char="•"/>
            </a:pPr>
            <a:r>
              <a:rPr lang="en-US" sz="3000" b="0" i="0" spc="30" dirty="0">
                <a:solidFill>
                  <a:srgbClr val="286A6C"/>
                </a:solidFill>
                <a:latin typeface="Poppins Light"/>
              </a:rPr>
              <a:t>Power up NodeMCU using charger/ </a:t>
            </a:r>
            <a:r>
              <a:rPr lang="en-US" sz="3000" b="0" i="0" spc="30" dirty="0" err="1">
                <a:solidFill>
                  <a:srgbClr val="286A6C"/>
                </a:solidFill>
                <a:latin typeface="Poppins Light"/>
              </a:rPr>
              <a:t>powerbank</a:t>
            </a:r>
            <a:endParaRPr lang="en-US" sz="3000" b="0" i="0" spc="30" dirty="0">
              <a:solidFill>
                <a:srgbClr val="286A6C"/>
              </a:solidFill>
              <a:latin typeface="Poppins Light"/>
            </a:endParaRPr>
          </a:p>
          <a:p>
            <a:pPr marL="495300" lvl="1" indent="-247650">
              <a:lnSpc>
                <a:spcPts val="4710"/>
              </a:lnSpc>
              <a:buFont typeface="Arial"/>
              <a:buChar char="•"/>
            </a:pPr>
            <a:r>
              <a:rPr lang="en-US" sz="3000" b="0" i="0" spc="30" dirty="0">
                <a:solidFill>
                  <a:srgbClr val="286A6C"/>
                </a:solidFill>
                <a:latin typeface="Poppins Light"/>
              </a:rPr>
              <a:t>To power up Relay board we can use battery or breadboard power supply or can just use power supply from </a:t>
            </a:r>
            <a:r>
              <a:rPr lang="en-US" sz="3000" b="0" i="0" spc="30" dirty="0" err="1">
                <a:solidFill>
                  <a:srgbClr val="286A6C"/>
                </a:solidFill>
                <a:latin typeface="Poppins Light"/>
              </a:rPr>
              <a:t>nodemcu</a:t>
            </a:r>
            <a:endParaRPr lang="en-US" sz="3000" b="0" i="0" spc="30" dirty="0">
              <a:solidFill>
                <a:srgbClr val="286A6C"/>
              </a:solidFill>
              <a:latin typeface="Poppi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76151" y="0"/>
            <a:ext cx="12240422" cy="10287000"/>
          </a:xfrm>
          <a:prstGeom prst="rect">
            <a:avLst/>
          </a:prstGeom>
          <a:solidFill>
            <a:srgbClr val="F4F4EA"/>
          </a:solidFill>
        </p:spPr>
      </p:sp>
      <p:sp>
        <p:nvSpPr>
          <p:cNvPr id="3" name="TextBox 3"/>
          <p:cNvSpPr txBox="1"/>
          <p:nvPr/>
        </p:nvSpPr>
        <p:spPr>
          <a:xfrm>
            <a:off x="506563" y="561975"/>
            <a:ext cx="5569587" cy="9239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Using IFTTT</a:t>
            </a:r>
          </a:p>
        </p:txBody>
      </p:sp>
      <p:sp>
        <p:nvSpPr>
          <p:cNvPr id="4" name="TextBox 4"/>
          <p:cNvSpPr txBox="1"/>
          <p:nvPr/>
        </p:nvSpPr>
        <p:spPr>
          <a:xfrm>
            <a:off x="6485685" y="144780"/>
            <a:ext cx="11421353" cy="1014222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We cannot connect the Google Assistant to the NodeMCU directly, and that is the reason we use the Blynk app. Blynk app can directly connect to the NodeMCU and send data to it</a:t>
            </a:r>
          </a:p>
          <a:p>
            <a:pPr marL="495300" lvl="1" indent="-247650">
              <a:lnSpc>
                <a:spcPts val="4710"/>
              </a:lnSpc>
              <a:buFont typeface="Arial"/>
              <a:buChar char="•"/>
            </a:pPr>
            <a:r>
              <a:rPr lang="en-US" sz="3000" b="0" i="0" spc="30" dirty="0">
                <a:solidFill>
                  <a:srgbClr val="286A6C"/>
                </a:solidFill>
                <a:latin typeface="Poppins Light"/>
              </a:rPr>
              <a:t>To send the on or off signals using voice commands.  To do this we use google assistant in our smartphone and an app called IFTTT</a:t>
            </a:r>
          </a:p>
          <a:p>
            <a:pPr marL="495300" lvl="1" indent="-247650">
              <a:lnSpc>
                <a:spcPts val="4710"/>
              </a:lnSpc>
              <a:buFont typeface="Arial"/>
              <a:buChar char="•"/>
            </a:pPr>
            <a:r>
              <a:rPr lang="en-US" sz="3000" b="0" i="0" spc="30" dirty="0">
                <a:solidFill>
                  <a:srgbClr val="286A6C"/>
                </a:solidFill>
                <a:latin typeface="Poppins Light"/>
              </a:rPr>
              <a:t>When we say a voice command to the Google Assistant, Google Assistant sends this command to IFTTT. IFTTT interprets this command and sends an On or Off signal to the Blynk app via the Blynk Server. Blynk will then send this signal to the NodeMCU and then to our electrical appliances</a:t>
            </a:r>
          </a:p>
          <a:p>
            <a:pPr marL="495300" lvl="1" indent="-247650">
              <a:lnSpc>
                <a:spcPts val="4710"/>
              </a:lnSpc>
              <a:buFont typeface="Arial"/>
              <a:buChar char="•"/>
            </a:pPr>
            <a:r>
              <a:rPr lang="en-US" sz="3000" b="0" i="0" spc="30" dirty="0">
                <a:solidFill>
                  <a:srgbClr val="286A6C"/>
                </a:solidFill>
                <a:latin typeface="Poppins Light"/>
              </a:rPr>
              <a:t>We have to go to the IFTTT website and create and applet that accomplishes this task for us where we set the voice command given to the google assistant app and the action related to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rcRect t="7865" b="7865"/>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028700" y="3314700"/>
            <a:ext cx="7905750" cy="2800350"/>
          </a:xfrm>
          <a:prstGeom prst="rect">
            <a:avLst/>
          </a:prstGeom>
          <a:solidFill>
            <a:srgbClr val="F4F4EA"/>
          </a:solidFill>
        </p:spPr>
      </p:sp>
      <p:sp>
        <p:nvSpPr>
          <p:cNvPr id="3" name="AutoShape 3"/>
          <p:cNvSpPr/>
          <p:nvPr/>
        </p:nvSpPr>
        <p:spPr>
          <a:xfrm>
            <a:off x="1028700" y="6457950"/>
            <a:ext cx="7905750" cy="2800350"/>
          </a:xfrm>
          <a:prstGeom prst="rect">
            <a:avLst/>
          </a:prstGeom>
          <a:solidFill>
            <a:srgbClr val="F4F4EA"/>
          </a:solidFill>
        </p:spPr>
      </p:sp>
      <p:sp>
        <p:nvSpPr>
          <p:cNvPr id="4" name="AutoShape 4"/>
          <p:cNvSpPr/>
          <p:nvPr/>
        </p:nvSpPr>
        <p:spPr>
          <a:xfrm>
            <a:off x="9353550" y="3314700"/>
            <a:ext cx="7905750" cy="2800350"/>
          </a:xfrm>
          <a:prstGeom prst="rect">
            <a:avLst/>
          </a:prstGeom>
          <a:solidFill>
            <a:srgbClr val="F4F4EA"/>
          </a:solidFill>
        </p:spPr>
      </p:sp>
      <p:sp>
        <p:nvSpPr>
          <p:cNvPr id="5" name="AutoShape 5"/>
          <p:cNvSpPr/>
          <p:nvPr/>
        </p:nvSpPr>
        <p:spPr>
          <a:xfrm>
            <a:off x="9353550" y="6457950"/>
            <a:ext cx="7905750" cy="2800350"/>
          </a:xfrm>
          <a:prstGeom prst="rect">
            <a:avLst/>
          </a:prstGeom>
          <a:solidFill>
            <a:srgbClr val="F4F4EA"/>
          </a:solidFill>
        </p:spPr>
      </p:sp>
      <p:grpSp>
        <p:nvGrpSpPr>
          <p:cNvPr id="6" name="Group 6"/>
          <p:cNvGrpSpPr/>
          <p:nvPr/>
        </p:nvGrpSpPr>
        <p:grpSpPr>
          <a:xfrm>
            <a:off x="1432952" y="4362133"/>
            <a:ext cx="7097245" cy="1191127"/>
            <a:chOff x="0" y="0"/>
            <a:chExt cx="9462993" cy="1588170"/>
          </a:xfrm>
        </p:grpSpPr>
        <p:sp>
          <p:nvSpPr>
            <p:cNvPr id="7" name="TextBox 7"/>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SECURITY</a:t>
              </a:r>
            </a:p>
          </p:txBody>
        </p:sp>
        <p:sp>
          <p:nvSpPr>
            <p:cNvPr id="8" name="TextBox 8"/>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grpSp>
        <p:nvGrpSpPr>
          <p:cNvPr id="9" name="Group 9"/>
          <p:cNvGrpSpPr/>
          <p:nvPr/>
        </p:nvGrpSpPr>
        <p:grpSpPr>
          <a:xfrm>
            <a:off x="9757802" y="4362133"/>
            <a:ext cx="7097245" cy="1191127"/>
            <a:chOff x="0" y="0"/>
            <a:chExt cx="9462993" cy="1588170"/>
          </a:xfrm>
        </p:grpSpPr>
        <p:sp>
          <p:nvSpPr>
            <p:cNvPr id="10" name="TextBox 10"/>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ENERGY EFFICIENT</a:t>
              </a:r>
            </a:p>
          </p:txBody>
        </p:sp>
        <p:sp>
          <p:nvSpPr>
            <p:cNvPr id="11" name="TextBox 11"/>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grpSp>
        <p:nvGrpSpPr>
          <p:cNvPr id="12" name="Group 12"/>
          <p:cNvGrpSpPr/>
          <p:nvPr/>
        </p:nvGrpSpPr>
        <p:grpSpPr>
          <a:xfrm>
            <a:off x="1432952" y="7524433"/>
            <a:ext cx="7097245" cy="1191127"/>
            <a:chOff x="0" y="0"/>
            <a:chExt cx="9462993" cy="1588170"/>
          </a:xfrm>
        </p:grpSpPr>
        <p:sp>
          <p:nvSpPr>
            <p:cNvPr id="13" name="TextBox 13"/>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SAVINGS</a:t>
              </a:r>
            </a:p>
          </p:txBody>
        </p:sp>
        <p:sp>
          <p:nvSpPr>
            <p:cNvPr id="14" name="TextBox 14"/>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grpSp>
        <p:nvGrpSpPr>
          <p:cNvPr id="15" name="Group 15"/>
          <p:cNvGrpSpPr/>
          <p:nvPr/>
        </p:nvGrpSpPr>
        <p:grpSpPr>
          <a:xfrm>
            <a:off x="9757802" y="7524433"/>
            <a:ext cx="7097245" cy="1191127"/>
            <a:chOff x="0" y="0"/>
            <a:chExt cx="9462993" cy="1588170"/>
          </a:xfrm>
        </p:grpSpPr>
        <p:sp>
          <p:nvSpPr>
            <p:cNvPr id="16" name="TextBox 16"/>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CONVENIENCE</a:t>
              </a:r>
            </a:p>
          </p:txBody>
        </p:sp>
        <p:sp>
          <p:nvSpPr>
            <p:cNvPr id="17" name="TextBox 17"/>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sp>
        <p:nvSpPr>
          <p:cNvPr id="18" name="TextBox 18"/>
          <p:cNvSpPr txBox="1"/>
          <p:nvPr/>
        </p:nvSpPr>
        <p:spPr>
          <a:xfrm>
            <a:off x="1028700" y="1266357"/>
            <a:ext cx="16243473" cy="895350"/>
          </a:xfrm>
          <a:prstGeom prst="rect">
            <a:avLst/>
          </a:prstGeom>
        </p:spPr>
        <p:txBody>
          <a:bodyPr lIns="0" tIns="0" rIns="0" bIns="0" rtlCol="0" anchor="t">
            <a:spAutoFit/>
          </a:bodyPr>
          <a:lstStyle/>
          <a:p>
            <a:pPr algn="ctr">
              <a:lnSpc>
                <a:spcPts val="7150"/>
              </a:lnSpc>
            </a:pPr>
            <a:r>
              <a:rPr lang="en-US" sz="5500" b="0" i="0" spc="165">
                <a:solidFill>
                  <a:srgbClr val="F4F4EA"/>
                </a:solidFill>
                <a:latin typeface="Poppins Medium"/>
              </a:rPr>
              <a:t>Pros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rcRect t="7865" b="7865"/>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028700" y="3314700"/>
            <a:ext cx="7905750" cy="2800350"/>
          </a:xfrm>
          <a:prstGeom prst="rect">
            <a:avLst/>
          </a:prstGeom>
          <a:solidFill>
            <a:srgbClr val="F4F4EA"/>
          </a:solidFill>
        </p:spPr>
      </p:sp>
      <p:sp>
        <p:nvSpPr>
          <p:cNvPr id="3" name="AutoShape 3"/>
          <p:cNvSpPr/>
          <p:nvPr/>
        </p:nvSpPr>
        <p:spPr>
          <a:xfrm>
            <a:off x="1028700" y="6457950"/>
            <a:ext cx="7905750" cy="2800350"/>
          </a:xfrm>
          <a:prstGeom prst="rect">
            <a:avLst/>
          </a:prstGeom>
          <a:solidFill>
            <a:srgbClr val="F4F4EA"/>
          </a:solidFill>
        </p:spPr>
      </p:sp>
      <p:sp>
        <p:nvSpPr>
          <p:cNvPr id="4" name="AutoShape 4"/>
          <p:cNvSpPr/>
          <p:nvPr/>
        </p:nvSpPr>
        <p:spPr>
          <a:xfrm>
            <a:off x="9353550" y="3314700"/>
            <a:ext cx="7905750" cy="2800350"/>
          </a:xfrm>
          <a:prstGeom prst="rect">
            <a:avLst/>
          </a:prstGeom>
          <a:solidFill>
            <a:srgbClr val="F4F4EA"/>
          </a:solidFill>
        </p:spPr>
      </p:sp>
      <p:sp>
        <p:nvSpPr>
          <p:cNvPr id="5" name="AutoShape 5"/>
          <p:cNvSpPr/>
          <p:nvPr/>
        </p:nvSpPr>
        <p:spPr>
          <a:xfrm>
            <a:off x="9353550" y="6457950"/>
            <a:ext cx="7905750" cy="2800350"/>
          </a:xfrm>
          <a:prstGeom prst="rect">
            <a:avLst/>
          </a:prstGeom>
          <a:solidFill>
            <a:srgbClr val="F4F4EA"/>
          </a:solidFill>
        </p:spPr>
      </p:sp>
      <p:grpSp>
        <p:nvGrpSpPr>
          <p:cNvPr id="6" name="Group 6"/>
          <p:cNvGrpSpPr/>
          <p:nvPr/>
        </p:nvGrpSpPr>
        <p:grpSpPr>
          <a:xfrm>
            <a:off x="1591290" y="4352925"/>
            <a:ext cx="7097245" cy="1191127"/>
            <a:chOff x="0" y="0"/>
            <a:chExt cx="9462993" cy="1588170"/>
          </a:xfrm>
        </p:grpSpPr>
        <p:sp>
          <p:nvSpPr>
            <p:cNvPr id="7" name="TextBox 7"/>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INSTALLATION</a:t>
              </a:r>
            </a:p>
          </p:txBody>
        </p:sp>
        <p:sp>
          <p:nvSpPr>
            <p:cNvPr id="8" name="TextBox 8"/>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grpSp>
        <p:nvGrpSpPr>
          <p:cNvPr id="9" name="Group 9"/>
          <p:cNvGrpSpPr/>
          <p:nvPr/>
        </p:nvGrpSpPr>
        <p:grpSpPr>
          <a:xfrm>
            <a:off x="9757802" y="4128519"/>
            <a:ext cx="7097245" cy="1191127"/>
            <a:chOff x="0" y="0"/>
            <a:chExt cx="9462993" cy="1588170"/>
          </a:xfrm>
        </p:grpSpPr>
        <p:sp>
          <p:nvSpPr>
            <p:cNvPr id="10" name="TextBox 10"/>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SYSTEM COMPATIBILITY</a:t>
              </a:r>
            </a:p>
          </p:txBody>
        </p:sp>
        <p:sp>
          <p:nvSpPr>
            <p:cNvPr id="11" name="TextBox 11"/>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grpSp>
        <p:nvGrpSpPr>
          <p:cNvPr id="12" name="Group 12"/>
          <p:cNvGrpSpPr/>
          <p:nvPr/>
        </p:nvGrpSpPr>
        <p:grpSpPr>
          <a:xfrm>
            <a:off x="1432952" y="7506017"/>
            <a:ext cx="7097245" cy="1191127"/>
            <a:chOff x="0" y="0"/>
            <a:chExt cx="9462993" cy="1588170"/>
          </a:xfrm>
        </p:grpSpPr>
        <p:sp>
          <p:nvSpPr>
            <p:cNvPr id="13" name="TextBox 13"/>
            <p:cNvSpPr txBox="1"/>
            <p:nvPr/>
          </p:nvSpPr>
          <p:spPr>
            <a:xfrm>
              <a:off x="0" y="-38100"/>
              <a:ext cx="9462993" cy="728980"/>
            </a:xfrm>
            <a:prstGeom prst="rect">
              <a:avLst/>
            </a:prstGeom>
          </p:spPr>
          <p:txBody>
            <a:bodyPr lIns="0" tIns="0" rIns="0" bIns="0" rtlCol="0" anchor="t">
              <a:spAutoFit/>
            </a:bodyPr>
            <a:lstStyle/>
            <a:p>
              <a:pPr algn="ctr">
                <a:lnSpc>
                  <a:spcPts val="4420"/>
                </a:lnSpc>
              </a:pPr>
              <a:r>
                <a:rPr lang="en-US" sz="3400" b="1" i="0" spc="340">
                  <a:solidFill>
                    <a:srgbClr val="286A6C"/>
                  </a:solidFill>
                  <a:latin typeface="Poppins Light"/>
                </a:rPr>
                <a:t>COST</a:t>
              </a:r>
            </a:p>
          </p:txBody>
        </p:sp>
        <p:sp>
          <p:nvSpPr>
            <p:cNvPr id="14" name="TextBox 14"/>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grpSp>
        <p:nvGrpSpPr>
          <p:cNvPr id="15" name="Group 15"/>
          <p:cNvGrpSpPr/>
          <p:nvPr/>
        </p:nvGrpSpPr>
        <p:grpSpPr>
          <a:xfrm>
            <a:off x="10162055" y="7506017"/>
            <a:ext cx="7097245" cy="1191127"/>
            <a:chOff x="0" y="0"/>
            <a:chExt cx="9462993" cy="1588170"/>
          </a:xfrm>
        </p:grpSpPr>
        <p:sp>
          <p:nvSpPr>
            <p:cNvPr id="16" name="TextBox 16"/>
            <p:cNvSpPr txBox="1"/>
            <p:nvPr/>
          </p:nvSpPr>
          <p:spPr>
            <a:xfrm>
              <a:off x="0" y="-38100"/>
              <a:ext cx="9462993" cy="728980"/>
            </a:xfrm>
            <a:prstGeom prst="rect">
              <a:avLst/>
            </a:prstGeom>
          </p:spPr>
          <p:txBody>
            <a:bodyPr lIns="0" tIns="0" rIns="0" bIns="0" rtlCol="0" anchor="t">
              <a:spAutoFit/>
            </a:bodyPr>
            <a:lstStyle/>
            <a:p>
              <a:pPr>
                <a:lnSpc>
                  <a:spcPts val="4420"/>
                </a:lnSpc>
              </a:pPr>
              <a:r>
                <a:rPr lang="en-US" sz="3400" b="1" i="0" spc="340">
                  <a:solidFill>
                    <a:srgbClr val="286A6C"/>
                  </a:solidFill>
                  <a:latin typeface="Poppins Light"/>
                </a:rPr>
                <a:t>COMPLEX TECHNOLOGY</a:t>
              </a:r>
            </a:p>
          </p:txBody>
        </p:sp>
        <p:sp>
          <p:nvSpPr>
            <p:cNvPr id="17" name="TextBox 17"/>
            <p:cNvSpPr txBox="1"/>
            <p:nvPr/>
          </p:nvSpPr>
          <p:spPr>
            <a:xfrm>
              <a:off x="0" y="974125"/>
              <a:ext cx="9462993" cy="614045"/>
            </a:xfrm>
            <a:prstGeom prst="rect">
              <a:avLst/>
            </a:prstGeom>
          </p:spPr>
          <p:txBody>
            <a:bodyPr lIns="0" tIns="0" rIns="0" bIns="0" rtlCol="0" anchor="t">
              <a:spAutoFit/>
            </a:bodyPr>
            <a:lstStyle/>
            <a:p>
              <a:pPr>
                <a:lnSpc>
                  <a:spcPts val="3900"/>
                </a:lnSpc>
              </a:pPr>
              <a:endParaRPr/>
            </a:p>
          </p:txBody>
        </p:sp>
      </p:grpSp>
      <p:sp>
        <p:nvSpPr>
          <p:cNvPr id="18" name="TextBox 18"/>
          <p:cNvSpPr txBox="1"/>
          <p:nvPr/>
        </p:nvSpPr>
        <p:spPr>
          <a:xfrm>
            <a:off x="1028700" y="1266357"/>
            <a:ext cx="16243473" cy="895350"/>
          </a:xfrm>
          <a:prstGeom prst="rect">
            <a:avLst/>
          </a:prstGeom>
        </p:spPr>
        <p:txBody>
          <a:bodyPr lIns="0" tIns="0" rIns="0" bIns="0" rtlCol="0" anchor="t">
            <a:spAutoFit/>
          </a:bodyPr>
          <a:lstStyle/>
          <a:p>
            <a:pPr algn="ctr">
              <a:lnSpc>
                <a:spcPts val="7150"/>
              </a:lnSpc>
            </a:pPr>
            <a:r>
              <a:rPr lang="en-US" sz="5500" b="0" i="0" spc="165">
                <a:solidFill>
                  <a:srgbClr val="F4F4EA"/>
                </a:solidFill>
                <a:latin typeface="Poppins Medium"/>
              </a:rPr>
              <a:t>CONS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801554" y="0"/>
            <a:ext cx="10600246" cy="10287000"/>
          </a:xfrm>
          <a:prstGeom prst="rect">
            <a:avLst/>
          </a:prstGeom>
          <a:solidFill>
            <a:srgbClr val="F4F4EA"/>
          </a:solidFill>
        </p:spPr>
      </p:sp>
      <p:grpSp>
        <p:nvGrpSpPr>
          <p:cNvPr id="3" name="Group 3"/>
          <p:cNvGrpSpPr/>
          <p:nvPr/>
        </p:nvGrpSpPr>
        <p:grpSpPr>
          <a:xfrm>
            <a:off x="4711179" y="2472456"/>
            <a:ext cx="8865643" cy="5989937"/>
            <a:chOff x="0" y="0"/>
            <a:chExt cx="11820857" cy="7986583"/>
          </a:xfrm>
        </p:grpSpPr>
        <p:sp>
          <p:nvSpPr>
            <p:cNvPr id="4" name="TextBox 4"/>
            <p:cNvSpPr txBox="1"/>
            <p:nvPr/>
          </p:nvSpPr>
          <p:spPr>
            <a:xfrm>
              <a:off x="0" y="0"/>
              <a:ext cx="11820853" cy="1320800"/>
            </a:xfrm>
            <a:prstGeom prst="rect">
              <a:avLst/>
            </a:prstGeom>
          </p:spPr>
          <p:txBody>
            <a:bodyPr lIns="0" tIns="0" rIns="0" bIns="0" rtlCol="0" anchor="t">
              <a:spAutoFit/>
            </a:bodyPr>
            <a:lstStyle/>
            <a:p>
              <a:pPr algn="ctr">
                <a:lnSpc>
                  <a:spcPts val="7800"/>
                </a:lnSpc>
              </a:pPr>
              <a:r>
                <a:rPr lang="en-US" sz="6500" b="1" spc="-65" dirty="0">
                  <a:solidFill>
                    <a:srgbClr val="286A6C"/>
                  </a:solidFill>
                  <a:latin typeface="Poppins Bold"/>
                </a:rPr>
                <a:t>Overview</a:t>
              </a:r>
            </a:p>
          </p:txBody>
        </p:sp>
        <p:sp>
          <p:nvSpPr>
            <p:cNvPr id="5" name="TextBox 5"/>
            <p:cNvSpPr txBox="1"/>
            <p:nvPr/>
          </p:nvSpPr>
          <p:spPr>
            <a:xfrm>
              <a:off x="0" y="2022227"/>
              <a:ext cx="11820857" cy="803639"/>
            </a:xfrm>
            <a:prstGeom prst="rect">
              <a:avLst/>
            </a:prstGeom>
          </p:spPr>
          <p:txBody>
            <a:bodyPr lIns="0" tIns="0" rIns="0" bIns="0" rtlCol="0" anchor="t">
              <a:spAutoFit/>
            </a:bodyPr>
            <a:lstStyle/>
            <a:p>
              <a:pPr algn="ctr">
                <a:lnSpc>
                  <a:spcPts val="4680"/>
                </a:lnSpc>
              </a:pPr>
              <a:r>
                <a:rPr lang="en-US" sz="3600" b="0" spc="179" dirty="0">
                  <a:solidFill>
                    <a:srgbClr val="286A6C"/>
                  </a:solidFill>
                  <a:latin typeface="Poppins Bold"/>
                </a:rPr>
                <a:t>KEY PRESENTATION POINTS</a:t>
              </a:r>
            </a:p>
          </p:txBody>
        </p:sp>
        <p:sp>
          <p:nvSpPr>
            <p:cNvPr id="6" name="TextBox 6"/>
            <p:cNvSpPr txBox="1"/>
            <p:nvPr/>
          </p:nvSpPr>
          <p:spPr>
            <a:xfrm>
              <a:off x="0" y="3369935"/>
              <a:ext cx="11820857" cy="4616648"/>
            </a:xfrm>
            <a:prstGeom prst="rect">
              <a:avLst/>
            </a:prstGeom>
          </p:spPr>
          <p:txBody>
            <a:bodyPr lIns="0" tIns="0" rIns="0" bIns="0" rtlCol="0" anchor="t">
              <a:spAutoFit/>
            </a:bodyPr>
            <a:lstStyle/>
            <a:p>
              <a:pPr marL="495300" lvl="1" indent="-247650">
                <a:lnSpc>
                  <a:spcPts val="4500"/>
                </a:lnSpc>
                <a:buFont typeface="Arial"/>
                <a:buChar char="•"/>
              </a:pPr>
              <a:r>
                <a:rPr lang="en-US" sz="3000" b="0" i="0" spc="30" dirty="0">
                  <a:solidFill>
                    <a:srgbClr val="286A6C"/>
                  </a:solidFill>
                  <a:latin typeface="Poppins Light"/>
                </a:rPr>
                <a:t>Introduction</a:t>
              </a:r>
            </a:p>
            <a:p>
              <a:pPr marL="495300" lvl="1" indent="-247650">
                <a:lnSpc>
                  <a:spcPts val="4500"/>
                </a:lnSpc>
                <a:buFont typeface="Arial"/>
                <a:buChar char="•"/>
              </a:pPr>
              <a:r>
                <a:rPr lang="en-US" sz="3000" b="0" i="0" spc="30" dirty="0">
                  <a:solidFill>
                    <a:srgbClr val="286A6C"/>
                  </a:solidFill>
                  <a:latin typeface="Poppins Light"/>
                </a:rPr>
                <a:t>Project Aim</a:t>
              </a:r>
            </a:p>
            <a:p>
              <a:pPr marL="495300" lvl="1" indent="-247650">
                <a:lnSpc>
                  <a:spcPts val="4500"/>
                </a:lnSpc>
                <a:buFont typeface="Arial"/>
                <a:buChar char="•"/>
              </a:pPr>
              <a:r>
                <a:rPr lang="en-US" sz="3000" spc="30" dirty="0">
                  <a:solidFill>
                    <a:srgbClr val="286A6C"/>
                  </a:solidFill>
                  <a:latin typeface="Poppins Light"/>
                </a:rPr>
                <a:t>What inspired </a:t>
              </a:r>
              <a:r>
                <a:rPr lang="en-US" sz="3000" spc="30">
                  <a:solidFill>
                    <a:srgbClr val="286A6C"/>
                  </a:solidFill>
                  <a:latin typeface="Poppins Light"/>
                </a:rPr>
                <a:t>this project</a:t>
              </a:r>
              <a:endParaRPr lang="en-US" sz="3000" b="0" i="0" spc="30" dirty="0">
                <a:solidFill>
                  <a:srgbClr val="286A6C"/>
                </a:solidFill>
                <a:latin typeface="Poppins Light"/>
              </a:endParaRPr>
            </a:p>
            <a:p>
              <a:pPr marL="495300" lvl="1" indent="-247650">
                <a:lnSpc>
                  <a:spcPts val="4500"/>
                </a:lnSpc>
                <a:buFont typeface="Arial"/>
                <a:buChar char="•"/>
              </a:pPr>
              <a:r>
                <a:rPr lang="en-US" sz="3000" b="0" i="0" spc="30" dirty="0">
                  <a:solidFill>
                    <a:srgbClr val="286A6C"/>
                  </a:solidFill>
                  <a:latin typeface="Poppins Light"/>
                </a:rPr>
                <a:t>Description of Project</a:t>
              </a:r>
            </a:p>
            <a:p>
              <a:pPr marL="495300" lvl="1" indent="-247650">
                <a:lnSpc>
                  <a:spcPts val="4500"/>
                </a:lnSpc>
                <a:buFont typeface="Arial"/>
                <a:buChar char="•"/>
              </a:pPr>
              <a:r>
                <a:rPr lang="en-US" sz="3000" b="0" i="0" spc="30" dirty="0">
                  <a:solidFill>
                    <a:srgbClr val="286A6C"/>
                  </a:solidFill>
                  <a:latin typeface="Poppins Light"/>
                </a:rPr>
                <a:t>Hardware and Software requirements</a:t>
              </a:r>
            </a:p>
            <a:p>
              <a:pPr marL="495300" lvl="1" indent="-247650">
                <a:lnSpc>
                  <a:spcPts val="4500"/>
                </a:lnSpc>
                <a:buFont typeface="Arial"/>
                <a:buChar char="•"/>
              </a:pPr>
              <a:r>
                <a:rPr lang="en-US" sz="3000" b="0" i="0" spc="30" dirty="0">
                  <a:solidFill>
                    <a:srgbClr val="286A6C"/>
                  </a:solidFill>
                  <a:latin typeface="Poppins Light"/>
                </a:rPr>
                <a:t>Design and Implementation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EA"/>
        </a:solidFill>
        <a:effectLst/>
      </p:bgPr>
    </p:bg>
    <p:spTree>
      <p:nvGrpSpPr>
        <p:cNvPr id="1" name=""/>
        <p:cNvGrpSpPr/>
        <p:nvPr/>
      </p:nvGrpSpPr>
      <p:grpSpPr>
        <a:xfrm>
          <a:off x="0" y="0"/>
          <a:ext cx="0" cy="0"/>
          <a:chOff x="0" y="0"/>
          <a:chExt cx="0" cy="0"/>
        </a:xfrm>
      </p:grpSpPr>
      <p:sp>
        <p:nvSpPr>
          <p:cNvPr id="2" name="TextBox 2"/>
          <p:cNvSpPr txBox="1"/>
          <p:nvPr/>
        </p:nvSpPr>
        <p:spPr>
          <a:xfrm>
            <a:off x="7176696" y="1028700"/>
            <a:ext cx="9987526" cy="990600"/>
          </a:xfrm>
          <a:prstGeom prst="rect">
            <a:avLst/>
          </a:prstGeom>
        </p:spPr>
        <p:txBody>
          <a:bodyPr lIns="0" tIns="0" rIns="0" bIns="0" rtlCol="0" anchor="t">
            <a:spAutoFit/>
          </a:bodyPr>
          <a:lstStyle/>
          <a:p>
            <a:pPr>
              <a:lnSpc>
                <a:spcPts val="7800"/>
              </a:lnSpc>
            </a:pPr>
            <a:r>
              <a:rPr lang="en-US" sz="6500" b="1" i="1" spc="-65">
                <a:solidFill>
                  <a:srgbClr val="286A6C"/>
                </a:solidFill>
                <a:latin typeface="Poppins Bold"/>
              </a:rPr>
              <a:t>Home Automation</a:t>
            </a:r>
          </a:p>
        </p:txBody>
      </p:sp>
      <p:sp>
        <p:nvSpPr>
          <p:cNvPr id="3" name="TextBox 3"/>
          <p:cNvSpPr txBox="1"/>
          <p:nvPr/>
        </p:nvSpPr>
        <p:spPr>
          <a:xfrm>
            <a:off x="7176696" y="2481234"/>
            <a:ext cx="10082604" cy="3981450"/>
          </a:xfrm>
          <a:prstGeom prst="rect">
            <a:avLst/>
          </a:prstGeom>
        </p:spPr>
        <p:txBody>
          <a:bodyPr lIns="0" tIns="0" rIns="0" bIns="0" rtlCol="0" anchor="t">
            <a:spAutoFit/>
          </a:bodyPr>
          <a:lstStyle/>
          <a:p>
            <a:pPr>
              <a:lnSpc>
                <a:spcPts val="4500"/>
              </a:lnSpc>
            </a:pPr>
            <a:r>
              <a:rPr lang="en-US" sz="3000" b="0" i="0" spc="30">
                <a:solidFill>
                  <a:srgbClr val="286A6C"/>
                </a:solidFill>
                <a:latin typeface="Poppins Light"/>
              </a:rPr>
              <a:t>Controlling Home devices from central control point.</a:t>
            </a:r>
          </a:p>
          <a:p>
            <a:pPr>
              <a:lnSpc>
                <a:spcPts val="4500"/>
              </a:lnSpc>
            </a:pPr>
            <a:r>
              <a:rPr lang="en-US" sz="3000" b="0" i="0" spc="30">
                <a:solidFill>
                  <a:srgbClr val="286A6C"/>
                </a:solidFill>
                <a:latin typeface="Poppins Light"/>
              </a:rPr>
              <a:t>Home automation system is getting popular and widely used in a lot of houses worldwide. It has tons of advantages to users even more to the handicapped and/or elderly users in which it will make it easier for them to control their home appliances</a:t>
            </a:r>
          </a:p>
        </p:txBody>
      </p:sp>
      <p:pic>
        <p:nvPicPr>
          <p:cNvPr id="4" name="Picture 4"/>
          <p:cNvPicPr>
            <a:picLocks noChangeAspect="1"/>
          </p:cNvPicPr>
          <p:nvPr/>
        </p:nvPicPr>
        <p:blipFill>
          <a:blip r:embed="rId2"/>
          <a:srcRect l="6494" r="6494"/>
          <a:stretch>
            <a:fillRect/>
          </a:stretch>
        </p:blipFill>
        <p:spPr>
          <a:xfrm>
            <a:off x="0" y="0"/>
            <a:ext cx="5943600" cy="10287001"/>
          </a:xfrm>
          <a:prstGeom prst="rect">
            <a:avLst/>
          </a:prstGeom>
        </p:spPr>
      </p:pic>
      <p:sp>
        <p:nvSpPr>
          <p:cNvPr id="5" name="AutoShape 5"/>
          <p:cNvSpPr/>
          <p:nvPr/>
        </p:nvSpPr>
        <p:spPr>
          <a:xfrm>
            <a:off x="1618166" y="-1"/>
            <a:ext cx="2444705" cy="10287001"/>
          </a:xfrm>
          <a:prstGeom prst="rect">
            <a:avLst/>
          </a:prstGeom>
          <a:solidFill>
            <a:srgbClr val="94C8D2">
              <a:alpha val="29803"/>
            </a:srgbClr>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96000" y="0"/>
            <a:ext cx="12192000" cy="10287000"/>
          </a:xfrm>
          <a:prstGeom prst="rect">
            <a:avLst/>
          </a:prstGeom>
          <a:solidFill>
            <a:srgbClr val="F4F4EA"/>
          </a:solidFill>
        </p:spPr>
      </p:sp>
      <p:sp>
        <p:nvSpPr>
          <p:cNvPr id="3" name="TextBox 3"/>
          <p:cNvSpPr txBox="1"/>
          <p:nvPr/>
        </p:nvSpPr>
        <p:spPr>
          <a:xfrm>
            <a:off x="204986" y="533400"/>
            <a:ext cx="5250263" cy="990600"/>
          </a:xfrm>
          <a:prstGeom prst="rect">
            <a:avLst/>
          </a:prstGeom>
        </p:spPr>
        <p:txBody>
          <a:bodyPr lIns="0" tIns="0" rIns="0" bIns="0" rtlCol="0" anchor="t">
            <a:spAutoFit/>
          </a:bodyPr>
          <a:lstStyle/>
          <a:p>
            <a:pPr>
              <a:lnSpc>
                <a:spcPts val="7800"/>
              </a:lnSpc>
            </a:pPr>
            <a:r>
              <a:rPr lang="en-US" sz="6500" b="1" i="1" spc="-65">
                <a:solidFill>
                  <a:srgbClr val="F4F4EA"/>
                </a:solidFill>
                <a:latin typeface="Poppins Bold"/>
              </a:rPr>
              <a:t>Project Aim</a:t>
            </a:r>
          </a:p>
        </p:txBody>
      </p:sp>
      <p:sp>
        <p:nvSpPr>
          <p:cNvPr id="4" name="TextBox 4"/>
          <p:cNvSpPr txBox="1"/>
          <p:nvPr/>
        </p:nvSpPr>
        <p:spPr>
          <a:xfrm>
            <a:off x="6846476" y="933450"/>
            <a:ext cx="10554578" cy="2838450"/>
          </a:xfrm>
          <a:prstGeom prst="rect">
            <a:avLst/>
          </a:prstGeom>
        </p:spPr>
        <p:txBody>
          <a:bodyPr lIns="0" tIns="0" rIns="0" bIns="0" rtlCol="0" anchor="t">
            <a:spAutoFit/>
          </a:bodyPr>
          <a:lstStyle/>
          <a:p>
            <a:pPr>
              <a:lnSpc>
                <a:spcPts val="4500"/>
              </a:lnSpc>
            </a:pPr>
            <a:r>
              <a:rPr lang="en-US" sz="3000" b="0" i="0" spc="30" dirty="0">
                <a:solidFill>
                  <a:srgbClr val="286A6C"/>
                </a:solidFill>
                <a:latin typeface="Poppins Light"/>
              </a:rPr>
              <a:t>The aim of the project is to design a home automation system that will remotely switch on/off any household appliances connected to it, using an app or through Google assistant with the help of NodeMCU using </a:t>
            </a:r>
            <a:r>
              <a:rPr lang="en-US" sz="3000" b="0" i="0" spc="30" dirty="0" err="1">
                <a:solidFill>
                  <a:srgbClr val="286A6C"/>
                </a:solidFill>
                <a:latin typeface="Poppins Light"/>
              </a:rPr>
              <a:t>WiFi</a:t>
            </a:r>
            <a:r>
              <a:rPr lang="en-US" sz="3000" b="0" i="0" spc="30" dirty="0">
                <a:solidFill>
                  <a:srgbClr val="286A6C"/>
                </a:solidFill>
                <a:latin typeface="Poppins Light"/>
              </a:rPr>
              <a:t> connectivity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rcRect t="7865" b="7865"/>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944582" y="0"/>
            <a:ext cx="12357821" cy="10287000"/>
          </a:xfrm>
          <a:prstGeom prst="rect">
            <a:avLst/>
          </a:prstGeom>
          <a:solidFill>
            <a:srgbClr val="F4F4EA"/>
          </a:solidFill>
        </p:spPr>
      </p:sp>
      <p:sp>
        <p:nvSpPr>
          <p:cNvPr id="3" name="TextBox 3"/>
          <p:cNvSpPr txBox="1"/>
          <p:nvPr/>
        </p:nvSpPr>
        <p:spPr>
          <a:xfrm>
            <a:off x="234336" y="423016"/>
            <a:ext cx="5250263" cy="2971800"/>
          </a:xfrm>
          <a:prstGeom prst="rect">
            <a:avLst/>
          </a:prstGeom>
        </p:spPr>
        <p:txBody>
          <a:bodyPr lIns="0" tIns="0" rIns="0" bIns="0" rtlCol="0" anchor="t">
            <a:spAutoFit/>
          </a:bodyPr>
          <a:lstStyle/>
          <a:p>
            <a:pPr>
              <a:lnSpc>
                <a:spcPts val="7800"/>
              </a:lnSpc>
            </a:pPr>
            <a:r>
              <a:rPr lang="en-US" sz="6500" b="1" i="1" spc="-65">
                <a:solidFill>
                  <a:srgbClr val="F4F4EA"/>
                </a:solidFill>
                <a:latin typeface="Poppins Bold"/>
              </a:rPr>
              <a:t>What inspired this project</a:t>
            </a:r>
          </a:p>
        </p:txBody>
      </p:sp>
      <p:sp>
        <p:nvSpPr>
          <p:cNvPr id="4" name="TextBox 4"/>
          <p:cNvSpPr txBox="1"/>
          <p:nvPr/>
        </p:nvSpPr>
        <p:spPr>
          <a:xfrm>
            <a:off x="6846203" y="590364"/>
            <a:ext cx="10554578" cy="5695950"/>
          </a:xfrm>
          <a:prstGeom prst="rect">
            <a:avLst/>
          </a:prstGeom>
        </p:spPr>
        <p:txBody>
          <a:bodyPr lIns="0" tIns="0" rIns="0" bIns="0" rtlCol="0" anchor="t">
            <a:spAutoFit/>
          </a:bodyPr>
          <a:lstStyle/>
          <a:p>
            <a:pPr>
              <a:lnSpc>
                <a:spcPts val="4500"/>
              </a:lnSpc>
            </a:pPr>
            <a:r>
              <a:rPr lang="en-US" sz="3000" b="0" i="0" spc="30">
                <a:solidFill>
                  <a:srgbClr val="286A6C"/>
                </a:solidFill>
                <a:latin typeface="Poppins Light"/>
              </a:rPr>
              <a:t>Besides the convenience of being able to remotely control the home appliances like we can turn our a.c. on before getting home so as to have our room temp. lowered after the day's work and also being energy efficient. Remote monitoring can put our mind at ease while we’re away from the house. With remote dashboards, lights and lamps can be turned on and off, and automated blinds can be raised and lowered. These capabilities can help to mitigate the risks of intrusions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958752" y="0"/>
            <a:ext cx="12357821" cy="10287000"/>
          </a:xfrm>
          <a:prstGeom prst="rect">
            <a:avLst/>
          </a:prstGeom>
          <a:solidFill>
            <a:srgbClr val="F4F4EA"/>
          </a:solidFill>
        </p:spPr>
      </p:sp>
      <p:sp>
        <p:nvSpPr>
          <p:cNvPr id="3" name="TextBox 3"/>
          <p:cNvSpPr txBox="1"/>
          <p:nvPr/>
        </p:nvSpPr>
        <p:spPr>
          <a:xfrm>
            <a:off x="6426986" y="176204"/>
            <a:ext cx="11421353" cy="954405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NodeMCU based home automation using </a:t>
            </a:r>
            <a:r>
              <a:rPr lang="en-US" sz="3000" b="0" i="0" spc="30" dirty="0" err="1">
                <a:solidFill>
                  <a:srgbClr val="286A6C"/>
                </a:solidFill>
                <a:latin typeface="Poppins Light"/>
              </a:rPr>
              <a:t>WiFi</a:t>
            </a:r>
            <a:r>
              <a:rPr lang="en-US" sz="3000" b="0" i="0" spc="30" dirty="0">
                <a:solidFill>
                  <a:srgbClr val="286A6C"/>
                </a:solidFill>
                <a:latin typeface="Poppins Light"/>
              </a:rPr>
              <a:t> helps the user to control any home appliances using app on the phone or by using voice command through Google assistant app on their android smartphone</a:t>
            </a:r>
          </a:p>
          <a:p>
            <a:pPr marL="495300" lvl="1" indent="-247650">
              <a:lnSpc>
                <a:spcPts val="4710"/>
              </a:lnSpc>
              <a:buFont typeface="Arial"/>
              <a:buChar char="•"/>
            </a:pPr>
            <a:r>
              <a:rPr lang="en-US" sz="3000" b="0" i="0" spc="30" dirty="0">
                <a:solidFill>
                  <a:srgbClr val="286A6C"/>
                </a:solidFill>
                <a:latin typeface="Poppins Light"/>
              </a:rPr>
              <a:t>The Android add (Blynk) sends command to the microcontroller - NodeMCU, through </a:t>
            </a:r>
            <a:r>
              <a:rPr lang="en-US" sz="3000" b="0" i="0" spc="30" dirty="0" err="1">
                <a:solidFill>
                  <a:srgbClr val="286A6C"/>
                </a:solidFill>
                <a:latin typeface="Poppins Light"/>
              </a:rPr>
              <a:t>WiFi</a:t>
            </a:r>
            <a:r>
              <a:rPr lang="en-US" sz="3000" b="0" i="0" spc="30" dirty="0">
                <a:solidFill>
                  <a:srgbClr val="286A6C"/>
                </a:solidFill>
                <a:latin typeface="Poppins Light"/>
              </a:rPr>
              <a:t> . This NodeMCU is connected to the Relay board</a:t>
            </a:r>
          </a:p>
          <a:p>
            <a:pPr marL="495300" lvl="1" indent="-247650">
              <a:lnSpc>
                <a:spcPts val="4710"/>
              </a:lnSpc>
              <a:buFont typeface="Arial"/>
              <a:buChar char="•"/>
            </a:pPr>
            <a:r>
              <a:rPr lang="en-US" sz="3000" b="0" i="0" spc="30" dirty="0">
                <a:solidFill>
                  <a:srgbClr val="286A6C"/>
                </a:solidFill>
                <a:latin typeface="Poppins Light"/>
              </a:rPr>
              <a:t>Relay Board has several relays which can be connected to different home appliances</a:t>
            </a:r>
          </a:p>
          <a:p>
            <a:pPr marL="495300" lvl="1" indent="-247650">
              <a:lnSpc>
                <a:spcPts val="4710"/>
              </a:lnSpc>
              <a:buFont typeface="Arial"/>
              <a:buChar char="•"/>
            </a:pPr>
            <a:r>
              <a:rPr lang="en-US" sz="3000" b="0" i="0" spc="30" dirty="0">
                <a:solidFill>
                  <a:srgbClr val="286A6C"/>
                </a:solidFill>
                <a:latin typeface="Poppins Light"/>
              </a:rPr>
              <a:t>User can switch on/off these appliances using the Blynk app which is programmed as per the need - how many appliances you want to control or the initial state of appliances when we start home automation system or the specific buttons for given appliances</a:t>
            </a:r>
          </a:p>
          <a:p>
            <a:pPr marL="495300" lvl="1" indent="-247650">
              <a:lnSpc>
                <a:spcPts val="4710"/>
              </a:lnSpc>
              <a:buFont typeface="Arial"/>
              <a:buChar char="•"/>
            </a:pPr>
            <a:r>
              <a:rPr lang="en-US" sz="3000" b="0" i="0" spc="30" dirty="0">
                <a:solidFill>
                  <a:srgbClr val="286A6C"/>
                </a:solidFill>
                <a:latin typeface="Poppins Light"/>
              </a:rPr>
              <a:t>User can also use Google assistant to control appliances through his/her assigned voice command</a:t>
            </a:r>
          </a:p>
        </p:txBody>
      </p:sp>
      <p:sp>
        <p:nvSpPr>
          <p:cNvPr id="4" name="TextBox 4"/>
          <p:cNvSpPr txBox="1"/>
          <p:nvPr/>
        </p:nvSpPr>
        <p:spPr>
          <a:xfrm>
            <a:off x="218791" y="377776"/>
            <a:ext cx="5569587" cy="18383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Project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07906" y="-35875"/>
            <a:ext cx="13123111" cy="10322875"/>
          </a:xfrm>
          <a:prstGeom prst="rect">
            <a:avLst/>
          </a:prstGeom>
          <a:solidFill>
            <a:srgbClr val="F4F4EA"/>
          </a:solidFill>
        </p:spPr>
      </p:sp>
      <p:sp>
        <p:nvSpPr>
          <p:cNvPr id="3" name="TextBox 3"/>
          <p:cNvSpPr txBox="1"/>
          <p:nvPr/>
        </p:nvSpPr>
        <p:spPr>
          <a:xfrm>
            <a:off x="145417" y="480773"/>
            <a:ext cx="5569587" cy="18383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Hardware</a:t>
            </a:r>
          </a:p>
          <a:p>
            <a:pPr>
              <a:lnSpc>
                <a:spcPts val="7200"/>
              </a:lnSpc>
            </a:pPr>
            <a:r>
              <a:rPr lang="en-US" sz="6000" b="1" i="1" spc="-60">
                <a:solidFill>
                  <a:srgbClr val="F4F4EA"/>
                </a:solidFill>
                <a:latin typeface="Poppins Bold"/>
              </a:rPr>
              <a:t>requirements</a:t>
            </a:r>
          </a:p>
        </p:txBody>
      </p:sp>
      <p:sp>
        <p:nvSpPr>
          <p:cNvPr id="4" name="TextBox 4"/>
          <p:cNvSpPr txBox="1"/>
          <p:nvPr/>
        </p:nvSpPr>
        <p:spPr>
          <a:xfrm>
            <a:off x="6491915" y="375998"/>
            <a:ext cx="11421353" cy="535686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NodeMCU - ESP8266 </a:t>
            </a:r>
            <a:r>
              <a:rPr lang="en-US" sz="3000" b="0" i="0" spc="30" dirty="0" err="1">
                <a:solidFill>
                  <a:srgbClr val="286A6C"/>
                </a:solidFill>
                <a:latin typeface="Poppins Light"/>
              </a:rPr>
              <a:t>wifi</a:t>
            </a:r>
            <a:r>
              <a:rPr lang="en-US" sz="3000" b="0" i="0" spc="30" dirty="0">
                <a:solidFill>
                  <a:srgbClr val="286A6C"/>
                </a:solidFill>
                <a:latin typeface="Poppins Light"/>
              </a:rPr>
              <a:t> development board</a:t>
            </a:r>
          </a:p>
          <a:p>
            <a:pPr marL="495300" lvl="1" indent="-247650">
              <a:lnSpc>
                <a:spcPts val="4710"/>
              </a:lnSpc>
              <a:buFont typeface="Arial"/>
              <a:buChar char="•"/>
            </a:pPr>
            <a:r>
              <a:rPr lang="en-US" sz="3000" b="0" i="0" spc="30" dirty="0">
                <a:solidFill>
                  <a:srgbClr val="286A6C"/>
                </a:solidFill>
                <a:latin typeface="Poppins Light"/>
              </a:rPr>
              <a:t>Relay Board(4 relay or 8 relay or even single relay may work depending on no. of appliances)</a:t>
            </a:r>
          </a:p>
          <a:p>
            <a:pPr marL="495300" lvl="1" indent="-247650">
              <a:lnSpc>
                <a:spcPts val="4710"/>
              </a:lnSpc>
              <a:buFont typeface="Arial"/>
              <a:buChar char="•"/>
            </a:pPr>
            <a:r>
              <a:rPr lang="en-US" sz="3000" b="0" i="0" spc="30" dirty="0">
                <a:solidFill>
                  <a:srgbClr val="286A6C"/>
                </a:solidFill>
                <a:latin typeface="Poppins Light"/>
              </a:rPr>
              <a:t>Breadboard (may or may not be used)</a:t>
            </a:r>
          </a:p>
          <a:p>
            <a:pPr marL="495300" lvl="1" indent="-247650">
              <a:lnSpc>
                <a:spcPts val="4710"/>
              </a:lnSpc>
              <a:buFont typeface="Arial"/>
              <a:buChar char="•"/>
            </a:pPr>
            <a:r>
              <a:rPr lang="en-US" sz="3000" b="0" i="0" spc="30" dirty="0">
                <a:solidFill>
                  <a:srgbClr val="286A6C"/>
                </a:solidFill>
                <a:latin typeface="Poppins Light"/>
              </a:rPr>
              <a:t>Breadboard Power supply / power bank/ battery (for power supply to the relay and NodeMCU)</a:t>
            </a:r>
          </a:p>
          <a:p>
            <a:pPr marL="495300" lvl="1" indent="-247650">
              <a:lnSpc>
                <a:spcPts val="4710"/>
              </a:lnSpc>
              <a:buFont typeface="Arial"/>
              <a:buChar char="•"/>
            </a:pPr>
            <a:r>
              <a:rPr lang="en-US" sz="3000" b="0" i="0" spc="30" dirty="0">
                <a:solidFill>
                  <a:srgbClr val="286A6C"/>
                </a:solidFill>
                <a:latin typeface="Poppins Light"/>
              </a:rPr>
              <a:t>Jumper Wires</a:t>
            </a:r>
          </a:p>
          <a:p>
            <a:pPr marL="495300" lvl="1" indent="-247650">
              <a:lnSpc>
                <a:spcPts val="4710"/>
              </a:lnSpc>
              <a:buFont typeface="Arial"/>
              <a:buChar char="•"/>
            </a:pPr>
            <a:r>
              <a:rPr lang="en-US" sz="3000" b="0" i="0" spc="30" dirty="0">
                <a:solidFill>
                  <a:srgbClr val="286A6C"/>
                </a:solidFill>
                <a:latin typeface="Poppins Light"/>
              </a:rPr>
              <a:t>Light bulb</a:t>
            </a:r>
          </a:p>
          <a:p>
            <a:pPr marL="495300" lvl="1" indent="-247650">
              <a:lnSpc>
                <a:spcPts val="4710"/>
              </a:lnSpc>
              <a:buFont typeface="Arial"/>
              <a:buChar char="•"/>
            </a:pPr>
            <a:r>
              <a:rPr lang="en-US" sz="3000" b="0" i="0" spc="30" dirty="0">
                <a:solidFill>
                  <a:srgbClr val="286A6C"/>
                </a:solidFill>
                <a:latin typeface="Poppins Light"/>
              </a:rPr>
              <a:t>Wires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05580" y="0"/>
            <a:ext cx="12313796" cy="10287000"/>
          </a:xfrm>
          <a:prstGeom prst="rect">
            <a:avLst/>
          </a:prstGeom>
          <a:solidFill>
            <a:srgbClr val="F4F4EA"/>
          </a:solidFill>
        </p:spPr>
      </p:sp>
      <p:sp>
        <p:nvSpPr>
          <p:cNvPr id="3" name="TextBox 3"/>
          <p:cNvSpPr txBox="1"/>
          <p:nvPr/>
        </p:nvSpPr>
        <p:spPr>
          <a:xfrm>
            <a:off x="145144" y="363102"/>
            <a:ext cx="5569587" cy="18383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Software</a:t>
            </a:r>
          </a:p>
          <a:p>
            <a:pPr>
              <a:lnSpc>
                <a:spcPts val="7200"/>
              </a:lnSpc>
            </a:pPr>
            <a:r>
              <a:rPr lang="en-US" sz="6000" b="1" i="1" spc="-60">
                <a:solidFill>
                  <a:srgbClr val="F4F4EA"/>
                </a:solidFill>
                <a:latin typeface="Poppins Bold"/>
              </a:rPr>
              <a:t>requirements</a:t>
            </a:r>
          </a:p>
        </p:txBody>
      </p:sp>
      <p:sp>
        <p:nvSpPr>
          <p:cNvPr id="4" name="TextBox 4"/>
          <p:cNvSpPr txBox="1"/>
          <p:nvPr/>
        </p:nvSpPr>
        <p:spPr>
          <a:xfrm>
            <a:off x="6331600" y="386715"/>
            <a:ext cx="11421353" cy="116967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Blynk app - Android/ </a:t>
            </a:r>
            <a:r>
              <a:rPr lang="en-US" sz="3000" b="0" i="0" spc="30" dirty="0" err="1">
                <a:solidFill>
                  <a:srgbClr val="286A6C"/>
                </a:solidFill>
                <a:latin typeface="Poppins Light"/>
              </a:rPr>
              <a:t>ios</a:t>
            </a:r>
            <a:endParaRPr lang="en-US" sz="3000" b="0" i="0" spc="30" dirty="0">
              <a:solidFill>
                <a:srgbClr val="286A6C"/>
              </a:solidFill>
              <a:latin typeface="Poppins Light"/>
            </a:endParaRPr>
          </a:p>
          <a:p>
            <a:pPr marL="495300" lvl="1" indent="-247650">
              <a:lnSpc>
                <a:spcPts val="4710"/>
              </a:lnSpc>
              <a:buFont typeface="Arial"/>
              <a:buChar char="•"/>
            </a:pPr>
            <a:r>
              <a:rPr lang="en-US" sz="3000" b="0" i="0" spc="30" dirty="0">
                <a:solidFill>
                  <a:srgbClr val="286A6C"/>
                </a:solidFill>
                <a:latin typeface="Poppins Light"/>
              </a:rPr>
              <a:t>Arduino IDE - Windows/ Linux/ Mac-</a:t>
            </a:r>
            <a:r>
              <a:rPr lang="en-US" sz="3000" b="0" i="0" spc="30" dirty="0" err="1">
                <a:solidFill>
                  <a:srgbClr val="286A6C"/>
                </a:solidFill>
                <a:latin typeface="Poppins Light"/>
              </a:rPr>
              <a:t>os</a:t>
            </a:r>
            <a:endParaRPr lang="en-US" sz="3000" b="0" i="0" spc="30" dirty="0">
              <a:solidFill>
                <a:srgbClr val="286A6C"/>
              </a:solidFill>
              <a:latin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rcRect t="12500" b="12500"/>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17451" y="0"/>
            <a:ext cx="12299121" cy="10287000"/>
          </a:xfrm>
          <a:prstGeom prst="rect">
            <a:avLst/>
          </a:prstGeom>
          <a:solidFill>
            <a:srgbClr val="F4F4EA"/>
          </a:solidFill>
        </p:spPr>
      </p:sp>
      <p:sp>
        <p:nvSpPr>
          <p:cNvPr id="3" name="TextBox 3"/>
          <p:cNvSpPr txBox="1"/>
          <p:nvPr/>
        </p:nvSpPr>
        <p:spPr>
          <a:xfrm>
            <a:off x="277217" y="406853"/>
            <a:ext cx="5569587" cy="1838325"/>
          </a:xfrm>
          <a:prstGeom prst="rect">
            <a:avLst/>
          </a:prstGeom>
        </p:spPr>
        <p:txBody>
          <a:bodyPr lIns="0" tIns="0" rIns="0" bIns="0" rtlCol="0" anchor="t">
            <a:spAutoFit/>
          </a:bodyPr>
          <a:lstStyle/>
          <a:p>
            <a:pPr>
              <a:lnSpc>
                <a:spcPts val="7200"/>
              </a:lnSpc>
            </a:pPr>
            <a:r>
              <a:rPr lang="en-US" sz="6000" b="1" i="1" spc="-60">
                <a:solidFill>
                  <a:srgbClr val="F4F4EA"/>
                </a:solidFill>
                <a:latin typeface="Poppins Bold"/>
              </a:rPr>
              <a:t>Design Procedure</a:t>
            </a:r>
          </a:p>
        </p:txBody>
      </p:sp>
      <p:sp>
        <p:nvSpPr>
          <p:cNvPr id="4" name="TextBox 4"/>
          <p:cNvSpPr txBox="1"/>
          <p:nvPr/>
        </p:nvSpPr>
        <p:spPr>
          <a:xfrm>
            <a:off x="6346002" y="551363"/>
            <a:ext cx="11421353" cy="2366010"/>
          </a:xfrm>
          <a:prstGeom prst="rect">
            <a:avLst/>
          </a:prstGeom>
        </p:spPr>
        <p:txBody>
          <a:bodyPr lIns="0" tIns="0" rIns="0" bIns="0" rtlCol="0" anchor="t">
            <a:spAutoFit/>
          </a:bodyPr>
          <a:lstStyle/>
          <a:p>
            <a:pPr marL="495300" lvl="1" indent="-247650">
              <a:lnSpc>
                <a:spcPts val="4710"/>
              </a:lnSpc>
              <a:buFont typeface="Arial"/>
              <a:buChar char="•"/>
            </a:pPr>
            <a:r>
              <a:rPr lang="en-US" sz="3000" b="0" i="0" spc="30" dirty="0">
                <a:solidFill>
                  <a:srgbClr val="286A6C"/>
                </a:solidFill>
                <a:latin typeface="Poppins Light"/>
              </a:rPr>
              <a:t>Configuring Blynk App</a:t>
            </a:r>
          </a:p>
          <a:p>
            <a:pPr marL="495300" lvl="1" indent="-247650">
              <a:lnSpc>
                <a:spcPts val="4710"/>
              </a:lnSpc>
              <a:buFont typeface="Arial"/>
              <a:buChar char="•"/>
            </a:pPr>
            <a:r>
              <a:rPr lang="en-US" sz="3000" b="0" i="0" spc="30" dirty="0">
                <a:solidFill>
                  <a:srgbClr val="286A6C"/>
                </a:solidFill>
                <a:latin typeface="Poppins Light"/>
              </a:rPr>
              <a:t>Using Arduino IDE </a:t>
            </a:r>
          </a:p>
          <a:p>
            <a:pPr marL="495300" lvl="1" indent="-247650">
              <a:lnSpc>
                <a:spcPts val="4710"/>
              </a:lnSpc>
              <a:buFont typeface="Arial"/>
              <a:buChar char="•"/>
            </a:pPr>
            <a:r>
              <a:rPr lang="en-US" sz="3000" b="0" i="0" spc="30" dirty="0">
                <a:solidFill>
                  <a:srgbClr val="286A6C"/>
                </a:solidFill>
                <a:latin typeface="Poppins Light"/>
              </a:rPr>
              <a:t>Hardware Assembly</a:t>
            </a:r>
          </a:p>
          <a:p>
            <a:pPr marL="495300" lvl="1" indent="-247650">
              <a:lnSpc>
                <a:spcPts val="4710"/>
              </a:lnSpc>
              <a:buFont typeface="Arial"/>
              <a:buChar char="•"/>
            </a:pPr>
            <a:r>
              <a:rPr lang="en-US" sz="3000" b="0" i="0" spc="30" dirty="0">
                <a:solidFill>
                  <a:srgbClr val="286A6C"/>
                </a:solidFill>
                <a:latin typeface="Poppins Light"/>
              </a:rPr>
              <a:t>Using IFTTT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838</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Poppins Bold</vt:lpstr>
      <vt:lpstr>Poppins Medium</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Shoretown Accounting</dc:title>
  <cp:lastModifiedBy>Compiler404</cp:lastModifiedBy>
  <cp:revision>17</cp:revision>
  <dcterms:created xsi:type="dcterms:W3CDTF">2006-08-16T00:00:00Z</dcterms:created>
  <dcterms:modified xsi:type="dcterms:W3CDTF">2019-04-23T03:33:17Z</dcterms:modified>
  <dc:identifier>DADXkiLhzuc</dc:identifier>
</cp:coreProperties>
</file>