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6.xml"/><Relationship Id="rId44" Type="http://schemas.openxmlformats.org/officeDocument/2006/relationships/font" Target="fonts/RobotoMono-regular.fntdata"/><Relationship Id="rId43" Type="http://schemas.openxmlformats.org/officeDocument/2006/relationships/font" Target="fonts/PTSansNarrow-bold.fntdata"/><Relationship Id="rId46" Type="http://schemas.openxmlformats.org/officeDocument/2006/relationships/font" Target="fonts/RobotoMono-italic.fntdata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RobotoMono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8bc885de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8bc885de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8bc885de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8bc885de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8bc885de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8bc885de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8bc885de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8bc885de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8bc885de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8bc885de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8bc885de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8bc885de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8bc885de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8bc885de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8bc885de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8bc885de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8bc885de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8bc885de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8bc885de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8bc885de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8bc885de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8bc885de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8bc885de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8bc885de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8bc885de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8bc885de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8bc885de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8bc885de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8bc885de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8bc885de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8bc885de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8bc885de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8bc885de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8bc885de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8bc885de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8bc885de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8bc885de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8bc885de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bc885de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bc885de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8bc885de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8bc885de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8bc885de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8bc885de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8bc885de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8bc885de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8bc885de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8bc885de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8bc885de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8bc885de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8bc885de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8bc885de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bc885de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bc885de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8bc885de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8bc885de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8bc885de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8bc885de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8bc885d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8bc885d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8bc885d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8bc885d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8bc885de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8bc885d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8bc885de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8bc885de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bc885de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8bc885de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8bc885de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8bc885de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XV6: A COW Fork and Scheduling Experiment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Name: </a:t>
            </a:r>
            <a:r>
              <a:rPr lang="en-GB"/>
              <a:t>s</a:t>
            </a:r>
            <a:r>
              <a:rPr lang="en-GB"/>
              <a:t>ystem_haters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 Gaurav Kumar, </a:t>
            </a:r>
            <a:r>
              <a:rPr lang="en-GB"/>
              <a:t>Kakadiya Omikumar Anilbhai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50" y="152400"/>
            <a:ext cx="616225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0" y="0"/>
            <a:ext cx="2575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COW Fault handling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650" y="152400"/>
            <a:ext cx="549279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0" y="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Reference 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count functions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I: COW fork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1. Evaluation Objectives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Does the implementation reduce memory usage by sharing pages until modified?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</a:rPr>
              <a:t>How many pages are saved by COW compared to traditional </a:t>
            </a:r>
            <a:r>
              <a:rPr lang="en-GB" sz="1300">
                <a:solidFill>
                  <a:srgbClr val="188038"/>
                </a:solidFill>
              </a:rPr>
              <a:t>fork()</a:t>
            </a:r>
            <a:r>
              <a:rPr lang="en-GB" sz="1300">
                <a:solidFill>
                  <a:srgbClr val="000000"/>
                </a:solidFill>
              </a:rPr>
              <a:t>?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Does the memory reclaim correctly after the child processes are terminated?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Test Description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</a:rPr>
              <a:t>The parent process initializes a large shared array (</a:t>
            </a:r>
            <a:r>
              <a:rPr lang="en-GB" sz="1300">
                <a:solidFill>
                  <a:srgbClr val="188038"/>
                </a:solidFill>
              </a:rPr>
              <a:t>shared_array</a:t>
            </a:r>
            <a:r>
              <a:rPr lang="en-GB" sz="1300">
                <a:solidFill>
                  <a:srgbClr val="000000"/>
                </a:solidFill>
              </a:rPr>
              <a:t>) to ensure substantial page usage.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A child process is forked and modify the array to trigger Copy-On-Write (COW).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Test Functions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188038"/>
                </a:solidFill>
              </a:rPr>
              <a:t>getfreepages()</a:t>
            </a:r>
            <a:r>
              <a:rPr lang="en-GB" sz="1300">
                <a:solidFill>
                  <a:srgbClr val="000000"/>
                </a:solidFill>
              </a:rPr>
              <a:t>: Used to measure free pages in the system before and after writes.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188038"/>
                </a:solidFill>
              </a:rPr>
              <a:t>fork()</a:t>
            </a:r>
            <a:r>
              <a:rPr lang="en-GB" sz="1300">
                <a:solidFill>
                  <a:srgbClr val="000000"/>
                </a:solidFill>
              </a:rPr>
              <a:t>: Creates child processes to test COW behavior.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583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2. Workloads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Shared Data Size</a:t>
            </a:r>
            <a:r>
              <a:rPr lang="en-GB" sz="1300">
                <a:solidFill>
                  <a:srgbClr val="000000"/>
                </a:solidFill>
              </a:rPr>
              <a:t>: Large array size (</a:t>
            </a:r>
            <a:r>
              <a:rPr lang="en-GB" sz="1300">
                <a:solidFill>
                  <a:srgbClr val="188038"/>
                </a:solidFill>
              </a:rPr>
              <a:t>102400</a:t>
            </a:r>
            <a:r>
              <a:rPr lang="en-GB" sz="1300">
                <a:solidFill>
                  <a:srgbClr val="000000"/>
                </a:solidFill>
              </a:rPr>
              <a:t> integers) to induce approximately 100 page faults.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Child Actions</a:t>
            </a:r>
            <a:r>
              <a:rPr lang="en-GB" sz="1300">
                <a:solidFill>
                  <a:srgbClr val="000000"/>
                </a:solidFill>
              </a:rPr>
              <a:t>: Modify the shared array to force COW and measure the memory allocation.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Parent Actions</a:t>
            </a:r>
            <a:r>
              <a:rPr lang="en-GB" sz="1300">
                <a:solidFill>
                  <a:srgbClr val="000000"/>
                </a:solidFill>
              </a:rPr>
              <a:t>: Track memory usage before and after child process complete.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3. Results Summary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Pages Saved by COW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-GB" sz="1300">
                <a:solidFill>
                  <a:srgbClr val="000000"/>
                </a:solidFill>
              </a:rPr>
              <a:t>The number of pages saved before any modification (</a:t>
            </a:r>
            <a:r>
              <a:rPr lang="en-GB" sz="1300">
                <a:solidFill>
                  <a:srgbClr val="188038"/>
                </a:solidFill>
              </a:rPr>
              <a:t>shared pages</a:t>
            </a:r>
            <a:r>
              <a:rPr lang="en-GB" sz="1300">
                <a:solidFill>
                  <a:srgbClr val="000000"/>
                </a:solidFill>
              </a:rPr>
              <a:t>).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Pages allocated post-modification by each child due to COW.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Parent's Memory</a:t>
            </a:r>
            <a:r>
              <a:rPr lang="en-GB" sz="1300">
                <a:solidFill>
                  <a:srgbClr val="000000"/>
                </a:solidFill>
              </a:rPr>
              <a:t>: The memory usage reverts to the initial state after reaping the child processes.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Pages saved by COW fork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25" y="1152425"/>
            <a:ext cx="737255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of Project Part II: Scheduling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 changes in the project were made to the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structure and the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scheduler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support enhanced scheduling features and performance tracking.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Changes to </a:t>
            </a:r>
            <a:r>
              <a:rPr b="1"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Structure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Timings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Track process creation, runtime, end time, and I/O time for precise performance metrics.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Management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Store and manage process priorities for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Priority-Based Scheduling (PBS)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 Management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Enable multi-level scheduling by tracking the queue and time spent in each queue.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Metrics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Count the number of process runs, ticks used, and last execution timestamp to assist in fair scheduling decisions.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Changes to </a:t>
            </a:r>
            <a:r>
              <a:rPr b="1"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scheduler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Scheduling Logic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Incorporate the new priority and queue-based scheduling mechanisms.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Queue Adjustments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 processes to move between queues based on execution metrics.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Fine-Grained Metrics Tracking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Update process timing and execution details during context switches for more accurate comparisons.</a:t>
            </a:r>
            <a:endParaRPr sz="1200"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Part II: Scheduling Experiment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325"/>
            <a:ext cx="439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Components</a:t>
            </a:r>
            <a:r>
              <a:rPr lang="en-GB" sz="1300">
                <a:solidFill>
                  <a:srgbClr val="000000"/>
                </a:solidFill>
              </a:rPr>
              <a:t>: </a:t>
            </a:r>
            <a:r>
              <a:rPr lang="en-GB" sz="1300">
                <a:solidFill>
                  <a:srgbClr val="188038"/>
                </a:solidFill>
              </a:rPr>
              <a:t>proc</a:t>
            </a:r>
            <a:r>
              <a:rPr lang="en-GB" sz="1300">
                <a:solidFill>
                  <a:srgbClr val="000000"/>
                </a:solidFill>
              </a:rPr>
              <a:t> structure (with added fields), Scheduler function, Queues.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Flow</a:t>
            </a:r>
            <a:r>
              <a:rPr lang="en-GB" sz="1300">
                <a:solidFill>
                  <a:srgbClr val="000000"/>
                </a:solidFill>
              </a:rPr>
              <a:t>: XV6 boots with specific scheduling algorithm → Scheduler picks process according to the algorithm → → Process executes →  Timer Interrupt → yield() → Scheduler picks next RUNNABLE process according to algorithm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00" y="1266325"/>
            <a:ext cx="3376050" cy="3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 Part II: Scheduling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Abstract Idea</a:t>
            </a:r>
            <a:r>
              <a:rPr lang="en-GB" sz="1300">
                <a:solidFill>
                  <a:srgbClr val="000000"/>
                </a:solidFill>
              </a:rPr>
              <a:t>: Compare scheduling algorithms based on runtime.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Implementation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-GB" sz="1300">
                <a:solidFill>
                  <a:srgbClr val="000000"/>
                </a:solidFill>
              </a:rPr>
              <a:t>Added fields to </a:t>
            </a:r>
            <a:r>
              <a:rPr lang="en-GB" sz="1300">
                <a:solidFill>
                  <a:srgbClr val="188038"/>
                </a:solidFill>
              </a:rPr>
              <a:t>struct proc</a:t>
            </a:r>
            <a:r>
              <a:rPr lang="en-GB" sz="1300">
                <a:solidFill>
                  <a:srgbClr val="000000"/>
                </a:solidFill>
              </a:rPr>
              <a:t> for tracking runtime, priority, queues, etc.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-GB" sz="1300">
                <a:solidFill>
                  <a:srgbClr val="000000"/>
                </a:solidFill>
              </a:rPr>
              <a:t>Modified </a:t>
            </a:r>
            <a:r>
              <a:rPr lang="en-GB" sz="1300">
                <a:solidFill>
                  <a:srgbClr val="188038"/>
                </a:solidFill>
              </a:rPr>
              <a:t>scheduler()</a:t>
            </a:r>
            <a:r>
              <a:rPr lang="en-GB" sz="1300">
                <a:solidFill>
                  <a:srgbClr val="000000"/>
                </a:solidFill>
              </a:rPr>
              <a:t> function to implement different algorithms (FCFS, RR, PBS, MLFQ).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Challenges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Tuning parameters for fairness in MLFQ.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Testing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Collected runtime data for each algorithm using a set of predefined workloads.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Generated comparative plots.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50" y="142975"/>
            <a:ext cx="518160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0" y="0"/>
            <a:ext cx="3000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Added fields to </a:t>
            </a:r>
            <a:r>
              <a:rPr lang="en-GB" sz="1300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struct proc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for tracking runtime, priority, queues, 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375" y="337675"/>
            <a:ext cx="4346075" cy="44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582100" y="2379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FCFS 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100" y="13242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200" y="1167025"/>
            <a:ext cx="22193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582100" y="2379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RR 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0" y="152400"/>
            <a:ext cx="5065775" cy="45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639000" y="15633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PBS Implementation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00" y="2287000"/>
            <a:ext cx="3625425" cy="23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400" y="152400"/>
            <a:ext cx="4574775" cy="44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0" y="2262925"/>
            <a:ext cx="48577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148875" y="1822175"/>
            <a:ext cx="49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Code for handling starvation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475" y="461875"/>
            <a:ext cx="3784126" cy="42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4617350" y="76975"/>
            <a:ext cx="393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Runnable process for each queue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304800" y="3048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MLFQ Implementation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325" y="384900"/>
            <a:ext cx="3872750" cy="46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47803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prioritising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the queue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250" y="3394800"/>
            <a:ext cx="24955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204000" y="2779800"/>
            <a:ext cx="3553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Time slices used for benchmarking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II: Scheduling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1. Evaluation Objectives (Questions)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How does the choice of wait times in different MLFQ queues impact its performance?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How do CPU-bound and I/O-bound processes behave under the MLFQ scheduling policy?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How do FCFS, RR, PBS, and MLFQ compare in terms of runtime efficiency?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2. Setup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Test Description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Configured MLFQ with varying wait times across queues to observe its effect on process performance.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Created workloads with CPU-bound and I/O-bound processes to study queue switching dynamics.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Compared the runtime performance of four scheduling algorithms: FCFS, Round Robin (RR), Priority-Based Scheduling (PBS), and </a:t>
            </a:r>
            <a:r>
              <a:rPr lang="en-GB" sz="1300">
                <a:solidFill>
                  <a:srgbClr val="000000"/>
                </a:solidFill>
              </a:rPr>
              <a:t>Multilevel</a:t>
            </a:r>
            <a:r>
              <a:rPr lang="en-GB" sz="1300">
                <a:solidFill>
                  <a:srgbClr val="000000"/>
                </a:solidFill>
              </a:rPr>
              <a:t> Feedback Queue (MLFQ).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II: Scheduling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3. Workloads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CPU-bound Processes</a:t>
            </a:r>
            <a:r>
              <a:rPr lang="en-GB" sz="1300">
                <a:solidFill>
                  <a:srgbClr val="000000"/>
                </a:solidFill>
              </a:rPr>
              <a:t>: Long-running compute-intensive processes.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I/O-bound Processes</a:t>
            </a:r>
            <a:r>
              <a:rPr lang="en-GB" sz="1300">
                <a:solidFill>
                  <a:srgbClr val="000000"/>
                </a:solidFill>
              </a:rPr>
              <a:t>: Processes with frequent I/O wait states.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4. Parameters/Configurations (Independent Variables)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Wait Times in MLFQ Queues</a:t>
            </a:r>
            <a:r>
              <a:rPr lang="en-GB" sz="1300">
                <a:solidFill>
                  <a:srgbClr val="000000"/>
                </a:solidFill>
              </a:rPr>
              <a:t>: Configured to prioritize different types of processes at various levels.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Scheduling Algorithms</a:t>
            </a:r>
            <a:r>
              <a:rPr lang="en-GB" sz="1300">
                <a:solidFill>
                  <a:srgbClr val="000000"/>
                </a:solidFill>
              </a:rPr>
              <a:t>: FCFS, RR, PBS, and MLFQ.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Workload Type</a:t>
            </a:r>
            <a:r>
              <a:rPr lang="en-GB" sz="1300">
                <a:solidFill>
                  <a:srgbClr val="000000"/>
                </a:solidFill>
              </a:rPr>
              <a:t>: CPU-bound, I/O-bound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5. Metrics (Dependent Variables)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Runtime</a:t>
            </a:r>
            <a:r>
              <a:rPr lang="en-GB" sz="1300">
                <a:solidFill>
                  <a:srgbClr val="000000"/>
                </a:solidFill>
              </a:rPr>
              <a:t>: Total time taken by each algorithm to complete all processes in a workload.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Queue Switching Dynamics</a:t>
            </a:r>
            <a:r>
              <a:rPr lang="en-GB" sz="1300">
                <a:solidFill>
                  <a:srgbClr val="000000"/>
                </a:solidFill>
              </a:rPr>
              <a:t>: Frequency and pattern of processes moving between queues in MLFQ.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Process Completion Efficiency</a:t>
            </a:r>
            <a:r>
              <a:rPr lang="en-GB" sz="1300">
                <a:solidFill>
                  <a:srgbClr val="000000"/>
                </a:solidFill>
              </a:rPr>
              <a:t>: Time taken for individual CPU-bound and I/O-bound processes to complete.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II: Scheduling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6. Results Summary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MLFQ Performance</a:t>
            </a:r>
            <a:r>
              <a:rPr lang="en-GB" sz="1300">
                <a:solidFill>
                  <a:srgbClr val="000000"/>
                </a:solidFill>
              </a:rPr>
              <a:t>: Wait times in queues significantly influence process prioritization and efficiency.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CPU-Bound vs. I/O-Bound</a:t>
            </a:r>
            <a:r>
              <a:rPr lang="en-GB" sz="1300">
                <a:solidFill>
                  <a:srgbClr val="000000"/>
                </a:solidFill>
              </a:rPr>
              <a:t>: MLFQ adapts dynamically, with CPU-bound processes gradually moving to lower-priority queues, while I/O-bound processes stay at higher priorities.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Algorithm Comparison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-GB" sz="1300">
                <a:solidFill>
                  <a:srgbClr val="000000"/>
                </a:solidFill>
              </a:rPr>
              <a:t>FCFS</a:t>
            </a:r>
            <a:r>
              <a:rPr lang="en-GB" sz="1300">
                <a:solidFill>
                  <a:srgbClr val="000000"/>
                </a:solidFill>
              </a:rPr>
              <a:t>: Simple but inefficient for mixed workloads.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-GB" sz="1300">
                <a:solidFill>
                  <a:srgbClr val="000000"/>
                </a:solidFill>
              </a:rPr>
              <a:t>RR</a:t>
            </a:r>
            <a:r>
              <a:rPr lang="en-GB" sz="1300">
                <a:solidFill>
                  <a:srgbClr val="000000"/>
                </a:solidFill>
              </a:rPr>
              <a:t>: Fair but leads to higher context switching overhead.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-GB" sz="1300">
                <a:solidFill>
                  <a:srgbClr val="000000"/>
                </a:solidFill>
              </a:rPr>
              <a:t>PBS</a:t>
            </a:r>
            <a:r>
              <a:rPr lang="en-GB" sz="1300">
                <a:solidFill>
                  <a:srgbClr val="000000"/>
                </a:solidFill>
              </a:rPr>
              <a:t>: Good prioritization but less adaptive to dynamic workloads.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en-GB" sz="1300">
                <a:solidFill>
                  <a:srgbClr val="000000"/>
                </a:solidFill>
              </a:rPr>
              <a:t>MLFQ</a:t>
            </a:r>
            <a:r>
              <a:rPr lang="en-GB" sz="1300">
                <a:solidFill>
                  <a:srgbClr val="000000"/>
                </a:solidFill>
              </a:rPr>
              <a:t>: Best balance of fairness and efficiency for varied workloads.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MLFQ Configuration w.r.t queue wait and run time</a:t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675" y="1152425"/>
            <a:ext cx="5806642" cy="368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bound Process runs in MLFQ (for 5 processes)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00" y="1284125"/>
            <a:ext cx="614379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bound processes run in MLFQ (for 10 processes)</a:t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00" y="1152425"/>
            <a:ext cx="614379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of Project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Part 1: Copy-On-Write (COW) in xv6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Domain</a:t>
            </a:r>
            <a:r>
              <a:rPr lang="en-GB" sz="1300">
                <a:solidFill>
                  <a:srgbClr val="000000"/>
                </a:solidFill>
              </a:rPr>
              <a:t>: Operating systems, memory management.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b="1" lang="en-GB" sz="1300">
                <a:solidFill>
                  <a:srgbClr val="000000"/>
                </a:solidFill>
              </a:rPr>
              <a:t>Why this area?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COW is a practical optimization to reduce memory overhead during process creation, making it essential for systems handling high workloads.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Implementing and evaluating COW in xv6 offers insights into how modern OS optimize resource utilization efficiently.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Part 2: Scheduling Experiments in xv6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Domain</a:t>
            </a:r>
            <a:r>
              <a:rPr lang="en-GB" sz="1300">
                <a:solidFill>
                  <a:srgbClr val="000000"/>
                </a:solidFill>
              </a:rPr>
              <a:t>: Operating systems, CPU scheduling.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b="1" lang="en-GB" sz="1300">
                <a:solidFill>
                  <a:srgbClr val="000000"/>
                </a:solidFill>
              </a:rPr>
              <a:t>Why this area?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CPU scheduling determines process execution order, impacting system performance.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The focus is on comparing different scheduling algorithms based on their runtime in xv6, providing a clear understanding of their efficiency under various workloads.</a:t>
            </a:r>
            <a:endParaRPr sz="13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I/O bound process run in MLFQ (5 processes)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00" y="1152425"/>
            <a:ext cx="614379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</a:t>
            </a:r>
            <a:r>
              <a:rPr lang="en-GB"/>
              <a:t>different</a:t>
            </a:r>
            <a:r>
              <a:rPr lang="en-GB"/>
              <a:t> scheduling algorithms (w.r.t 10 processes with same workload.)</a:t>
            </a:r>
            <a:endParaRPr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675" y="1263400"/>
            <a:ext cx="5806642" cy="368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Unfinished Scope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Copy-On-Write (COW)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 sz="1300">
                <a:solidFill>
                  <a:srgbClr val="000000"/>
                </a:solidFill>
              </a:rPr>
              <a:t>Advanced Performance Metrics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Current implementation focuses on memory savings, but detailed performance analysis (e.g., page fault handling overhead, execution time impact) has not been conducted.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 sz="1300">
                <a:solidFill>
                  <a:srgbClr val="000000"/>
                </a:solidFill>
              </a:rPr>
              <a:t>Stress Testing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The COW implementation is tested on simple workloads; testing under heavy workloads or multi-level fork scenarios remains incomplete.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Scheduling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-GB" sz="1300">
                <a:solidFill>
                  <a:srgbClr val="000000"/>
                </a:solidFill>
              </a:rPr>
              <a:t>Lottery Scheduling Comparison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Implementing and comparing </a:t>
            </a:r>
            <a:r>
              <a:rPr b="1" lang="en-GB" sz="1300">
                <a:solidFill>
                  <a:srgbClr val="000000"/>
                </a:solidFill>
              </a:rPr>
              <a:t>Lottery Scheduling</a:t>
            </a:r>
            <a:r>
              <a:rPr lang="en-GB" sz="1300">
                <a:solidFill>
                  <a:srgbClr val="000000"/>
                </a:solidFill>
              </a:rPr>
              <a:t>, a probabilistic scheduling algorithm, with </a:t>
            </a:r>
            <a:r>
              <a:rPr b="1" lang="en-GB" sz="1300">
                <a:solidFill>
                  <a:srgbClr val="000000"/>
                </a:solidFill>
              </a:rPr>
              <a:t>FCFS</a:t>
            </a:r>
            <a:r>
              <a:rPr lang="en-GB" sz="1300">
                <a:solidFill>
                  <a:srgbClr val="000000"/>
                </a:solidFill>
              </a:rPr>
              <a:t>, </a:t>
            </a:r>
            <a:r>
              <a:rPr b="1" lang="en-GB" sz="1300">
                <a:solidFill>
                  <a:srgbClr val="000000"/>
                </a:solidFill>
              </a:rPr>
              <a:t>RR</a:t>
            </a:r>
            <a:r>
              <a:rPr lang="en-GB" sz="1300">
                <a:solidFill>
                  <a:srgbClr val="000000"/>
                </a:solidFill>
              </a:rPr>
              <a:t>, </a:t>
            </a:r>
            <a:r>
              <a:rPr b="1" lang="en-GB" sz="1300">
                <a:solidFill>
                  <a:srgbClr val="000000"/>
                </a:solidFill>
              </a:rPr>
              <a:t>PBS</a:t>
            </a:r>
            <a:r>
              <a:rPr lang="en-GB" sz="1300">
                <a:solidFill>
                  <a:srgbClr val="000000"/>
                </a:solidFill>
              </a:rPr>
              <a:t>, and </a:t>
            </a:r>
            <a:r>
              <a:rPr b="1" lang="en-GB" sz="1300">
                <a:solidFill>
                  <a:srgbClr val="000000"/>
                </a:solidFill>
              </a:rPr>
              <a:t>MLFQ</a:t>
            </a:r>
            <a:r>
              <a:rPr lang="en-GB" sz="1300">
                <a:solidFill>
                  <a:srgbClr val="000000"/>
                </a:solidFill>
              </a:rPr>
              <a:t> can introduce the concept of fairness and unpredictability in scheduling.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This comparison could highlight how systems handle stochastic workloads or systems requiring randomness.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Handling Complex Page Faults in COW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Ensuring that the page fault handler correctly identifies when a page needs to be copied, and managing the memory mapping during the page fault process, was challenging.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Ensuring the child processes did not modify shared pages unnecessarily, while also maintaining efficient memory usage, required careful design.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Implementing Efficient Process Scheduling Algorithms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</a:rPr>
              <a:t>Comparing the performance of different scheduling algorithms such as </a:t>
            </a:r>
            <a:r>
              <a:rPr b="1" lang="en-GB" sz="1300">
                <a:solidFill>
                  <a:srgbClr val="000000"/>
                </a:solidFill>
              </a:rPr>
              <a:t>FCFS</a:t>
            </a:r>
            <a:r>
              <a:rPr lang="en-GB" sz="1300">
                <a:solidFill>
                  <a:srgbClr val="000000"/>
                </a:solidFill>
              </a:rPr>
              <a:t>, </a:t>
            </a:r>
            <a:r>
              <a:rPr b="1" lang="en-GB" sz="1300">
                <a:solidFill>
                  <a:srgbClr val="000000"/>
                </a:solidFill>
              </a:rPr>
              <a:t>RR</a:t>
            </a:r>
            <a:r>
              <a:rPr lang="en-GB" sz="1300">
                <a:solidFill>
                  <a:srgbClr val="000000"/>
                </a:solidFill>
              </a:rPr>
              <a:t>, </a:t>
            </a:r>
            <a:r>
              <a:rPr b="1" lang="en-GB" sz="1300">
                <a:solidFill>
                  <a:srgbClr val="000000"/>
                </a:solidFill>
              </a:rPr>
              <a:t>PBS</a:t>
            </a:r>
            <a:r>
              <a:rPr lang="en-GB" sz="1300">
                <a:solidFill>
                  <a:srgbClr val="000000"/>
                </a:solidFill>
              </a:rPr>
              <a:t>, and </a:t>
            </a:r>
            <a:r>
              <a:rPr b="1" lang="en-GB" sz="1300">
                <a:solidFill>
                  <a:srgbClr val="000000"/>
                </a:solidFill>
              </a:rPr>
              <a:t>MLFQ</a:t>
            </a:r>
            <a:r>
              <a:rPr lang="en-GB" sz="1300">
                <a:solidFill>
                  <a:srgbClr val="000000"/>
                </a:solidFill>
              </a:rPr>
              <a:t> required careful implementation to measure and assess runtime fairly.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Handling the complexity of scheduling decisions, such as context switching and accounting for CPU-bound vs. I/O-bound processes, added layers of complexity.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Understanding Memory Optimization with COW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</a:rPr>
              <a:t>Implementing </a:t>
            </a:r>
            <a:r>
              <a:rPr b="1" lang="en-GB" sz="1300">
                <a:solidFill>
                  <a:srgbClr val="000000"/>
                </a:solidFill>
              </a:rPr>
              <a:t>Copy-On-Write (COW)</a:t>
            </a:r>
            <a:r>
              <a:rPr lang="en-GB" sz="1300">
                <a:solidFill>
                  <a:srgbClr val="000000"/>
                </a:solidFill>
              </a:rPr>
              <a:t> provided a deep understanding of how memory can be efficiently shared and optimized between parent and child processes.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The real-time effect of memory-saving techniques and how COW helps reduce memory usage during process creation and modification was a key learning experience. Tracking the number of free pages before and after forking allowed for clear insights into the efficiency of the technique.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Exploring Multiple Scheduling Algorithms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</a:rPr>
              <a:t>The exploration of various scheduling algorithms, such as </a:t>
            </a:r>
            <a:r>
              <a:rPr b="1" lang="en-GB" sz="1300">
                <a:solidFill>
                  <a:srgbClr val="000000"/>
                </a:solidFill>
              </a:rPr>
              <a:t>FCFS</a:t>
            </a:r>
            <a:r>
              <a:rPr lang="en-GB" sz="1300">
                <a:solidFill>
                  <a:srgbClr val="000000"/>
                </a:solidFill>
              </a:rPr>
              <a:t>, </a:t>
            </a:r>
            <a:r>
              <a:rPr b="1" lang="en-GB" sz="1300">
                <a:solidFill>
                  <a:srgbClr val="000000"/>
                </a:solidFill>
              </a:rPr>
              <a:t>Round Robin (RR)</a:t>
            </a:r>
            <a:r>
              <a:rPr lang="en-GB" sz="1300">
                <a:solidFill>
                  <a:srgbClr val="000000"/>
                </a:solidFill>
              </a:rPr>
              <a:t>, </a:t>
            </a:r>
            <a:r>
              <a:rPr b="1" lang="en-GB" sz="1300">
                <a:solidFill>
                  <a:srgbClr val="000000"/>
                </a:solidFill>
              </a:rPr>
              <a:t>PBS</a:t>
            </a:r>
            <a:r>
              <a:rPr lang="en-GB" sz="1300">
                <a:solidFill>
                  <a:srgbClr val="000000"/>
                </a:solidFill>
              </a:rPr>
              <a:t>, and </a:t>
            </a:r>
            <a:r>
              <a:rPr b="1" lang="en-GB" sz="1300">
                <a:solidFill>
                  <a:srgbClr val="000000"/>
                </a:solidFill>
              </a:rPr>
              <a:t>MLFQ</a:t>
            </a:r>
            <a:r>
              <a:rPr lang="en-GB" sz="1300">
                <a:solidFill>
                  <a:srgbClr val="000000"/>
                </a:solidFill>
              </a:rPr>
              <a:t>, was intriguing, especially when analyzing their different performances under varying workloads. Understanding how each algorithm prioritizes tasks and impacts system responsiveness was a valuable aspect of the project.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</a:rPr>
              <a:t>The challenge of comparing </a:t>
            </a:r>
            <a:r>
              <a:rPr b="1" lang="en-GB" sz="1300">
                <a:solidFill>
                  <a:srgbClr val="000000"/>
                </a:solidFill>
              </a:rPr>
              <a:t>CPU-bound</a:t>
            </a:r>
            <a:r>
              <a:rPr lang="en-GB" sz="1300">
                <a:solidFill>
                  <a:srgbClr val="000000"/>
                </a:solidFill>
              </a:rPr>
              <a:t> and </a:t>
            </a:r>
            <a:r>
              <a:rPr b="1" lang="en-GB" sz="1300">
                <a:solidFill>
                  <a:srgbClr val="000000"/>
                </a:solidFill>
              </a:rPr>
              <a:t>I/O-bound</a:t>
            </a:r>
            <a:r>
              <a:rPr lang="en-GB" sz="1300">
                <a:solidFill>
                  <a:srgbClr val="000000"/>
                </a:solidFill>
              </a:rPr>
              <a:t> processes, and understanding how they are handled differently by scheduling algorithms, was also quite engaging. It was particularly interesting to see the </a:t>
            </a:r>
            <a:r>
              <a:rPr b="1" lang="en-GB" sz="1300">
                <a:solidFill>
                  <a:srgbClr val="000000"/>
                </a:solidFill>
              </a:rPr>
              <a:t>MLFQ</a:t>
            </a:r>
            <a:r>
              <a:rPr lang="en-GB" sz="1300">
                <a:solidFill>
                  <a:srgbClr val="000000"/>
                </a:solidFill>
              </a:rPr>
              <a:t> algorithm adapt to these changing workloads.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This project provided valuable hands-on experience with memory optimization through Copy-On-Write (COW) and in-depth analysis of scheduling algorithms like FCFS, RR, PBS, and MLFQ. By comparing their performance in various scenarios, I gained a deeper understanding of how different algorithms impact system efficiency and responsiveness. The exploration of memory management and process scheduling highlighted the trade-offs between performance, fairness, and resource utilization, providing a comprehensive view of system-level optimizations and their practical implications.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1" lang="en-GB" sz="1300">
                <a:solidFill>
                  <a:srgbClr val="000000"/>
                </a:solidFill>
              </a:rPr>
              <a:t>XV6 source code</a:t>
            </a:r>
            <a:r>
              <a:rPr i="1" lang="en-GB" sz="1300">
                <a:solidFill>
                  <a:srgbClr val="000000"/>
                </a:solidFill>
              </a:rPr>
              <a:t> – used for implementing and testing Copy-On-Write and scheduling algorithms.</a:t>
            </a:r>
            <a:endParaRPr b="1" i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1" lang="en-GB" sz="1300">
                <a:solidFill>
                  <a:srgbClr val="000000"/>
                </a:solidFill>
              </a:rPr>
              <a:t>"Operating Systems: Three Easy Pieces" (OSTEP)</a:t>
            </a:r>
            <a:r>
              <a:rPr i="1" lang="en-GB" sz="1300">
                <a:solidFill>
                  <a:srgbClr val="000000"/>
                </a:solidFill>
              </a:rPr>
              <a:t> by Arpaci-Dusseau and Arpaci-Dusseau – provided theoretical insights into scheduling and memory management concepts.</a:t>
            </a:r>
            <a:endParaRPr i="1" sz="1300"/>
          </a:p>
        </p:txBody>
      </p:sp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Description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Problem Description</a:t>
            </a:r>
            <a:br>
              <a:rPr b="1" lang="en-GB" sz="1300">
                <a:solidFill>
                  <a:srgbClr val="000000"/>
                </a:solidFill>
              </a:rPr>
            </a:br>
            <a:r>
              <a:rPr lang="en-GB" sz="1300">
                <a:solidFill>
                  <a:srgbClr val="000000"/>
                </a:solidFill>
              </a:rPr>
              <a:t>The project focuses on optimizing and analyzing critical aspects of an operating system: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 sz="1300">
                <a:solidFill>
                  <a:srgbClr val="000000"/>
                </a:solidFill>
              </a:rPr>
              <a:t>Copy-On-Write (COW)</a:t>
            </a:r>
            <a:r>
              <a:rPr lang="en-GB" sz="1300">
                <a:solidFill>
                  <a:srgbClr val="000000"/>
                </a:solidFill>
              </a:rPr>
              <a:t>: Efficient memory usage during process creation.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 sz="1300">
                <a:solidFill>
                  <a:srgbClr val="000000"/>
                </a:solidFill>
              </a:rPr>
              <a:t>Scheduling Algorithms</a:t>
            </a:r>
            <a:r>
              <a:rPr lang="en-GB" sz="1300">
                <a:solidFill>
                  <a:srgbClr val="000000"/>
                </a:solidFill>
              </a:rPr>
              <a:t>: Understanding and comparing the efficiency of different CPU scheduling strategies.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Problem Statement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In modern operating systems, memory and CPU are key resources that demand efficient utilization.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This project implements COW in xv6 to demonstrate memory savings during process forking and compares scheduling algorithms in xv6 based on their runtime performance to evaluate their efficiency.</a:t>
            </a:r>
            <a:endParaRPr sz="13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Scope, Goals, and Deliverables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Scope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COW Implementation</a:t>
            </a:r>
            <a:r>
              <a:rPr lang="en-GB" sz="1300">
                <a:solidFill>
                  <a:srgbClr val="000000"/>
                </a:solidFill>
              </a:rPr>
              <a:t>: Analyze how COW reduces memory usage by deferring page duplication during process creation.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Scheduling Comparisons</a:t>
            </a:r>
            <a:r>
              <a:rPr lang="en-GB" sz="1300">
                <a:solidFill>
                  <a:srgbClr val="000000"/>
                </a:solidFill>
              </a:rPr>
              <a:t>: Focus on evaluating different scheduling algorithms based on their runtime under various workloads.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Goals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Implement COW in xv6 and measure memory savings effectively.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000000"/>
                </a:solidFill>
              </a:rPr>
              <a:t>Compare scheduling algorithms (FCFS, Round Robin, Priority Scheduling, MLFQ) in xv6 by benchmarking their runtime efficiency.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Deliverables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A working COW implementation with measurable memory savings.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Comparative results and analysis of scheduling algorithms based on their runtime.</a:t>
            </a:r>
            <a:endParaRPr sz="13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of Project Part I: COW fork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The implementation of Copy-On-Write (COW) in xv6 involved the following key modifications: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Modification to </a:t>
            </a:r>
            <a:r>
              <a:rPr b="1" lang="en-GB" sz="1100">
                <a:solidFill>
                  <a:srgbClr val="188038"/>
                </a:solidFill>
              </a:rPr>
              <a:t>copyuvm</a:t>
            </a:r>
            <a:r>
              <a:rPr b="1" lang="en-GB" sz="1100">
                <a:solidFill>
                  <a:srgbClr val="000000"/>
                </a:solidFill>
              </a:rPr>
              <a:t> Function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</a:rPr>
              <a:t>The </a:t>
            </a:r>
            <a:r>
              <a:rPr lang="en-GB" sz="1100">
                <a:solidFill>
                  <a:srgbClr val="188038"/>
                </a:solidFill>
              </a:rPr>
              <a:t>copyuvm</a:t>
            </a:r>
            <a:r>
              <a:rPr lang="en-GB" sz="1100">
                <a:solidFill>
                  <a:srgbClr val="000000"/>
                </a:solidFill>
              </a:rPr>
              <a:t> function, responsible for duplicating the address space during </a:t>
            </a:r>
            <a:r>
              <a:rPr lang="en-GB" sz="1100">
                <a:solidFill>
                  <a:srgbClr val="188038"/>
                </a:solidFill>
              </a:rPr>
              <a:t>fork()</a:t>
            </a:r>
            <a:r>
              <a:rPr lang="en-GB" sz="1100">
                <a:solidFill>
                  <a:srgbClr val="000000"/>
                </a:solidFill>
              </a:rPr>
              <a:t>, was modified to make all shared pages </a:t>
            </a:r>
            <a:r>
              <a:rPr b="1" lang="en-GB" sz="1100">
                <a:solidFill>
                  <a:srgbClr val="000000"/>
                </a:solidFill>
              </a:rPr>
              <a:t>read-only</a:t>
            </a:r>
            <a:r>
              <a:rPr lang="en-GB" sz="1100">
                <a:solidFill>
                  <a:srgbClr val="000000"/>
                </a:solidFill>
              </a:rPr>
              <a:t>, by marking the pages as non-writable, any write attempt by either the parent or child triggers a </a:t>
            </a:r>
            <a:r>
              <a:rPr b="1" lang="en-GB" sz="1100">
                <a:solidFill>
                  <a:srgbClr val="000000"/>
                </a:solidFill>
              </a:rPr>
              <a:t>page fault</a:t>
            </a:r>
            <a:r>
              <a:rPr lang="en-GB" sz="1100">
                <a:solidFill>
                  <a:srgbClr val="000000"/>
                </a:solidFill>
              </a:rPr>
              <a:t>, allowing the kernel to defer page duplication until it is actually needed.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Trap Handler for Page Faults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</a:rPr>
              <a:t>A new trap handler was implemented to specifically handle </a:t>
            </a:r>
            <a:r>
              <a:rPr b="1" lang="en-GB" sz="1100">
                <a:solidFill>
                  <a:srgbClr val="188038"/>
                </a:solidFill>
              </a:rPr>
              <a:t>COW_Fault.</a:t>
            </a:r>
            <a:r>
              <a:rPr lang="en-GB" sz="1100">
                <a:solidFill>
                  <a:srgbClr val="000000"/>
                </a:solidFill>
              </a:rPr>
              <a:t> This handler identifies when a write attempt on a shared read-only page occurs and ensures the process requesting the write is allocated a separate, writable copy of the page.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Reference Count Management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</a:rPr>
              <a:t>A dedicated mechanism was created to track the </a:t>
            </a:r>
            <a:r>
              <a:rPr b="1" lang="en-GB" sz="1100">
                <a:solidFill>
                  <a:srgbClr val="000000"/>
                </a:solidFill>
              </a:rPr>
              <a:t>reference count</a:t>
            </a:r>
            <a:r>
              <a:rPr lang="en-GB" sz="1100">
                <a:solidFill>
                  <a:srgbClr val="000000"/>
                </a:solidFill>
              </a:rPr>
              <a:t> of each physical page in memory.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</a:pPr>
            <a:r>
              <a:rPr lang="en-GB" sz="1100">
                <a:solidFill>
                  <a:srgbClr val="000000"/>
                </a:solidFill>
              </a:rPr>
              <a:t>The reference count is incremented when a page is shared between processes and decremented when a process releases a page.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</a:pPr>
            <a:r>
              <a:rPr lang="en-GB" sz="1100">
                <a:solidFill>
                  <a:srgbClr val="000000"/>
                </a:solidFill>
              </a:rPr>
              <a:t>The COW trap handler checks the reference count: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■"/>
            </a:pPr>
            <a:r>
              <a:rPr lang="en-GB" sz="1100">
                <a:solidFill>
                  <a:srgbClr val="000000"/>
                </a:solidFill>
              </a:rPr>
              <a:t>If the reference count is greater than one, a new page is allocated, and the data from the shared page is copied into it.</a:t>
            </a:r>
            <a:endParaRPr sz="1100">
              <a:solidFill>
                <a:srgbClr val="000000"/>
              </a:solidFill>
            </a:endParaRPr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■"/>
            </a:pPr>
            <a:r>
              <a:rPr lang="en-GB" sz="1100">
                <a:solidFill>
                  <a:srgbClr val="000000"/>
                </a:solidFill>
              </a:rPr>
              <a:t>If the reference count is one, the page is unshared and made writable directly.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Part I: COW fork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Components</a:t>
            </a:r>
            <a:r>
              <a:rPr lang="en-GB" sz="1300">
                <a:solidFill>
                  <a:srgbClr val="000000"/>
                </a:solidFill>
              </a:rPr>
              <a:t>: </a:t>
            </a:r>
            <a:r>
              <a:rPr lang="en-GB" sz="1300">
                <a:solidFill>
                  <a:srgbClr val="188038"/>
                </a:solidFill>
              </a:rPr>
              <a:t>copyuvm</a:t>
            </a:r>
            <a:r>
              <a:rPr lang="en-GB" sz="1300">
                <a:solidFill>
                  <a:srgbClr val="000000"/>
                </a:solidFill>
              </a:rPr>
              <a:t>, Page tables, COW handler, Reference counter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Flow</a:t>
            </a:r>
            <a:r>
              <a:rPr lang="en-GB" sz="1300">
                <a:solidFill>
                  <a:srgbClr val="000000"/>
                </a:solidFill>
              </a:rPr>
              <a:t>: Fork → Pages set as read-only in copyuvm→ Write causes page fault → COW handler → Reference count check → Allocate new page or make writable → Resume execution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-26167" l="0" r="0" t="0"/>
          <a:stretch/>
        </p:blipFill>
        <p:spPr>
          <a:xfrm>
            <a:off x="4672700" y="1266325"/>
            <a:ext cx="4159599" cy="3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 Part I: COW fork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Abstract Idea</a:t>
            </a:r>
            <a:r>
              <a:rPr lang="en-GB" sz="1300">
                <a:solidFill>
                  <a:srgbClr val="000000"/>
                </a:solidFill>
              </a:rPr>
              <a:t>: Save memory during </a:t>
            </a:r>
            <a:r>
              <a:rPr lang="en-GB" sz="1300">
                <a:solidFill>
                  <a:srgbClr val="188038"/>
                </a:solidFill>
              </a:rPr>
              <a:t>fork()</a:t>
            </a:r>
            <a:r>
              <a:rPr lang="en-GB" sz="1300">
                <a:solidFill>
                  <a:srgbClr val="000000"/>
                </a:solidFill>
              </a:rPr>
              <a:t> by sharing pages until a write occurs.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Implementation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-GB" sz="1300">
                <a:solidFill>
                  <a:srgbClr val="000000"/>
                </a:solidFill>
              </a:rPr>
              <a:t>Modified </a:t>
            </a:r>
            <a:r>
              <a:rPr lang="en-GB" sz="1300">
                <a:solidFill>
                  <a:srgbClr val="188038"/>
                </a:solidFill>
              </a:rPr>
              <a:t>copyuvm()</a:t>
            </a:r>
            <a:r>
              <a:rPr lang="en-GB" sz="1300">
                <a:solidFill>
                  <a:srgbClr val="000000"/>
                </a:solidFill>
              </a:rPr>
              <a:t> to set pages as read-only.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Created a COW trap handler to handle page faults and allocate new pages.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Added reference counting to manage shared pages.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Challenges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○"/>
            </a:pPr>
            <a:r>
              <a:rPr lang="en-GB" sz="1300">
                <a:solidFill>
                  <a:srgbClr val="000000"/>
                </a:solidFill>
              </a:rPr>
              <a:t>Figuring out the flow of how memory is allocated during </a:t>
            </a:r>
            <a:r>
              <a:rPr lang="en-GB" sz="1300">
                <a:solidFill>
                  <a:srgbClr val="188038"/>
                </a:solidFill>
              </a:rPr>
              <a:t>fork()</a:t>
            </a:r>
            <a:r>
              <a:rPr lang="en-GB" sz="1300">
                <a:solidFill>
                  <a:srgbClr val="000000"/>
                </a:solidFill>
              </a:rPr>
              <a:t>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</a:rPr>
              <a:t>Testing</a:t>
            </a:r>
            <a:r>
              <a:rPr lang="en-GB" sz="1300">
                <a:solidFill>
                  <a:srgbClr val="000000"/>
                </a:solidFill>
              </a:rPr>
              <a:t>: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-GB" sz="1300">
                <a:solidFill>
                  <a:srgbClr val="000000"/>
                </a:solidFill>
              </a:rPr>
              <a:t>Ran benchmarks to measure memory savings during </a:t>
            </a:r>
            <a:r>
              <a:rPr lang="en-GB" sz="1300">
                <a:solidFill>
                  <a:srgbClr val="188038"/>
                </a:solidFill>
              </a:rPr>
              <a:t>fork()</a:t>
            </a:r>
            <a:r>
              <a:rPr lang="en-GB" sz="1300">
                <a:solidFill>
                  <a:srgbClr val="000000"/>
                </a:solidFill>
              </a:rPr>
              <a:t>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0" y="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Modified </a:t>
            </a:r>
            <a:r>
              <a:rPr lang="en-GB" sz="1300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copyuvm()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to set pages as read-only.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800" y="113100"/>
            <a:ext cx="5167659" cy="446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