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Montserrat"/>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5.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7.xml"/><Relationship Id="rId66" Type="http://schemas.openxmlformats.org/officeDocument/2006/relationships/font" Target="fonts/Lato-bold.fntdata"/><Relationship Id="rId21" Type="http://schemas.openxmlformats.org/officeDocument/2006/relationships/slide" Target="slides/slide16.xml"/><Relationship Id="rId65" Type="http://schemas.openxmlformats.org/officeDocument/2006/relationships/font" Target="fonts/Lato-regular.fntdata"/><Relationship Id="rId24" Type="http://schemas.openxmlformats.org/officeDocument/2006/relationships/slide" Target="slides/slide19.xml"/><Relationship Id="rId68" Type="http://schemas.openxmlformats.org/officeDocument/2006/relationships/font" Target="fonts/Lato-boldItalic.fntdata"/><Relationship Id="rId23" Type="http://schemas.openxmlformats.org/officeDocument/2006/relationships/slide" Target="slides/slide18.xml"/><Relationship Id="rId67" Type="http://schemas.openxmlformats.org/officeDocument/2006/relationships/font" Target="fonts/La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a7f30b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a7f30b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a7f30b6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a7f30b6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a7f30b6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a7f30b6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a7f30b6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a7f30b6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a7f30b6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a7f30b6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a7f30b6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a7f30b6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a7f30b61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a7f30b61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a7f30b6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a7f30b6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a7f30b61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a7f30b61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a960d76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a960d76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7205765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7205765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a7f30b6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a7f30b6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5a960d76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5a960d76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a960d76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a960d76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5a960d76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a960d76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a960d76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a960d76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a960d76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a960d76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960d76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960d76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a960d76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a960d76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a960d76b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a960d76b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aa50663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aa50663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a7205765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a7205765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aa50663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aa50663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aa506634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aa506634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aa50663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aa50663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a960d76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a960d76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a960d76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a960d76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aa50663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aa50663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aa506634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aa506634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aa50663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aa50663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aa50663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aa50663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aa50663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aa50663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7205765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7205765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aa50663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aa50663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aa506634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aa506634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ade4eab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ade4eab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ade4eab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ade4eab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ade4eab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ade4eab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ade4eab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ade4eab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ade4eab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ade4eab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ade4eab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ade4eab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ade4eab7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ade4eab7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ade4eab7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ade4eab7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853d4c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853d4c0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5ade4eab7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5ade4eab7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5ade4eab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ade4eab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b1adb95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b1adb95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b1adb95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b1adb95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5b35d249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b35d24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b35d249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b35d249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853d4c0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853d4c0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853d4c0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853d4c0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853d4c0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853d4c0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853d4c0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853d4c0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seleniumhq.org/downloa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beust.com/eclip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cucumber.github.com/cucumber-eclipse/update-sit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localho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Automation Testing </a:t>
            </a:r>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3500"/>
              <a:t>Selenium with Java</a:t>
            </a:r>
            <a:endParaRPr sz="3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Programming language support</a:t>
            </a:r>
            <a:endParaRPr sz="3200"/>
          </a:p>
        </p:txBody>
      </p:sp>
      <p:sp>
        <p:nvSpPr>
          <p:cNvPr id="188" name="Google Shape;188;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Java</a:t>
            </a:r>
            <a:endParaRPr sz="2200"/>
          </a:p>
          <a:p>
            <a:pPr indent="-368300" lvl="0" marL="457200" rtl="0" algn="l">
              <a:spcBef>
                <a:spcPts val="0"/>
              </a:spcBef>
              <a:spcAft>
                <a:spcPts val="0"/>
              </a:spcAft>
              <a:buSzPts val="2200"/>
              <a:buChar char="●"/>
            </a:pPr>
            <a:r>
              <a:rPr lang="en" sz="2200"/>
              <a:t>.net</a:t>
            </a:r>
            <a:endParaRPr sz="2200"/>
          </a:p>
          <a:p>
            <a:pPr indent="-368300" lvl="0" marL="457200" rtl="0" algn="l">
              <a:spcBef>
                <a:spcPts val="0"/>
              </a:spcBef>
              <a:spcAft>
                <a:spcPts val="0"/>
              </a:spcAft>
              <a:buSzPts val="2200"/>
              <a:buChar char="●"/>
            </a:pPr>
            <a:r>
              <a:rPr lang="en" sz="2200"/>
              <a:t>Python</a:t>
            </a:r>
            <a:endParaRPr sz="2200"/>
          </a:p>
          <a:p>
            <a:pPr indent="-368300" lvl="0" marL="457200" rtl="0" algn="l">
              <a:spcBef>
                <a:spcPts val="0"/>
              </a:spcBef>
              <a:spcAft>
                <a:spcPts val="0"/>
              </a:spcAft>
              <a:buSzPts val="2200"/>
              <a:buChar char="●"/>
            </a:pPr>
            <a:r>
              <a:rPr lang="en" sz="2200"/>
              <a:t>JavaScript</a:t>
            </a:r>
            <a:endParaRPr sz="2200"/>
          </a:p>
          <a:p>
            <a:pPr indent="-368300" lvl="0" marL="457200" rtl="0" algn="l">
              <a:spcBef>
                <a:spcPts val="0"/>
              </a:spcBef>
              <a:spcAft>
                <a:spcPts val="0"/>
              </a:spcAft>
              <a:buSzPts val="2200"/>
              <a:buChar char="●"/>
            </a:pPr>
            <a:r>
              <a:rPr lang="en" sz="2200"/>
              <a:t>Ruby</a:t>
            </a:r>
            <a:endParaRPr sz="2200"/>
          </a:p>
          <a:p>
            <a:pPr indent="0" lvl="0" marL="457200" rtl="0" algn="l">
              <a:spcBef>
                <a:spcPts val="1600"/>
              </a:spcBef>
              <a:spcAft>
                <a:spcPts val="160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Browser support</a:t>
            </a:r>
            <a:endParaRPr sz="3300"/>
          </a:p>
        </p:txBody>
      </p:sp>
      <p:sp>
        <p:nvSpPr>
          <p:cNvPr id="194" name="Google Shape;19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Chrome</a:t>
            </a:r>
            <a:endParaRPr sz="2200"/>
          </a:p>
          <a:p>
            <a:pPr indent="-368300" lvl="0" marL="457200" rtl="0" algn="l">
              <a:spcBef>
                <a:spcPts val="0"/>
              </a:spcBef>
              <a:spcAft>
                <a:spcPts val="0"/>
              </a:spcAft>
              <a:buSzPts val="2200"/>
              <a:buChar char="●"/>
            </a:pPr>
            <a:r>
              <a:rPr lang="en" sz="2200"/>
              <a:t>Firefox</a:t>
            </a:r>
            <a:endParaRPr sz="2200"/>
          </a:p>
          <a:p>
            <a:pPr indent="-368300" lvl="0" marL="457200" rtl="0" algn="l">
              <a:spcBef>
                <a:spcPts val="0"/>
              </a:spcBef>
              <a:spcAft>
                <a:spcPts val="0"/>
              </a:spcAft>
              <a:buSzPts val="2200"/>
              <a:buChar char="●"/>
            </a:pPr>
            <a:r>
              <a:rPr lang="en" sz="2200"/>
              <a:t>IE</a:t>
            </a:r>
            <a:endParaRPr sz="2200"/>
          </a:p>
          <a:p>
            <a:pPr indent="-368300" lvl="0" marL="457200" rtl="0" algn="l">
              <a:spcBef>
                <a:spcPts val="0"/>
              </a:spcBef>
              <a:spcAft>
                <a:spcPts val="0"/>
              </a:spcAft>
              <a:buSzPts val="2200"/>
              <a:buChar char="●"/>
            </a:pPr>
            <a:r>
              <a:rPr lang="en" sz="2200"/>
              <a:t>Edge</a:t>
            </a:r>
            <a:endParaRPr sz="2200"/>
          </a:p>
          <a:p>
            <a:pPr indent="-368300" lvl="0" marL="457200" rtl="0" algn="l">
              <a:spcBef>
                <a:spcPts val="0"/>
              </a:spcBef>
              <a:spcAft>
                <a:spcPts val="0"/>
              </a:spcAft>
              <a:buSzPts val="2200"/>
              <a:buChar char="●"/>
            </a:pPr>
            <a:r>
              <a:rPr lang="en" sz="2200"/>
              <a:t>Safari</a:t>
            </a:r>
            <a:endParaRPr sz="2200"/>
          </a:p>
          <a:p>
            <a:pPr indent="-368300" lvl="0" marL="457200" rtl="0" algn="l">
              <a:spcBef>
                <a:spcPts val="0"/>
              </a:spcBef>
              <a:spcAft>
                <a:spcPts val="0"/>
              </a:spcAft>
              <a:buSzPts val="2200"/>
              <a:buChar char="●"/>
            </a:pPr>
            <a:r>
              <a:rPr lang="en" sz="2200"/>
              <a:t>Headless browsers</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How webdriver works</a:t>
            </a:r>
            <a:endParaRPr sz="3300"/>
          </a:p>
        </p:txBody>
      </p:sp>
      <p:sp>
        <p:nvSpPr>
          <p:cNvPr id="200" name="Google Shape;200;p24"/>
          <p:cNvSpPr txBox="1"/>
          <p:nvPr>
            <p:ph idx="1" type="body"/>
          </p:nvPr>
        </p:nvSpPr>
        <p:spPr>
          <a:xfrm>
            <a:off x="1297500" y="6531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for each Selenium command, a HTTP request is created and sent to the browser driver</a:t>
            </a:r>
            <a:endParaRPr sz="2200"/>
          </a:p>
          <a:p>
            <a:pPr indent="-368300" lvl="0" marL="457200" rtl="0" algn="l">
              <a:spcBef>
                <a:spcPts val="0"/>
              </a:spcBef>
              <a:spcAft>
                <a:spcPts val="0"/>
              </a:spcAft>
              <a:buSzPts val="2200"/>
              <a:buAutoNum type="arabicPeriod"/>
            </a:pPr>
            <a:r>
              <a:rPr lang="en" sz="2200"/>
              <a:t>the browser driver uses a HTTP server for getting the HTTP requests</a:t>
            </a:r>
            <a:endParaRPr sz="2200"/>
          </a:p>
          <a:p>
            <a:pPr indent="-368300" lvl="0" marL="457200" rtl="0" algn="l">
              <a:spcBef>
                <a:spcPts val="0"/>
              </a:spcBef>
              <a:spcAft>
                <a:spcPts val="0"/>
              </a:spcAft>
              <a:buSzPts val="2200"/>
              <a:buAutoNum type="arabicPeriod"/>
            </a:pPr>
            <a:r>
              <a:rPr lang="en" sz="2200"/>
              <a:t>the HTTP server determines the steps needed for implementing the Selenium command</a:t>
            </a:r>
            <a:endParaRPr sz="2200"/>
          </a:p>
          <a:p>
            <a:pPr indent="-368300" lvl="0" marL="457200" rtl="0" algn="l">
              <a:spcBef>
                <a:spcPts val="0"/>
              </a:spcBef>
              <a:spcAft>
                <a:spcPts val="0"/>
              </a:spcAft>
              <a:buSzPts val="2200"/>
              <a:buAutoNum type="arabicPeriod"/>
            </a:pPr>
            <a:r>
              <a:rPr lang="en" sz="2200"/>
              <a:t>the implementation steps are executed on the browser</a:t>
            </a:r>
            <a:endParaRPr sz="2200"/>
          </a:p>
          <a:p>
            <a:pPr indent="-368300" lvl="0" marL="457200" rtl="0" algn="l">
              <a:spcBef>
                <a:spcPts val="0"/>
              </a:spcBef>
              <a:spcAft>
                <a:spcPts val="0"/>
              </a:spcAft>
              <a:buSzPts val="2200"/>
              <a:buAutoNum type="arabicPeriod"/>
            </a:pPr>
            <a:r>
              <a:rPr lang="en" sz="2200"/>
              <a:t>the execution status is sent back to the HTTP server</a:t>
            </a:r>
            <a:endParaRPr sz="2200"/>
          </a:p>
          <a:p>
            <a:pPr indent="-368300" lvl="0" marL="457200" rtl="0" algn="l">
              <a:spcBef>
                <a:spcPts val="1600"/>
              </a:spcBef>
              <a:spcAft>
                <a:spcPts val="0"/>
              </a:spcAft>
              <a:buSzPts val="2200"/>
              <a:buAutoNum type="arabicPeriod"/>
            </a:pPr>
            <a:r>
              <a:rPr lang="en" sz="2200"/>
              <a:t>the HTTP server sends the status back to the automation script</a:t>
            </a:r>
            <a:endParaRPr sz="2200"/>
          </a:p>
          <a:p>
            <a:pPr indent="0" lvl="0" marL="0" rtl="0" algn="l">
              <a:spcBef>
                <a:spcPts val="1600"/>
              </a:spcBef>
              <a:spcAft>
                <a:spcPts val="160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Webdriver Architecture</a:t>
            </a:r>
            <a:endParaRPr sz="3300"/>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How webdriver works</a:t>
            </a:r>
            <a:endParaRPr sz="3300"/>
          </a:p>
        </p:txBody>
      </p:sp>
      <p:sp>
        <p:nvSpPr>
          <p:cNvPr id="212" name="Google Shape;212;p26"/>
          <p:cNvSpPr txBox="1"/>
          <p:nvPr>
            <p:ph idx="1" type="body"/>
          </p:nvPr>
        </p:nvSpPr>
        <p:spPr>
          <a:xfrm>
            <a:off x="1297500" y="10341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for each Selenium command, a HTTP request is created and sent to the browser driver</a:t>
            </a:r>
            <a:endParaRPr sz="2200"/>
          </a:p>
          <a:p>
            <a:pPr indent="-387350" lvl="0" marL="457200" rtl="0" algn="l">
              <a:spcBef>
                <a:spcPts val="1600"/>
              </a:spcBef>
              <a:spcAft>
                <a:spcPts val="0"/>
              </a:spcAft>
              <a:buSzPts val="2500"/>
              <a:buChar char="●"/>
            </a:pPr>
            <a:r>
              <a:rPr lang="en" sz="2200"/>
              <a:t>the browser driver uses a HTTP server for getting the HTTP requests</a:t>
            </a:r>
            <a:endParaRPr sz="2200"/>
          </a:p>
          <a:p>
            <a:pPr indent="-368300" lvl="0" marL="457200" rtl="0" algn="l">
              <a:spcBef>
                <a:spcPts val="1600"/>
              </a:spcBef>
              <a:spcAft>
                <a:spcPts val="0"/>
              </a:spcAft>
              <a:buSzPts val="2200"/>
              <a:buChar char="●"/>
            </a:pPr>
            <a:r>
              <a:rPr lang="en" sz="2200"/>
              <a:t>the HTTP server determines the steps needed for implementing the Selenium command</a:t>
            </a:r>
            <a:endParaRPr sz="2200"/>
          </a:p>
          <a:p>
            <a:pPr indent="-368300" lvl="0" marL="457200" rtl="0" algn="l">
              <a:spcBef>
                <a:spcPts val="1600"/>
              </a:spcBef>
              <a:spcAft>
                <a:spcPts val="0"/>
              </a:spcAft>
              <a:buSzPts val="2200"/>
              <a:buChar char="●"/>
            </a:pPr>
            <a:r>
              <a:rPr lang="en" sz="2200"/>
              <a:t>the implementation steps are executed on the browser </a:t>
            </a:r>
            <a:endParaRPr sz="2200"/>
          </a:p>
          <a:p>
            <a:pPr indent="0" lvl="0" marL="457200" rtl="0" algn="l">
              <a:spcBef>
                <a:spcPts val="160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Setting up Selenium WebDriver</a:t>
            </a:r>
            <a:endParaRPr sz="3300"/>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438150" lvl="0" marL="457200" rtl="0" algn="l">
              <a:spcBef>
                <a:spcPts val="0"/>
              </a:spcBef>
              <a:spcAft>
                <a:spcPts val="0"/>
              </a:spcAft>
              <a:buSzPts val="3300"/>
              <a:buChar char="●"/>
            </a:pPr>
            <a:r>
              <a:rPr lang="en" sz="2200" u="sng">
                <a:solidFill>
                  <a:schemeClr val="hlink"/>
                </a:solidFill>
                <a:latin typeface="Arial"/>
                <a:ea typeface="Arial"/>
                <a:cs typeface="Arial"/>
                <a:sym typeface="Arial"/>
                <a:hlinkClick r:id="rId3"/>
              </a:rPr>
              <a:t>https://docs.seleniumhq.org/download/</a:t>
            </a:r>
            <a:endParaRPr sz="3300"/>
          </a:p>
          <a:p>
            <a:pPr indent="-438150" lvl="0" marL="457200" rtl="0" algn="l">
              <a:spcBef>
                <a:spcPts val="0"/>
              </a:spcBef>
              <a:spcAft>
                <a:spcPts val="0"/>
              </a:spcAft>
              <a:buSzPts val="3300"/>
              <a:buChar char="●"/>
            </a:pPr>
            <a:r>
              <a:rPr lang="en" sz="3300"/>
              <a:t>Java Language Webdriver binding</a:t>
            </a:r>
            <a:endParaRPr sz="3300"/>
          </a:p>
          <a:p>
            <a:pPr indent="-438150" lvl="0" marL="457200" rtl="0" algn="l">
              <a:spcBef>
                <a:spcPts val="0"/>
              </a:spcBef>
              <a:spcAft>
                <a:spcPts val="0"/>
              </a:spcAft>
              <a:buSzPts val="3300"/>
              <a:buChar char="●"/>
            </a:pPr>
            <a:r>
              <a:rPr lang="en" sz="3300"/>
              <a:t>Chrome Driver</a:t>
            </a:r>
            <a:endParaRPr sz="3300"/>
          </a:p>
          <a:p>
            <a:pPr indent="-438150" lvl="0" marL="457200" rtl="0" algn="l">
              <a:spcBef>
                <a:spcPts val="0"/>
              </a:spcBef>
              <a:spcAft>
                <a:spcPts val="0"/>
              </a:spcAft>
              <a:buSzPts val="3300"/>
              <a:buChar char="●"/>
            </a:pPr>
            <a:r>
              <a:rPr lang="en" sz="3300"/>
              <a:t>Firefox Driver</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Locators</a:t>
            </a:r>
            <a:endParaRPr sz="3300"/>
          </a:p>
        </p:txBody>
      </p:sp>
      <p:sp>
        <p:nvSpPr>
          <p:cNvPr id="224" name="Google Shape;224;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Finding a web element to perform action on using selenium webdriver.</a:t>
            </a:r>
            <a:endParaRPr sz="2200"/>
          </a:p>
          <a:p>
            <a:pPr indent="0" lvl="0" marL="0" rtl="0" algn="l">
              <a:spcBef>
                <a:spcPts val="1600"/>
              </a:spcBef>
              <a:spcAft>
                <a:spcPts val="1600"/>
              </a:spcAft>
              <a:buNone/>
            </a:pPr>
            <a:r>
              <a:rPr lang="en" sz="2200"/>
              <a:t>There are multiple and convenient ways of identifying locators uniquely.</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Ways of finding locators</a:t>
            </a:r>
            <a:endParaRPr sz="3300"/>
          </a:p>
        </p:txBody>
      </p:sp>
      <p:sp>
        <p:nvSpPr>
          <p:cNvPr id="230" name="Google Shape;230;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ID</a:t>
            </a:r>
            <a:endParaRPr sz="2200"/>
          </a:p>
          <a:p>
            <a:pPr indent="-368300" lvl="0" marL="457200" rtl="0" algn="l">
              <a:spcBef>
                <a:spcPts val="0"/>
              </a:spcBef>
              <a:spcAft>
                <a:spcPts val="0"/>
              </a:spcAft>
              <a:buSzPts val="2200"/>
              <a:buChar char="●"/>
            </a:pPr>
            <a:r>
              <a:rPr lang="en" sz="2200"/>
              <a:t>Name</a:t>
            </a:r>
            <a:endParaRPr sz="2200"/>
          </a:p>
          <a:p>
            <a:pPr indent="-368300" lvl="0" marL="457200" rtl="0" algn="l">
              <a:spcBef>
                <a:spcPts val="0"/>
              </a:spcBef>
              <a:spcAft>
                <a:spcPts val="0"/>
              </a:spcAft>
              <a:buSzPts val="2200"/>
              <a:buChar char="●"/>
            </a:pPr>
            <a:r>
              <a:rPr lang="en" sz="2200"/>
              <a:t>Class name</a:t>
            </a:r>
            <a:endParaRPr sz="2200"/>
          </a:p>
          <a:p>
            <a:pPr indent="-368300" lvl="0" marL="457200" rtl="0" algn="l">
              <a:spcBef>
                <a:spcPts val="0"/>
              </a:spcBef>
              <a:spcAft>
                <a:spcPts val="0"/>
              </a:spcAft>
              <a:buSzPts val="2200"/>
              <a:buChar char="●"/>
            </a:pPr>
            <a:r>
              <a:rPr lang="en" sz="2200"/>
              <a:t>Link</a:t>
            </a:r>
            <a:endParaRPr sz="2200"/>
          </a:p>
          <a:p>
            <a:pPr indent="-368300" lvl="0" marL="457200" rtl="0" algn="l">
              <a:spcBef>
                <a:spcPts val="0"/>
              </a:spcBef>
              <a:spcAft>
                <a:spcPts val="0"/>
              </a:spcAft>
              <a:buSzPts val="2200"/>
              <a:buChar char="●"/>
            </a:pPr>
            <a:r>
              <a:rPr lang="en" sz="2200"/>
              <a:t>Partial Link text</a:t>
            </a:r>
            <a:endParaRPr sz="2200"/>
          </a:p>
          <a:p>
            <a:pPr indent="-368300" lvl="0" marL="457200" rtl="0" algn="l">
              <a:spcBef>
                <a:spcPts val="0"/>
              </a:spcBef>
              <a:spcAft>
                <a:spcPts val="0"/>
              </a:spcAft>
              <a:buSzPts val="2200"/>
              <a:buChar char="●"/>
            </a:pPr>
            <a:r>
              <a:rPr lang="en" sz="2200"/>
              <a:t>Xpath</a:t>
            </a:r>
            <a:endParaRPr sz="2200"/>
          </a:p>
          <a:p>
            <a:pPr indent="-368300" lvl="0" marL="457200" rtl="0" algn="l">
              <a:spcBef>
                <a:spcPts val="0"/>
              </a:spcBef>
              <a:spcAft>
                <a:spcPts val="0"/>
              </a:spcAft>
              <a:buSzPts val="2200"/>
              <a:buChar char="●"/>
            </a:pPr>
            <a:r>
              <a:rPr lang="en" sz="2200"/>
              <a:t>CSS-Selectors</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Xpath</a:t>
            </a:r>
            <a:endParaRPr sz="3300"/>
          </a:p>
        </p:txBody>
      </p:sp>
      <p:sp>
        <p:nvSpPr>
          <p:cNvPr id="236" name="Google Shape;236;p30"/>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Types of Xpath</a:t>
            </a:r>
            <a:endParaRPr sz="2200"/>
          </a:p>
          <a:p>
            <a:pPr indent="-368300" lvl="1" marL="914400" rtl="0" algn="l">
              <a:spcBef>
                <a:spcPts val="0"/>
              </a:spcBef>
              <a:spcAft>
                <a:spcPts val="0"/>
              </a:spcAft>
              <a:buSzPts val="2200"/>
              <a:buChar char="○"/>
            </a:pPr>
            <a:r>
              <a:rPr lang="en" sz="2200"/>
              <a:t>Absolute XPath</a:t>
            </a:r>
            <a:endParaRPr sz="2200"/>
          </a:p>
          <a:p>
            <a:pPr indent="-368300" lvl="1" marL="914400" rtl="0" algn="l">
              <a:spcBef>
                <a:spcPts val="0"/>
              </a:spcBef>
              <a:spcAft>
                <a:spcPts val="0"/>
              </a:spcAft>
              <a:buSzPts val="2200"/>
              <a:buChar char="○"/>
            </a:pPr>
            <a:r>
              <a:rPr lang="en" sz="2200"/>
              <a:t>Relative XPath</a:t>
            </a:r>
            <a:endParaRPr sz="2200"/>
          </a:p>
          <a:p>
            <a:pPr indent="-368300" lvl="0" marL="457200" rtl="0" algn="l">
              <a:spcBef>
                <a:spcPts val="0"/>
              </a:spcBef>
              <a:spcAft>
                <a:spcPts val="0"/>
              </a:spcAft>
              <a:buSzPts val="2200"/>
              <a:buChar char="●"/>
            </a:pPr>
            <a:r>
              <a:rPr lang="en" sz="2200"/>
              <a:t>Contains()</a:t>
            </a:r>
            <a:endParaRPr sz="2200"/>
          </a:p>
          <a:p>
            <a:pPr indent="-368300" lvl="0" marL="457200" rtl="0" algn="l">
              <a:spcBef>
                <a:spcPts val="0"/>
              </a:spcBef>
              <a:spcAft>
                <a:spcPts val="0"/>
              </a:spcAft>
              <a:buSzPts val="2200"/>
              <a:buChar char="●"/>
            </a:pPr>
            <a:r>
              <a:rPr lang="en" sz="2200"/>
              <a:t>Using OR &amp; AND</a:t>
            </a:r>
            <a:endParaRPr sz="2200"/>
          </a:p>
          <a:p>
            <a:pPr indent="-368300" lvl="0" marL="457200" rtl="0" algn="l">
              <a:spcBef>
                <a:spcPts val="0"/>
              </a:spcBef>
              <a:spcAft>
                <a:spcPts val="0"/>
              </a:spcAft>
              <a:buSzPts val="2200"/>
              <a:buChar char="●"/>
            </a:pPr>
            <a:r>
              <a:rPr lang="en" sz="2200"/>
              <a:t>Start-with function</a:t>
            </a:r>
            <a:endParaRPr sz="2200"/>
          </a:p>
          <a:p>
            <a:pPr indent="-368300" lvl="0" marL="457200" rtl="0" algn="l">
              <a:spcBef>
                <a:spcPts val="0"/>
              </a:spcBef>
              <a:spcAft>
                <a:spcPts val="0"/>
              </a:spcAft>
              <a:buSzPts val="2200"/>
              <a:buChar char="●"/>
            </a:pPr>
            <a:r>
              <a:rPr lang="en" sz="2200"/>
              <a:t>Text()</a:t>
            </a:r>
            <a:endParaRPr sz="2200"/>
          </a:p>
          <a:p>
            <a:pPr indent="-368300" lvl="0" marL="457200" rtl="0" algn="l">
              <a:spcBef>
                <a:spcPts val="0"/>
              </a:spcBef>
              <a:spcAft>
                <a:spcPts val="0"/>
              </a:spcAft>
              <a:buSzPts val="2200"/>
              <a:buChar char="●"/>
            </a:pPr>
            <a:r>
              <a:rPr lang="en" sz="2200"/>
              <a:t>XPath Axes methods</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XPath Axes methods</a:t>
            </a:r>
            <a:endParaRPr sz="3300"/>
          </a:p>
        </p:txBody>
      </p:sp>
      <p:sp>
        <p:nvSpPr>
          <p:cNvPr id="242" name="Google Shape;242;p31"/>
          <p:cNvSpPr txBox="1"/>
          <p:nvPr>
            <p:ph idx="1" type="body"/>
          </p:nvPr>
        </p:nvSpPr>
        <p:spPr>
          <a:xfrm>
            <a:off x="535500" y="1338950"/>
            <a:ext cx="8131200" cy="3482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Following: all specific type of following element</a:t>
            </a:r>
            <a:endParaRPr sz="2200"/>
          </a:p>
          <a:p>
            <a:pPr indent="-368300" lvl="0" marL="457200" rtl="0" algn="l">
              <a:spcBef>
                <a:spcPts val="0"/>
              </a:spcBef>
              <a:spcAft>
                <a:spcPts val="0"/>
              </a:spcAft>
              <a:buSzPts val="2200"/>
              <a:buChar char="●"/>
            </a:pPr>
            <a:r>
              <a:rPr lang="en" sz="2200"/>
              <a:t>Following-sibling: same context, same level on current node</a:t>
            </a:r>
            <a:endParaRPr sz="2200"/>
          </a:p>
          <a:p>
            <a:pPr indent="-368300" lvl="0" marL="457200" rtl="0" algn="l">
              <a:spcBef>
                <a:spcPts val="0"/>
              </a:spcBef>
              <a:spcAft>
                <a:spcPts val="0"/>
              </a:spcAft>
              <a:buSzPts val="2200"/>
              <a:buChar char="●"/>
            </a:pPr>
            <a:r>
              <a:rPr lang="en" sz="2200"/>
              <a:t>Child: all specific type of childs</a:t>
            </a:r>
            <a:endParaRPr sz="2200"/>
          </a:p>
          <a:p>
            <a:pPr indent="-368300" lvl="0" marL="457200" rtl="0" algn="l">
              <a:spcBef>
                <a:spcPts val="0"/>
              </a:spcBef>
              <a:spcAft>
                <a:spcPts val="0"/>
              </a:spcAft>
              <a:buSzPts val="2200"/>
              <a:buChar char="●"/>
            </a:pPr>
            <a:r>
              <a:rPr lang="en" sz="2200"/>
              <a:t>Ancestor: all specific type of ancestor till root</a:t>
            </a:r>
            <a:endParaRPr sz="2200"/>
          </a:p>
          <a:p>
            <a:pPr indent="-368300" lvl="0" marL="457200" rtl="0" algn="l">
              <a:spcBef>
                <a:spcPts val="0"/>
              </a:spcBef>
              <a:spcAft>
                <a:spcPts val="0"/>
              </a:spcAft>
              <a:buSzPts val="2200"/>
              <a:buChar char="●"/>
            </a:pPr>
            <a:r>
              <a:rPr lang="en" sz="2200"/>
              <a:t>Preceding: all nodes comes before node of specific type</a:t>
            </a:r>
            <a:endParaRPr sz="2200"/>
          </a:p>
          <a:p>
            <a:pPr indent="-368300" lvl="0" marL="457200" rtl="0" algn="l">
              <a:spcBef>
                <a:spcPts val="0"/>
              </a:spcBef>
              <a:spcAft>
                <a:spcPts val="0"/>
              </a:spcAft>
              <a:buSzPts val="2200"/>
              <a:buChar char="●"/>
            </a:pPr>
            <a:r>
              <a:rPr lang="en" sz="2200"/>
              <a:t>Parent: its own parents</a:t>
            </a:r>
            <a:endParaRPr sz="2200"/>
          </a:p>
          <a:p>
            <a:pPr indent="-368300" lvl="0" marL="457200" rtl="0" algn="l">
              <a:spcBef>
                <a:spcPts val="0"/>
              </a:spcBef>
              <a:spcAft>
                <a:spcPts val="0"/>
              </a:spcAft>
              <a:buSzPts val="2200"/>
              <a:buChar char="●"/>
            </a:pPr>
            <a:r>
              <a:rPr lang="en" sz="2200"/>
              <a:t>Self: specifies the current node</a:t>
            </a:r>
            <a:endParaRPr sz="2200"/>
          </a:p>
          <a:p>
            <a:pPr indent="-368300" lvl="0" marL="457200" rtl="0" algn="l">
              <a:spcBef>
                <a:spcPts val="0"/>
              </a:spcBef>
              <a:spcAft>
                <a:spcPts val="0"/>
              </a:spcAft>
              <a:buSzPts val="2200"/>
              <a:buChar char="●"/>
            </a:pPr>
            <a:r>
              <a:rPr lang="en" sz="2200"/>
              <a:t>Descendent</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Why open source?</a:t>
            </a:r>
            <a:endParaRPr sz="3300"/>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Its free</a:t>
            </a:r>
            <a:endParaRPr sz="2200"/>
          </a:p>
          <a:p>
            <a:pPr indent="-368300" lvl="0" marL="457200" rtl="0" algn="l">
              <a:spcBef>
                <a:spcPts val="0"/>
              </a:spcBef>
              <a:spcAft>
                <a:spcPts val="0"/>
              </a:spcAft>
              <a:buSzPts val="2200"/>
              <a:buChar char="●"/>
            </a:pPr>
            <a:r>
              <a:rPr lang="en" sz="2200"/>
              <a:t>More content available on open source tech</a:t>
            </a:r>
            <a:endParaRPr sz="2200"/>
          </a:p>
          <a:p>
            <a:pPr indent="-368300" lvl="0" marL="457200" rtl="0" algn="l">
              <a:spcBef>
                <a:spcPts val="0"/>
              </a:spcBef>
              <a:spcAft>
                <a:spcPts val="0"/>
              </a:spcAft>
              <a:buSzPts val="2200"/>
              <a:buChar char="●"/>
            </a:pPr>
            <a:r>
              <a:rPr lang="en" sz="2200"/>
              <a:t>Anyone can make changes</a:t>
            </a:r>
            <a:endParaRPr sz="2200"/>
          </a:p>
          <a:p>
            <a:pPr indent="-368300" lvl="0" marL="457200" rtl="0" algn="l">
              <a:spcBef>
                <a:spcPts val="0"/>
              </a:spcBef>
              <a:spcAft>
                <a:spcPts val="0"/>
              </a:spcAft>
              <a:buSzPts val="2200"/>
              <a:buChar char="●"/>
            </a:pPr>
            <a:r>
              <a:rPr lang="en" sz="2200"/>
              <a:t>Resources easily available</a:t>
            </a:r>
            <a:endParaRPr sz="2200"/>
          </a:p>
          <a:p>
            <a:pPr indent="-368300" lvl="0" marL="457200" rtl="0" algn="l">
              <a:spcBef>
                <a:spcPts val="0"/>
              </a:spcBef>
              <a:spcAft>
                <a:spcPts val="0"/>
              </a:spcAft>
              <a:buSzPts val="2200"/>
              <a:buChar char="●"/>
            </a:pPr>
            <a:r>
              <a:rPr lang="en" sz="2200"/>
              <a:t>Supporting platform/technologies available</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CSS Selectors</a:t>
            </a:r>
            <a:endParaRPr sz="3300"/>
          </a:p>
        </p:txBody>
      </p:sp>
      <p:sp>
        <p:nvSpPr>
          <p:cNvPr id="248" name="Google Shape;248;p32"/>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Tag and ID</a:t>
            </a:r>
            <a:endParaRPr sz="2200"/>
          </a:p>
          <a:p>
            <a:pPr indent="-368300" lvl="0" marL="457200" rtl="0" algn="l">
              <a:spcBef>
                <a:spcPts val="0"/>
              </a:spcBef>
              <a:spcAft>
                <a:spcPts val="0"/>
              </a:spcAft>
              <a:buSzPts val="2200"/>
              <a:buChar char="●"/>
            </a:pPr>
            <a:r>
              <a:rPr lang="en" sz="2200"/>
              <a:t>Tag and Class</a:t>
            </a:r>
            <a:endParaRPr sz="2200"/>
          </a:p>
          <a:p>
            <a:pPr indent="-368300" lvl="0" marL="457200" rtl="0" algn="l">
              <a:spcBef>
                <a:spcPts val="0"/>
              </a:spcBef>
              <a:spcAft>
                <a:spcPts val="0"/>
              </a:spcAft>
              <a:buSzPts val="2200"/>
              <a:buChar char="●"/>
            </a:pPr>
            <a:r>
              <a:rPr lang="en" sz="2200"/>
              <a:t>Tag and Attribute</a:t>
            </a:r>
            <a:endParaRPr sz="2200"/>
          </a:p>
          <a:p>
            <a:pPr indent="-368300" lvl="0" marL="457200" rtl="0" algn="l">
              <a:spcBef>
                <a:spcPts val="0"/>
              </a:spcBef>
              <a:spcAft>
                <a:spcPts val="0"/>
              </a:spcAft>
              <a:buSzPts val="2200"/>
              <a:buChar char="●"/>
            </a:pPr>
            <a:r>
              <a:rPr lang="en" sz="2200"/>
              <a:t>Tag, Class and Attribute</a:t>
            </a:r>
            <a:endParaRPr sz="2200"/>
          </a:p>
          <a:p>
            <a:pPr indent="-368300" lvl="0" marL="457200" rtl="0" algn="l">
              <a:spcBef>
                <a:spcPts val="0"/>
              </a:spcBef>
              <a:spcAft>
                <a:spcPts val="0"/>
              </a:spcAft>
              <a:buSzPts val="2200"/>
              <a:buChar char="●"/>
            </a:pPr>
            <a:r>
              <a:rPr lang="en" sz="2200"/>
              <a:t>Sub-string matches</a:t>
            </a:r>
            <a:endParaRPr sz="2200"/>
          </a:p>
          <a:p>
            <a:pPr indent="-368300" lvl="1" marL="914400" rtl="0" algn="l">
              <a:spcBef>
                <a:spcPts val="0"/>
              </a:spcBef>
              <a:spcAft>
                <a:spcPts val="0"/>
              </a:spcAft>
              <a:buSzPts val="2200"/>
              <a:buChar char="○"/>
            </a:pPr>
            <a:r>
              <a:rPr lang="en" sz="2200"/>
              <a:t>Starts with (^)</a:t>
            </a:r>
            <a:endParaRPr sz="2200"/>
          </a:p>
          <a:p>
            <a:pPr indent="-368300" lvl="1" marL="914400" rtl="0" algn="l">
              <a:spcBef>
                <a:spcPts val="0"/>
              </a:spcBef>
              <a:spcAft>
                <a:spcPts val="0"/>
              </a:spcAft>
              <a:buSzPts val="2200"/>
              <a:buChar char="○"/>
            </a:pPr>
            <a:r>
              <a:rPr lang="en" sz="2200"/>
              <a:t>Ends with ($)</a:t>
            </a:r>
            <a:endParaRPr sz="2200"/>
          </a:p>
          <a:p>
            <a:pPr indent="-368300" lvl="1" marL="914400" rtl="0" algn="l">
              <a:spcBef>
                <a:spcPts val="0"/>
              </a:spcBef>
              <a:spcAft>
                <a:spcPts val="0"/>
              </a:spcAft>
              <a:buSzPts val="2200"/>
              <a:buChar char="○"/>
            </a:pPr>
            <a:r>
              <a:rPr lang="en" sz="2200"/>
              <a:t>Contains (*)</a:t>
            </a:r>
            <a:endParaRPr sz="2200"/>
          </a:p>
          <a:p>
            <a:pPr indent="-368300" lvl="0" marL="457200" rtl="0" algn="l">
              <a:spcBef>
                <a:spcPts val="0"/>
              </a:spcBef>
              <a:spcAft>
                <a:spcPts val="0"/>
              </a:spcAft>
              <a:buSzPts val="2200"/>
              <a:buChar char="●"/>
            </a:pPr>
            <a:r>
              <a:rPr lang="en" sz="2200"/>
              <a:t>Child Elements</a:t>
            </a:r>
            <a:endParaRPr sz="2200"/>
          </a:p>
          <a:p>
            <a:pPr indent="-368300" lvl="1" marL="914400" rtl="0" algn="l">
              <a:spcBef>
                <a:spcPts val="0"/>
              </a:spcBef>
              <a:spcAft>
                <a:spcPts val="0"/>
              </a:spcAft>
              <a:buSzPts val="2200"/>
              <a:buChar char="○"/>
            </a:pPr>
            <a:r>
              <a:rPr lang="en" sz="2200"/>
              <a:t>nth-child</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Automate Web Elements</a:t>
            </a:r>
            <a:endParaRPr sz="3300"/>
          </a:p>
        </p:txBody>
      </p:sp>
      <p:sp>
        <p:nvSpPr>
          <p:cNvPr id="254" name="Google Shape;254;p33"/>
          <p:cNvSpPr txBox="1"/>
          <p:nvPr>
            <p:ph idx="1" type="body"/>
          </p:nvPr>
        </p:nvSpPr>
        <p:spPr>
          <a:xfrm>
            <a:off x="1297500" y="9579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get()</a:t>
            </a:r>
            <a:endParaRPr sz="2200"/>
          </a:p>
          <a:p>
            <a:pPr indent="-368300" lvl="0" marL="457200" rtl="0" algn="l">
              <a:spcBef>
                <a:spcPts val="0"/>
              </a:spcBef>
              <a:spcAft>
                <a:spcPts val="0"/>
              </a:spcAft>
              <a:buSzPts val="2200"/>
              <a:buChar char="●"/>
            </a:pPr>
            <a:r>
              <a:rPr lang="en" sz="2200"/>
              <a:t>navigate().to()</a:t>
            </a:r>
            <a:endParaRPr sz="2200"/>
          </a:p>
          <a:p>
            <a:pPr indent="-368300" lvl="0" marL="457200" rtl="0" algn="l">
              <a:spcBef>
                <a:spcPts val="0"/>
              </a:spcBef>
              <a:spcAft>
                <a:spcPts val="0"/>
              </a:spcAft>
              <a:buSzPts val="2200"/>
              <a:buChar char="●"/>
            </a:pPr>
            <a:r>
              <a:rPr lang="en" sz="2200"/>
              <a:t>getCurrentUrl()</a:t>
            </a:r>
            <a:endParaRPr sz="2200"/>
          </a:p>
          <a:p>
            <a:pPr indent="-368300" lvl="0" marL="457200" rtl="0" algn="l">
              <a:spcBef>
                <a:spcPts val="0"/>
              </a:spcBef>
              <a:spcAft>
                <a:spcPts val="0"/>
              </a:spcAft>
              <a:buSzPts val="2200"/>
              <a:buChar char="●"/>
            </a:pPr>
            <a:r>
              <a:rPr lang="en" sz="2200"/>
              <a:t>getPageSource()</a:t>
            </a:r>
            <a:endParaRPr sz="2200"/>
          </a:p>
          <a:p>
            <a:pPr indent="-368300" lvl="0" marL="457200" rtl="0" algn="l">
              <a:spcBef>
                <a:spcPts val="0"/>
              </a:spcBef>
              <a:spcAft>
                <a:spcPts val="0"/>
              </a:spcAft>
              <a:buSzPts val="2200"/>
              <a:buChar char="●"/>
            </a:pPr>
            <a:r>
              <a:rPr lang="en" sz="2200"/>
              <a:t>getTitle()</a:t>
            </a:r>
            <a:endParaRPr sz="2200"/>
          </a:p>
          <a:p>
            <a:pPr indent="-368300" lvl="0" marL="457200" rtl="0" algn="l">
              <a:spcBef>
                <a:spcPts val="0"/>
              </a:spcBef>
              <a:spcAft>
                <a:spcPts val="0"/>
              </a:spcAft>
              <a:buSzPts val="2200"/>
              <a:buChar char="●"/>
            </a:pPr>
            <a:r>
              <a:rPr lang="en" sz="2200"/>
              <a:t>getText()</a:t>
            </a:r>
            <a:endParaRPr sz="2200"/>
          </a:p>
          <a:p>
            <a:pPr indent="-368300" lvl="0" marL="457200" rtl="0" algn="l">
              <a:spcBef>
                <a:spcPts val="0"/>
              </a:spcBef>
              <a:spcAft>
                <a:spcPts val="0"/>
              </a:spcAft>
              <a:buSzPts val="2200"/>
              <a:buChar char="●"/>
            </a:pPr>
            <a:r>
              <a:rPr lang="en" sz="2200"/>
              <a:t>getAttribute()</a:t>
            </a:r>
            <a:endParaRPr sz="2200"/>
          </a:p>
          <a:p>
            <a:pPr indent="-368300" lvl="0" marL="457200" rtl="0" algn="l">
              <a:spcBef>
                <a:spcPts val="0"/>
              </a:spcBef>
              <a:spcAft>
                <a:spcPts val="0"/>
              </a:spcAft>
              <a:buSzPts val="2200"/>
              <a:buChar char="●"/>
            </a:pPr>
            <a:r>
              <a:rPr lang="en" sz="2200"/>
              <a:t>Submit()</a:t>
            </a:r>
            <a:endParaRPr sz="2200"/>
          </a:p>
          <a:p>
            <a:pPr indent="-368300" lvl="0" marL="457200" rtl="0" algn="l">
              <a:spcBef>
                <a:spcPts val="0"/>
              </a:spcBef>
              <a:spcAft>
                <a:spcPts val="0"/>
              </a:spcAft>
              <a:buSzPts val="2200"/>
              <a:buChar char="●"/>
            </a:pPr>
            <a:r>
              <a:rPr lang="en" sz="2200"/>
              <a:t>quit() and close()</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Automate Web Elements</a:t>
            </a:r>
            <a:endParaRPr sz="3300"/>
          </a:p>
        </p:txBody>
      </p:sp>
      <p:sp>
        <p:nvSpPr>
          <p:cNvPr id="260" name="Google Shape;260;p34"/>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isEnabled()</a:t>
            </a:r>
            <a:endParaRPr sz="2200"/>
          </a:p>
          <a:p>
            <a:pPr indent="-368300" lvl="0" marL="457200" rtl="0" algn="l">
              <a:spcBef>
                <a:spcPts val="0"/>
              </a:spcBef>
              <a:spcAft>
                <a:spcPts val="0"/>
              </a:spcAft>
              <a:buSzPts val="2200"/>
              <a:buChar char="●"/>
            </a:pPr>
            <a:r>
              <a:rPr lang="en" sz="2200"/>
              <a:t>isDisplayed()</a:t>
            </a:r>
            <a:endParaRPr sz="2200"/>
          </a:p>
          <a:p>
            <a:pPr indent="-368300" lvl="0" marL="457200" rtl="0" algn="l">
              <a:spcBef>
                <a:spcPts val="0"/>
              </a:spcBef>
              <a:spcAft>
                <a:spcPts val="0"/>
              </a:spcAft>
              <a:buSzPts val="2200"/>
              <a:buChar char="●"/>
            </a:pPr>
            <a:r>
              <a:rPr lang="en" sz="2200"/>
              <a:t>isSelected()</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Actions Class</a:t>
            </a:r>
            <a:endParaRPr sz="3300"/>
          </a:p>
        </p:txBody>
      </p:sp>
      <p:sp>
        <p:nvSpPr>
          <p:cNvPr id="266" name="Google Shape;266;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Allows us to perform keyboard and mouse actions, like, specific key press, mouse hover, mouse click, double click etc.</a:t>
            </a:r>
            <a:endParaRPr sz="2200"/>
          </a:p>
          <a:p>
            <a:pPr indent="-368300" lvl="0" marL="457200" rtl="0" algn="l">
              <a:spcBef>
                <a:spcPts val="1600"/>
              </a:spcBef>
              <a:spcAft>
                <a:spcPts val="0"/>
              </a:spcAft>
              <a:buSzPts val="2200"/>
              <a:buChar char="●"/>
            </a:pPr>
            <a:r>
              <a:rPr lang="en" sz="2200"/>
              <a:t>Keyboard interaction</a:t>
            </a:r>
            <a:endParaRPr sz="2200"/>
          </a:p>
          <a:p>
            <a:pPr indent="-368300" lvl="0" marL="457200" rtl="0" algn="l">
              <a:spcBef>
                <a:spcPts val="0"/>
              </a:spcBef>
              <a:spcAft>
                <a:spcPts val="0"/>
              </a:spcAft>
              <a:buSzPts val="2200"/>
              <a:buChar char="●"/>
            </a:pPr>
            <a:r>
              <a:rPr lang="en" sz="2200"/>
              <a:t>Mouse interaction</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findElement() and findElements()</a:t>
            </a:r>
            <a:endParaRPr sz="3100"/>
          </a:p>
        </p:txBody>
      </p:sp>
      <p:sp>
        <p:nvSpPr>
          <p:cNvPr id="272" name="Google Shape;272;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findElement() : return type is of WebElement, and its singular.</a:t>
            </a:r>
            <a:endParaRPr sz="2200"/>
          </a:p>
          <a:p>
            <a:pPr indent="-368300" lvl="0" marL="457200" rtl="0" algn="l">
              <a:spcBef>
                <a:spcPts val="0"/>
              </a:spcBef>
              <a:spcAft>
                <a:spcPts val="0"/>
              </a:spcAft>
              <a:buSzPts val="2200"/>
              <a:buChar char="●"/>
            </a:pPr>
            <a:r>
              <a:rPr lang="en" sz="2200"/>
              <a:t>findElements(): return type is of list of WebElement, and its plural.</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Assertion</a:t>
            </a:r>
            <a:endParaRPr sz="3300"/>
          </a:p>
        </p:txBody>
      </p:sp>
      <p:sp>
        <p:nvSpPr>
          <p:cNvPr id="278" name="Google Shape;278;p37"/>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Assertion</a:t>
            </a:r>
            <a:endParaRPr sz="2200"/>
          </a:p>
          <a:p>
            <a:pPr indent="-368300" lvl="1" marL="914400" rtl="0" algn="l">
              <a:spcBef>
                <a:spcPts val="0"/>
              </a:spcBef>
              <a:spcAft>
                <a:spcPts val="0"/>
              </a:spcAft>
              <a:buSzPts val="2200"/>
              <a:buChar char="○"/>
            </a:pPr>
            <a:r>
              <a:rPr lang="en" sz="2200"/>
              <a:t>AssertEquals</a:t>
            </a:r>
            <a:endParaRPr sz="2200"/>
          </a:p>
          <a:p>
            <a:pPr indent="-368300" lvl="1" marL="914400" rtl="0" algn="l">
              <a:spcBef>
                <a:spcPts val="0"/>
              </a:spcBef>
              <a:spcAft>
                <a:spcPts val="0"/>
              </a:spcAft>
              <a:buSzPts val="2200"/>
              <a:buChar char="○"/>
            </a:pPr>
            <a:r>
              <a:rPr lang="en" sz="2200"/>
              <a:t>AssertNotEquals</a:t>
            </a:r>
            <a:endParaRPr sz="2200"/>
          </a:p>
          <a:p>
            <a:pPr indent="-368300" lvl="1" marL="914400" rtl="0" algn="l">
              <a:spcBef>
                <a:spcPts val="0"/>
              </a:spcBef>
              <a:spcAft>
                <a:spcPts val="0"/>
              </a:spcAft>
              <a:buSzPts val="2200"/>
              <a:buChar char="○"/>
            </a:pPr>
            <a:r>
              <a:rPr lang="en" sz="2200"/>
              <a:t>AssertTrue</a:t>
            </a:r>
            <a:endParaRPr sz="2200"/>
          </a:p>
          <a:p>
            <a:pPr indent="-368300" lvl="1" marL="914400" rtl="0" algn="l">
              <a:spcBef>
                <a:spcPts val="0"/>
              </a:spcBef>
              <a:spcAft>
                <a:spcPts val="0"/>
              </a:spcAft>
              <a:buSzPts val="2200"/>
              <a:buChar char="○"/>
            </a:pPr>
            <a:r>
              <a:rPr lang="en" sz="2200"/>
              <a:t>AssertFalse</a:t>
            </a:r>
            <a:endParaRPr sz="2200"/>
          </a:p>
          <a:p>
            <a:pPr indent="-368300" lvl="1" marL="914400" rtl="0" algn="l">
              <a:spcBef>
                <a:spcPts val="0"/>
              </a:spcBef>
              <a:spcAft>
                <a:spcPts val="0"/>
              </a:spcAft>
              <a:buSzPts val="2200"/>
              <a:buChar char="○"/>
            </a:pPr>
            <a:r>
              <a:rPr lang="en" sz="2200"/>
              <a:t>AssertNull</a:t>
            </a:r>
            <a:endParaRPr sz="2200"/>
          </a:p>
          <a:p>
            <a:pPr indent="-368300" lvl="1" marL="914400" rtl="0" algn="l">
              <a:spcBef>
                <a:spcPts val="0"/>
              </a:spcBef>
              <a:spcAft>
                <a:spcPts val="0"/>
              </a:spcAft>
              <a:buSzPts val="2200"/>
              <a:buChar char="○"/>
            </a:pPr>
            <a:r>
              <a:rPr lang="en" sz="2200"/>
              <a:t>AssertNotNull</a:t>
            </a:r>
            <a:endParaRPr sz="2200"/>
          </a:p>
          <a:p>
            <a:pPr indent="-368300" lvl="0" marL="457200" rtl="0" algn="l">
              <a:spcBef>
                <a:spcPts val="0"/>
              </a:spcBef>
              <a:spcAft>
                <a:spcPts val="0"/>
              </a:spcAft>
              <a:buSzPts val="2200"/>
              <a:buChar char="●"/>
            </a:pPr>
            <a:r>
              <a:rPr lang="en" sz="2200"/>
              <a:t>Soft Assert</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Radio button and Checkboxes</a:t>
            </a:r>
            <a:endParaRPr sz="3300"/>
          </a:p>
        </p:txBody>
      </p:sp>
      <p:sp>
        <p:nvSpPr>
          <p:cNvPr id="284" name="Google Shape;284;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2200"/>
              <a:t>Do check whether Checkboxes is already selected or not using isSelected() method which returns boolean value i.e. true or false and  perform action based on the boolean result returned by it.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Handling Dropdown list-Select class</a:t>
            </a:r>
            <a:endParaRPr sz="3300"/>
          </a:p>
        </p:txBody>
      </p:sp>
      <p:sp>
        <p:nvSpPr>
          <p:cNvPr id="290" name="Google Shape;290;p39"/>
          <p:cNvSpPr txBox="1"/>
          <p:nvPr>
            <p:ph idx="1" type="body"/>
          </p:nvPr>
        </p:nvSpPr>
        <p:spPr>
          <a:xfrm>
            <a:off x="1297500" y="18723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Select by ID</a:t>
            </a:r>
            <a:endParaRPr sz="2200"/>
          </a:p>
          <a:p>
            <a:pPr indent="-368300" lvl="0" marL="457200" rtl="0" algn="l">
              <a:spcBef>
                <a:spcPts val="0"/>
              </a:spcBef>
              <a:spcAft>
                <a:spcPts val="0"/>
              </a:spcAft>
              <a:buSzPts val="2200"/>
              <a:buChar char="●"/>
            </a:pPr>
            <a:r>
              <a:rPr lang="en" sz="2200"/>
              <a:t>Select by Value</a:t>
            </a:r>
            <a:endParaRPr sz="2200"/>
          </a:p>
          <a:p>
            <a:pPr indent="-368300" lvl="0" marL="457200" rtl="0" algn="l">
              <a:spcBef>
                <a:spcPts val="0"/>
              </a:spcBef>
              <a:spcAft>
                <a:spcPts val="0"/>
              </a:spcAft>
              <a:buSzPts val="2200"/>
              <a:buChar char="●"/>
            </a:pPr>
            <a:r>
              <a:rPr lang="en" sz="2200"/>
              <a:t>Select by Text</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1297500" y="241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Alerts</a:t>
            </a:r>
            <a:endParaRPr sz="3300"/>
          </a:p>
        </p:txBody>
      </p:sp>
      <p:sp>
        <p:nvSpPr>
          <p:cNvPr id="296" name="Google Shape;296;p40"/>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Alert types:</a:t>
            </a:r>
            <a:endParaRPr sz="2200"/>
          </a:p>
          <a:p>
            <a:pPr indent="-368300" lvl="0" marL="457200" rtl="0" algn="l">
              <a:spcBef>
                <a:spcPts val="0"/>
              </a:spcBef>
              <a:spcAft>
                <a:spcPts val="0"/>
              </a:spcAft>
              <a:buSzPts val="2200"/>
              <a:buChar char="●"/>
            </a:pPr>
            <a:r>
              <a:rPr lang="en" sz="2200"/>
              <a:t>Simple Alerts</a:t>
            </a:r>
            <a:endParaRPr sz="2200"/>
          </a:p>
          <a:p>
            <a:pPr indent="-368300" lvl="0" marL="457200" rtl="0" algn="l">
              <a:spcBef>
                <a:spcPts val="0"/>
              </a:spcBef>
              <a:spcAft>
                <a:spcPts val="0"/>
              </a:spcAft>
              <a:buSzPts val="2200"/>
              <a:buChar char="●"/>
            </a:pPr>
            <a:r>
              <a:rPr lang="en" sz="2200"/>
              <a:t>Confirmation Alerts</a:t>
            </a:r>
            <a:endParaRPr sz="2200"/>
          </a:p>
          <a:p>
            <a:pPr indent="-368300" lvl="0" marL="457200" rtl="0" algn="l">
              <a:spcBef>
                <a:spcPts val="0"/>
              </a:spcBef>
              <a:spcAft>
                <a:spcPts val="0"/>
              </a:spcAft>
              <a:buSzPts val="2200"/>
              <a:buChar char="●"/>
            </a:pPr>
            <a:r>
              <a:rPr lang="en" sz="2200"/>
              <a:t>Prompt Alerts</a:t>
            </a:r>
            <a:endParaRPr sz="2200"/>
          </a:p>
          <a:p>
            <a:pPr indent="0" lvl="0" marL="0" rtl="0" algn="l">
              <a:spcBef>
                <a:spcPts val="1600"/>
              </a:spcBef>
              <a:spcAft>
                <a:spcPts val="0"/>
              </a:spcAft>
              <a:buNone/>
            </a:pPr>
            <a:r>
              <a:rPr lang="en" sz="2200"/>
              <a:t>Methods:</a:t>
            </a:r>
            <a:endParaRPr sz="2200"/>
          </a:p>
          <a:p>
            <a:pPr indent="-368300" lvl="0" marL="457200" rtl="0" algn="l">
              <a:spcBef>
                <a:spcPts val="0"/>
              </a:spcBef>
              <a:spcAft>
                <a:spcPts val="0"/>
              </a:spcAft>
              <a:buSzPts val="2200"/>
              <a:buChar char="●"/>
            </a:pPr>
            <a:r>
              <a:rPr lang="en" sz="2200"/>
              <a:t>accept()</a:t>
            </a:r>
            <a:endParaRPr sz="2200"/>
          </a:p>
          <a:p>
            <a:pPr indent="-368300" lvl="0" marL="457200" rtl="0" algn="l">
              <a:spcBef>
                <a:spcPts val="0"/>
              </a:spcBef>
              <a:spcAft>
                <a:spcPts val="0"/>
              </a:spcAft>
              <a:buSzPts val="2200"/>
              <a:buChar char="●"/>
            </a:pPr>
            <a:r>
              <a:rPr lang="en" sz="2200"/>
              <a:t>dismiss()</a:t>
            </a:r>
            <a:endParaRPr sz="2200"/>
          </a:p>
          <a:p>
            <a:pPr indent="-368300" lvl="0" marL="457200" rtl="0" algn="l">
              <a:spcBef>
                <a:spcPts val="0"/>
              </a:spcBef>
              <a:spcAft>
                <a:spcPts val="0"/>
              </a:spcAft>
              <a:buSzPts val="2200"/>
              <a:buChar char="●"/>
            </a:pPr>
            <a:r>
              <a:rPr lang="en" sz="2200"/>
              <a:t>getText()</a:t>
            </a:r>
            <a:endParaRPr sz="2200"/>
          </a:p>
          <a:p>
            <a:pPr indent="-368300" lvl="0" marL="457200" rtl="0" algn="l">
              <a:spcBef>
                <a:spcPts val="0"/>
              </a:spcBef>
              <a:spcAft>
                <a:spcPts val="0"/>
              </a:spcAft>
              <a:buSzPts val="2200"/>
              <a:buChar char="●"/>
            </a:pPr>
            <a:r>
              <a:rPr lang="en" sz="2200"/>
              <a:t>sendKeys()</a:t>
            </a:r>
            <a:endParaRPr sz="2200"/>
          </a:p>
          <a:p>
            <a:pPr indent="0" lvl="0" marL="457200" rtl="0" algn="l">
              <a:spcBef>
                <a:spcPts val="1600"/>
              </a:spcBef>
              <a:spcAft>
                <a:spcPts val="160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Handling </a:t>
            </a:r>
            <a:r>
              <a:rPr lang="en" sz="3300"/>
              <a:t>iframes in selenium</a:t>
            </a:r>
            <a:endParaRPr sz="3300"/>
          </a:p>
        </p:txBody>
      </p:sp>
      <p:sp>
        <p:nvSpPr>
          <p:cNvPr id="302" name="Google Shape;302;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Introducing Selenium</a:t>
            </a:r>
            <a:endParaRPr sz="3300"/>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It’s a free (open source) automated testing suite for </a:t>
            </a:r>
            <a:r>
              <a:rPr b="1" lang="en" sz="2200"/>
              <a:t>web applications</a:t>
            </a:r>
            <a:r>
              <a:rPr lang="en" sz="2200"/>
              <a:t> across different browsers and platforms.</a:t>
            </a:r>
            <a:endParaRPr sz="2200"/>
          </a:p>
          <a:p>
            <a:pPr indent="0" lvl="0" marL="0" rtl="0" algn="l">
              <a:spcBef>
                <a:spcPts val="1600"/>
              </a:spcBef>
              <a:spcAft>
                <a:spcPts val="0"/>
              </a:spcAft>
              <a:buNone/>
            </a:pPr>
            <a:r>
              <a:rPr lang="en" sz="2200"/>
              <a:t>Selenium suites consists of following components:</a:t>
            </a:r>
            <a:endParaRPr sz="2200"/>
          </a:p>
          <a:p>
            <a:pPr indent="-368300" lvl="0" marL="457200" rtl="0" algn="l">
              <a:spcBef>
                <a:spcPts val="1600"/>
              </a:spcBef>
              <a:spcAft>
                <a:spcPts val="0"/>
              </a:spcAft>
              <a:buSzPts val="2200"/>
              <a:buChar char="●"/>
            </a:pPr>
            <a:r>
              <a:rPr lang="en" sz="2200"/>
              <a:t>Selenium IDE</a:t>
            </a:r>
            <a:endParaRPr sz="2200"/>
          </a:p>
          <a:p>
            <a:pPr indent="-368300" lvl="0" marL="457200" rtl="0" algn="l">
              <a:spcBef>
                <a:spcPts val="0"/>
              </a:spcBef>
              <a:spcAft>
                <a:spcPts val="0"/>
              </a:spcAft>
              <a:buSzPts val="2200"/>
              <a:buChar char="●"/>
            </a:pPr>
            <a:r>
              <a:rPr lang="en" sz="2200"/>
              <a:t>Selenium RC</a:t>
            </a:r>
            <a:endParaRPr sz="2200"/>
          </a:p>
          <a:p>
            <a:pPr indent="-368300" lvl="0" marL="457200" rtl="0" algn="l">
              <a:spcBef>
                <a:spcPts val="0"/>
              </a:spcBef>
              <a:spcAft>
                <a:spcPts val="0"/>
              </a:spcAft>
              <a:buSzPts val="2200"/>
              <a:buChar char="●"/>
            </a:pPr>
            <a:r>
              <a:rPr lang="en" sz="2200"/>
              <a:t>WebDriver</a:t>
            </a:r>
            <a:endParaRPr sz="2200"/>
          </a:p>
          <a:p>
            <a:pPr indent="-368300" lvl="0" marL="457200" rtl="0" algn="l">
              <a:spcBef>
                <a:spcPts val="0"/>
              </a:spcBef>
              <a:spcAft>
                <a:spcPts val="0"/>
              </a:spcAft>
              <a:buSzPts val="2200"/>
              <a:buChar char="●"/>
            </a:pPr>
            <a:r>
              <a:rPr lang="en" sz="2200"/>
              <a:t>Selenium Grid</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Drag and Drop</a:t>
            </a:r>
            <a:endParaRPr sz="3300"/>
          </a:p>
        </p:txBody>
      </p:sp>
      <p:sp>
        <p:nvSpPr>
          <p:cNvPr id="308" name="Google Shape;308;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Actions class used to perform dragging and dropping an element from source to destination.</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Ajax and handling Ajax</a:t>
            </a:r>
            <a:endParaRPr sz="3300"/>
          </a:p>
        </p:txBody>
      </p:sp>
      <p:sp>
        <p:nvSpPr>
          <p:cNvPr id="314" name="Google Shape;314;p43"/>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Ajax: Asynchronous Javascript and XML</a:t>
            </a:r>
            <a:br>
              <a:rPr lang="en" sz="2200"/>
            </a:br>
            <a:r>
              <a:rPr lang="en" sz="2200"/>
              <a:t>The client-side browser communicates with the server via AJAX, which allows an operation to be performed without needing to actually refresh the page.</a:t>
            </a:r>
            <a:endParaRPr sz="2200"/>
          </a:p>
          <a:p>
            <a:pPr indent="0" lvl="0" marL="0" rtl="0" algn="l">
              <a:spcBef>
                <a:spcPts val="1600"/>
              </a:spcBef>
              <a:spcAft>
                <a:spcPts val="1600"/>
              </a:spcAft>
              <a:buNone/>
            </a:pPr>
            <a:r>
              <a:rPr lang="en" sz="2200"/>
              <a:t>Challenge is the code on the DOM page is generated after an action, without actually changing the page or even the DOM</a:t>
            </a:r>
            <a:br>
              <a:rPr lang="en" sz="2200"/>
            </a:br>
            <a:r>
              <a:rPr lang="en" sz="2200"/>
              <a:t>So we need to wait for element to get loaded and we may miscalculate the time to wait</a:t>
            </a:r>
            <a:endParaRPr sz="3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Overcoming Ajax challenge</a:t>
            </a:r>
            <a:endParaRPr sz="3300"/>
          </a:p>
        </p:txBody>
      </p:sp>
      <p:sp>
        <p:nvSpPr>
          <p:cNvPr id="320" name="Google Shape;320;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Thread.sleep(timeUnit)</a:t>
            </a:r>
            <a:endParaRPr sz="2200"/>
          </a:p>
          <a:p>
            <a:pPr indent="-368300" lvl="0" marL="457200" rtl="0" algn="l">
              <a:spcBef>
                <a:spcPts val="0"/>
              </a:spcBef>
              <a:spcAft>
                <a:spcPts val="0"/>
              </a:spcAft>
              <a:buSzPts val="2200"/>
              <a:buChar char="●"/>
            </a:pPr>
            <a:r>
              <a:rPr lang="en" sz="2200"/>
              <a:t>Implicit wait</a:t>
            </a:r>
            <a:endParaRPr sz="2200"/>
          </a:p>
          <a:p>
            <a:pPr indent="-368300" lvl="0" marL="457200" rtl="0" algn="l">
              <a:spcBef>
                <a:spcPts val="0"/>
              </a:spcBef>
              <a:spcAft>
                <a:spcPts val="0"/>
              </a:spcAft>
              <a:buSzPts val="2200"/>
              <a:buChar char="●"/>
            </a:pPr>
            <a:r>
              <a:rPr lang="en" sz="2200"/>
              <a:t>Explicit wait</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5"/>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Synchronization</a:t>
            </a:r>
            <a:endParaRPr sz="3300"/>
          </a:p>
        </p:txBody>
      </p:sp>
      <p:sp>
        <p:nvSpPr>
          <p:cNvPr id="326" name="Google Shape;326;p45"/>
          <p:cNvSpPr txBox="1"/>
          <p:nvPr>
            <p:ph idx="1" type="body"/>
          </p:nvPr>
        </p:nvSpPr>
        <p:spPr>
          <a:xfrm>
            <a:off x="1297500" y="805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Unconditional Synchronization</a:t>
            </a:r>
            <a:endParaRPr sz="2200"/>
          </a:p>
          <a:p>
            <a:pPr indent="-368300" lvl="1" marL="914400" rtl="0" algn="l">
              <a:spcBef>
                <a:spcPts val="0"/>
              </a:spcBef>
              <a:spcAft>
                <a:spcPts val="0"/>
              </a:spcAft>
              <a:buSzPts val="2200"/>
              <a:buChar char="○"/>
            </a:pPr>
            <a:r>
              <a:rPr lang="en" sz="2200"/>
              <a:t>Thread.sleep();</a:t>
            </a:r>
            <a:endParaRPr sz="2200"/>
          </a:p>
          <a:p>
            <a:pPr indent="-368300" lvl="0" marL="457200" rtl="0" algn="l">
              <a:spcBef>
                <a:spcPts val="0"/>
              </a:spcBef>
              <a:spcAft>
                <a:spcPts val="0"/>
              </a:spcAft>
              <a:buSzPts val="2200"/>
              <a:buChar char="●"/>
            </a:pPr>
            <a:r>
              <a:rPr lang="en" sz="2200"/>
              <a:t>Conditional Synchronization</a:t>
            </a:r>
            <a:endParaRPr sz="2200"/>
          </a:p>
          <a:p>
            <a:pPr indent="-368300" lvl="1" marL="914400" rtl="0" algn="l">
              <a:spcBef>
                <a:spcPts val="0"/>
              </a:spcBef>
              <a:spcAft>
                <a:spcPts val="0"/>
              </a:spcAft>
              <a:buSzPts val="2200"/>
              <a:buChar char="○"/>
            </a:pPr>
            <a:r>
              <a:rPr lang="en" sz="2200"/>
              <a:t>Implicit Wait</a:t>
            </a:r>
            <a:endParaRPr sz="2200"/>
          </a:p>
          <a:p>
            <a:pPr indent="-368300" lvl="2" marL="1371600" rtl="0" algn="l">
              <a:spcBef>
                <a:spcPts val="0"/>
              </a:spcBef>
              <a:spcAft>
                <a:spcPts val="0"/>
              </a:spcAft>
              <a:buSzPts val="2200"/>
              <a:buChar char="■"/>
            </a:pPr>
            <a:r>
              <a:rPr lang="en" sz="2200"/>
              <a:t>driver.manage.TimeOuts.implicitWait(10, TimeUnit.SECONDS);</a:t>
            </a:r>
            <a:endParaRPr sz="2200"/>
          </a:p>
          <a:p>
            <a:pPr indent="-368300" lvl="1" marL="914400" rtl="0" algn="l">
              <a:spcBef>
                <a:spcPts val="0"/>
              </a:spcBef>
              <a:spcAft>
                <a:spcPts val="0"/>
              </a:spcAft>
              <a:buSzPts val="2200"/>
              <a:buChar char="○"/>
            </a:pPr>
            <a:r>
              <a:rPr lang="en" sz="2200"/>
              <a:t>Explicit Wait</a:t>
            </a:r>
            <a:endParaRPr sz="2200"/>
          </a:p>
          <a:p>
            <a:pPr indent="-368300" lvl="2" marL="1371600" rtl="0" algn="l">
              <a:spcBef>
                <a:spcPts val="0"/>
              </a:spcBef>
              <a:spcAft>
                <a:spcPts val="0"/>
              </a:spcAft>
              <a:buSzPts val="2200"/>
              <a:buChar char="■"/>
            </a:pPr>
            <a:r>
              <a:rPr lang="en" sz="2200"/>
              <a:t>WebDriverWait wait = new WebDriverWait(driver, 10);</a:t>
            </a:r>
            <a:endParaRPr sz="2200"/>
          </a:p>
          <a:p>
            <a:pPr indent="-368300" lvl="2" marL="1371600" rtl="0" algn="l">
              <a:spcBef>
                <a:spcPts val="0"/>
              </a:spcBef>
              <a:spcAft>
                <a:spcPts val="0"/>
              </a:spcAft>
              <a:buSzPts val="2200"/>
              <a:buChar char="■"/>
            </a:pPr>
            <a:r>
              <a:rPr lang="en" sz="2200"/>
              <a:t>wait.until(ExpectedCondition.visibilityOfElementLocated(By.id(“Locator”)));</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6"/>
          <p:cNvSpPr txBox="1"/>
          <p:nvPr>
            <p:ph idx="1" type="body"/>
          </p:nvPr>
        </p:nvSpPr>
        <p:spPr>
          <a:xfrm>
            <a:off x="1297500" y="11103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Fluent Wait</a:t>
            </a:r>
            <a:endParaRPr sz="2200"/>
          </a:p>
          <a:p>
            <a:pPr indent="0" lvl="0" marL="914400" rtl="0" algn="l">
              <a:spcBef>
                <a:spcPts val="1600"/>
              </a:spcBef>
              <a:spcAft>
                <a:spcPts val="1600"/>
              </a:spcAft>
              <a:buNone/>
            </a:pPr>
            <a:r>
              <a:rPr lang="en" sz="2200"/>
              <a:t>Wait&lt;WebDriver&gt; wait = new FluentWait&lt;WebDriver&gt;(driver)</a:t>
            </a:r>
            <a:br>
              <a:rPr lang="en" sz="2200"/>
            </a:br>
            <a:r>
              <a:rPr lang="en" sz="2200"/>
              <a:t>.withTimeOut(30, TimeUnit.SECONDS)</a:t>
            </a:r>
            <a:br>
              <a:rPr lang="en" sz="2200"/>
            </a:br>
            <a:r>
              <a:rPr lang="en" sz="2200"/>
              <a:t>.pollingEvery(5, TimeUnit.SECONDS)</a:t>
            </a:r>
            <a:br>
              <a:rPr lang="en" sz="2200"/>
            </a:br>
            <a:r>
              <a:rPr lang="en" sz="2200"/>
              <a:t>.ignoring(NoSuchElementException.class);</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Screenshots</a:t>
            </a:r>
            <a:endParaRPr sz="3300"/>
          </a:p>
        </p:txBody>
      </p:sp>
      <p:sp>
        <p:nvSpPr>
          <p:cNvPr id="337" name="Google Shape;337;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Helps us to visually see at what time we faced failure in executing scripts to analyse it more.</a:t>
            </a:r>
            <a:endParaRPr sz="2200"/>
          </a:p>
          <a:p>
            <a:pPr indent="0" lvl="0" marL="0" rtl="0" algn="l">
              <a:spcBef>
                <a:spcPts val="1600"/>
              </a:spcBef>
              <a:spcAft>
                <a:spcPts val="0"/>
              </a:spcAft>
              <a:buNone/>
            </a:pPr>
            <a:r>
              <a:rPr lang="en" sz="2200"/>
              <a:t>We can integrate screenshots in reports as well.</a:t>
            </a:r>
            <a:endParaRPr sz="2200"/>
          </a:p>
          <a:p>
            <a:pPr indent="0" lvl="0" marL="0" rtl="0" algn="l">
              <a:spcBef>
                <a:spcPts val="1600"/>
              </a:spcBef>
              <a:spcAft>
                <a:spcPts val="1600"/>
              </a:spcAft>
              <a:buNone/>
            </a:pPr>
            <a:r>
              <a:t/>
            </a: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Highlighting elements</a:t>
            </a:r>
            <a:endParaRPr sz="3300"/>
          </a:p>
        </p:txBody>
      </p:sp>
      <p:sp>
        <p:nvSpPr>
          <p:cNvPr id="343" name="Google Shape;343;p4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Helpful for debug perspective</a:t>
            </a:r>
            <a:endParaRPr sz="2200"/>
          </a:p>
          <a:p>
            <a:pPr indent="-368300" lvl="0" marL="457200" rtl="0" algn="l">
              <a:spcBef>
                <a:spcPts val="0"/>
              </a:spcBef>
              <a:spcAft>
                <a:spcPts val="0"/>
              </a:spcAft>
              <a:buSzPts val="2200"/>
              <a:buChar char="●"/>
            </a:pPr>
            <a:r>
              <a:rPr lang="en" sz="2200"/>
              <a:t>Makes ease to understand someone else scripts</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Headless Browsers</a:t>
            </a:r>
            <a:endParaRPr sz="3300"/>
          </a:p>
        </p:txBody>
      </p:sp>
      <p:sp>
        <p:nvSpPr>
          <p:cNvPr id="349" name="Google Shape;349;p4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PantomJS</a:t>
            </a:r>
            <a:endParaRPr sz="2200"/>
          </a:p>
          <a:p>
            <a:pPr indent="-368300" lvl="1" marL="914400" rtl="0" algn="l">
              <a:spcBef>
                <a:spcPts val="0"/>
              </a:spcBef>
              <a:spcAft>
                <a:spcPts val="0"/>
              </a:spcAft>
              <a:buSzPts val="2200"/>
              <a:buChar char="○"/>
            </a:pPr>
            <a:r>
              <a:rPr lang="en" sz="2200"/>
              <a:t>Ghost Driver</a:t>
            </a:r>
            <a:endParaRPr sz="2200"/>
          </a:p>
          <a:p>
            <a:pPr indent="-368300" lvl="0" marL="457200" rtl="0" algn="l">
              <a:spcBef>
                <a:spcPts val="0"/>
              </a:spcBef>
              <a:spcAft>
                <a:spcPts val="0"/>
              </a:spcAft>
              <a:buSzPts val="2200"/>
              <a:buChar char="●"/>
            </a:pPr>
            <a:r>
              <a:rPr lang="en" sz="2200"/>
              <a:t>HtmlUnit</a:t>
            </a:r>
            <a:endParaRPr sz="2200"/>
          </a:p>
          <a:p>
            <a:pPr indent="0" lvl="0" marL="0" rtl="0" algn="l">
              <a:spcBef>
                <a:spcPts val="1600"/>
              </a:spcBef>
              <a:spcAft>
                <a:spcPts val="0"/>
              </a:spcAft>
              <a:buNone/>
            </a:pPr>
            <a:r>
              <a:rPr lang="en" sz="2200"/>
              <a:t>We can even make Chrome 56+, firefox 61+ and other drivers as headless execution</a:t>
            </a:r>
            <a:endParaRPr sz="2200"/>
          </a:p>
          <a:p>
            <a:pPr indent="0" lvl="0" marL="0" rtl="0" algn="l">
              <a:spcBef>
                <a:spcPts val="1600"/>
              </a:spcBef>
              <a:spcAft>
                <a:spcPts val="1600"/>
              </a:spcAft>
              <a:buNone/>
            </a:pPr>
            <a:r>
              <a:rPr lang="en" sz="2200"/>
              <a:t>We can also take screenshots from headless browsers</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What is Test Automation Framework?</a:t>
            </a:r>
            <a:endParaRPr sz="3300"/>
          </a:p>
        </p:txBody>
      </p:sp>
      <p:sp>
        <p:nvSpPr>
          <p:cNvPr id="355" name="Google Shape;355;p5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Helps develop, execute and report</a:t>
            </a:r>
            <a:endParaRPr sz="2200"/>
          </a:p>
          <a:p>
            <a:pPr indent="-368300" lvl="0" marL="457200" rtl="0" algn="l">
              <a:spcBef>
                <a:spcPts val="0"/>
              </a:spcBef>
              <a:spcAft>
                <a:spcPts val="0"/>
              </a:spcAft>
              <a:buSzPts val="2200"/>
              <a:buChar char="●"/>
            </a:pPr>
            <a:r>
              <a:rPr lang="en" sz="2200"/>
              <a:t>Makes scripting easy</a:t>
            </a:r>
            <a:endParaRPr sz="2200"/>
          </a:p>
          <a:p>
            <a:pPr indent="-368300" lvl="0" marL="457200" rtl="0" algn="l">
              <a:spcBef>
                <a:spcPts val="0"/>
              </a:spcBef>
              <a:spcAft>
                <a:spcPts val="0"/>
              </a:spcAft>
              <a:buSzPts val="2200"/>
              <a:buChar char="●"/>
            </a:pPr>
            <a:r>
              <a:rPr lang="en" sz="2200"/>
              <a:t>Scalable</a:t>
            </a:r>
            <a:endParaRPr sz="2200"/>
          </a:p>
          <a:p>
            <a:pPr indent="-368300" lvl="0" marL="457200" rtl="0" algn="l">
              <a:spcBef>
                <a:spcPts val="0"/>
              </a:spcBef>
              <a:spcAft>
                <a:spcPts val="0"/>
              </a:spcAft>
              <a:buSzPts val="2200"/>
              <a:buChar char="●"/>
            </a:pPr>
            <a:r>
              <a:rPr lang="en" sz="2200"/>
              <a:t>Re-usability</a:t>
            </a:r>
            <a:endParaRPr sz="2200"/>
          </a:p>
          <a:p>
            <a:pPr indent="-368300" lvl="0" marL="457200" rtl="0" algn="l">
              <a:spcBef>
                <a:spcPts val="0"/>
              </a:spcBef>
              <a:spcAft>
                <a:spcPts val="0"/>
              </a:spcAft>
              <a:buSzPts val="2200"/>
              <a:buChar char="●"/>
            </a:pPr>
            <a:r>
              <a:rPr lang="en" sz="2200"/>
              <a:t>Cost</a:t>
            </a:r>
            <a:endParaRPr sz="2200"/>
          </a:p>
          <a:p>
            <a:pPr indent="-368300" lvl="0" marL="457200" rtl="0" algn="l">
              <a:spcBef>
                <a:spcPts val="0"/>
              </a:spcBef>
              <a:spcAft>
                <a:spcPts val="0"/>
              </a:spcAft>
              <a:buSzPts val="2200"/>
              <a:buChar char="●"/>
            </a:pPr>
            <a:r>
              <a:rPr lang="en" sz="2200"/>
              <a:t>Maintenance</a:t>
            </a:r>
            <a:endParaRPr sz="2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Frameworks and Architectures</a:t>
            </a:r>
            <a:endParaRPr sz="3300"/>
          </a:p>
        </p:txBody>
      </p:sp>
      <p:sp>
        <p:nvSpPr>
          <p:cNvPr id="361" name="Google Shape;361;p5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Data Driven</a:t>
            </a:r>
            <a:endParaRPr sz="2200"/>
          </a:p>
          <a:p>
            <a:pPr indent="-368300" lvl="0" marL="457200" rtl="0" algn="l">
              <a:spcBef>
                <a:spcPts val="0"/>
              </a:spcBef>
              <a:spcAft>
                <a:spcPts val="0"/>
              </a:spcAft>
              <a:buSzPts val="2200"/>
              <a:buChar char="●"/>
            </a:pPr>
            <a:r>
              <a:rPr lang="en" sz="2200"/>
              <a:t>Keyword Driven</a:t>
            </a:r>
            <a:endParaRPr sz="2200"/>
          </a:p>
          <a:p>
            <a:pPr indent="-368300" lvl="0" marL="457200" rtl="0" algn="l">
              <a:spcBef>
                <a:spcPts val="0"/>
              </a:spcBef>
              <a:spcAft>
                <a:spcPts val="0"/>
              </a:spcAft>
              <a:buSzPts val="2200"/>
              <a:buChar char="●"/>
            </a:pPr>
            <a:r>
              <a:rPr lang="en" sz="2200"/>
              <a:t>Hybrid</a:t>
            </a:r>
            <a:endParaRPr sz="2200"/>
          </a:p>
          <a:p>
            <a:pPr indent="-368300" lvl="0" marL="457200" rtl="0" algn="l">
              <a:spcBef>
                <a:spcPts val="0"/>
              </a:spcBef>
              <a:spcAft>
                <a:spcPts val="0"/>
              </a:spcAft>
              <a:buSzPts val="2200"/>
              <a:buChar char="●"/>
            </a:pPr>
            <a:r>
              <a:rPr lang="en" sz="2200"/>
              <a:t>TestNG</a:t>
            </a:r>
            <a:endParaRPr sz="2200"/>
          </a:p>
          <a:p>
            <a:pPr indent="-368300" lvl="0" marL="457200" rtl="0" algn="l">
              <a:spcBef>
                <a:spcPts val="0"/>
              </a:spcBef>
              <a:spcAft>
                <a:spcPts val="0"/>
              </a:spcAft>
              <a:buSzPts val="2200"/>
              <a:buChar char="●"/>
            </a:pPr>
            <a:r>
              <a:rPr lang="en" sz="2200"/>
              <a:t>Page Object Model</a:t>
            </a:r>
            <a:endParaRPr sz="2200"/>
          </a:p>
          <a:p>
            <a:pPr indent="-368300" lvl="0" marL="457200" rtl="0" algn="l">
              <a:spcBef>
                <a:spcPts val="0"/>
              </a:spcBef>
              <a:spcAft>
                <a:spcPts val="0"/>
              </a:spcAft>
              <a:buSzPts val="2200"/>
              <a:buChar char="●"/>
            </a:pPr>
            <a:r>
              <a:rPr lang="en" sz="2200"/>
              <a:t>Cucumber</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Selenium IDE</a:t>
            </a:r>
            <a:endParaRPr sz="3300"/>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Record and Play</a:t>
            </a:r>
            <a:endParaRPr sz="2200"/>
          </a:p>
          <a:p>
            <a:pPr indent="-368300" lvl="0" marL="457200" rtl="0" algn="l">
              <a:spcBef>
                <a:spcPts val="0"/>
              </a:spcBef>
              <a:spcAft>
                <a:spcPts val="0"/>
              </a:spcAft>
              <a:buSzPts val="2200"/>
              <a:buChar char="●"/>
            </a:pPr>
            <a:r>
              <a:rPr lang="en" sz="2200"/>
              <a:t>Export the code</a:t>
            </a:r>
            <a:endParaRPr sz="2200"/>
          </a:p>
          <a:p>
            <a:pPr indent="-368300" lvl="0" marL="457200" rtl="0" algn="l">
              <a:spcBef>
                <a:spcPts val="0"/>
              </a:spcBef>
              <a:spcAft>
                <a:spcPts val="0"/>
              </a:spcAft>
              <a:buSzPts val="2200"/>
              <a:buChar char="●"/>
            </a:pPr>
            <a:r>
              <a:rPr lang="en" sz="2200"/>
              <a:t>Store the recordings</a:t>
            </a:r>
            <a:endParaRPr sz="2200"/>
          </a:p>
          <a:p>
            <a:pPr indent="-368300" lvl="0" marL="457200" rtl="0" algn="l">
              <a:spcBef>
                <a:spcPts val="0"/>
              </a:spcBef>
              <a:spcAft>
                <a:spcPts val="0"/>
              </a:spcAft>
              <a:buSzPts val="2200"/>
              <a:buChar char="●"/>
            </a:pPr>
            <a:r>
              <a:rPr lang="en" sz="2200"/>
              <a:t>Plugin</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Data Driven</a:t>
            </a:r>
            <a:endParaRPr sz="3300"/>
          </a:p>
        </p:txBody>
      </p:sp>
      <p:sp>
        <p:nvSpPr>
          <p:cNvPr id="367" name="Google Shape;367;p5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11451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Apache POI</a:t>
            </a:r>
            <a:endParaRPr sz="3300"/>
          </a:p>
        </p:txBody>
      </p:sp>
      <p:sp>
        <p:nvSpPr>
          <p:cNvPr id="373" name="Google Shape;373;p53"/>
          <p:cNvSpPr txBox="1"/>
          <p:nvPr>
            <p:ph idx="1" type="body"/>
          </p:nvPr>
        </p:nvSpPr>
        <p:spPr>
          <a:xfrm>
            <a:off x="992700" y="6531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Interface provided by Apache POI</a:t>
            </a:r>
            <a:endParaRPr sz="2200"/>
          </a:p>
          <a:p>
            <a:pPr indent="-368300" lvl="1" marL="914400" rtl="0" algn="l">
              <a:spcBef>
                <a:spcPts val="0"/>
              </a:spcBef>
              <a:spcAft>
                <a:spcPts val="0"/>
              </a:spcAft>
              <a:buSzPts val="2200"/>
              <a:buChar char="○"/>
            </a:pPr>
            <a:r>
              <a:rPr lang="en" sz="2200"/>
              <a:t>XSSFWorkbook</a:t>
            </a:r>
            <a:endParaRPr sz="2200"/>
          </a:p>
          <a:p>
            <a:pPr indent="-368300" lvl="1" marL="914400" rtl="0" algn="l">
              <a:spcBef>
                <a:spcPts val="0"/>
              </a:spcBef>
              <a:spcAft>
                <a:spcPts val="0"/>
              </a:spcAft>
              <a:buSzPts val="2200"/>
              <a:buChar char="○"/>
            </a:pPr>
            <a:r>
              <a:rPr lang="en" sz="2200"/>
              <a:t>HSSFWorkbook</a:t>
            </a:r>
            <a:endParaRPr sz="2200"/>
          </a:p>
          <a:p>
            <a:pPr indent="-368300" lvl="1" marL="914400" rtl="0" algn="l">
              <a:spcBef>
                <a:spcPts val="0"/>
              </a:spcBef>
              <a:spcAft>
                <a:spcPts val="0"/>
              </a:spcAft>
              <a:buSzPts val="2200"/>
              <a:buChar char="○"/>
            </a:pPr>
            <a:r>
              <a:rPr lang="en" sz="2200"/>
              <a:t>XSSFSheet</a:t>
            </a:r>
            <a:endParaRPr sz="2200"/>
          </a:p>
          <a:p>
            <a:pPr indent="-368300" lvl="1" marL="914400" rtl="0" algn="l">
              <a:spcBef>
                <a:spcPts val="0"/>
              </a:spcBef>
              <a:spcAft>
                <a:spcPts val="0"/>
              </a:spcAft>
              <a:buSzPts val="2200"/>
              <a:buChar char="○"/>
            </a:pPr>
            <a:r>
              <a:rPr lang="en" sz="2200"/>
              <a:t>HSSFSheet</a:t>
            </a:r>
            <a:endParaRPr sz="2200"/>
          </a:p>
          <a:p>
            <a:pPr indent="-368300" lvl="1" marL="914400" rtl="0" algn="l">
              <a:spcBef>
                <a:spcPts val="0"/>
              </a:spcBef>
              <a:spcAft>
                <a:spcPts val="0"/>
              </a:spcAft>
              <a:buSzPts val="2200"/>
              <a:buChar char="○"/>
            </a:pPr>
            <a:r>
              <a:rPr lang="en" sz="2200"/>
              <a:t>XSSFRow</a:t>
            </a:r>
            <a:endParaRPr sz="2200"/>
          </a:p>
          <a:p>
            <a:pPr indent="-368300" lvl="1" marL="914400" rtl="0" algn="l">
              <a:spcBef>
                <a:spcPts val="0"/>
              </a:spcBef>
              <a:spcAft>
                <a:spcPts val="0"/>
              </a:spcAft>
              <a:buSzPts val="2200"/>
              <a:buChar char="○"/>
            </a:pPr>
            <a:r>
              <a:rPr lang="en" sz="2200"/>
              <a:t>HSSFRow</a:t>
            </a:r>
            <a:endParaRPr sz="2200"/>
          </a:p>
          <a:p>
            <a:pPr indent="-368300" lvl="1" marL="914400" rtl="0" algn="l">
              <a:spcBef>
                <a:spcPts val="0"/>
              </a:spcBef>
              <a:spcAft>
                <a:spcPts val="0"/>
              </a:spcAft>
              <a:buSzPts val="2200"/>
              <a:buChar char="○"/>
            </a:pPr>
            <a:r>
              <a:rPr lang="en" sz="2200"/>
              <a:t>XSSFCell</a:t>
            </a:r>
            <a:endParaRPr sz="2200"/>
          </a:p>
          <a:p>
            <a:pPr indent="-368300" lvl="1" marL="914400" rtl="0" algn="l">
              <a:spcBef>
                <a:spcPts val="0"/>
              </a:spcBef>
              <a:spcAft>
                <a:spcPts val="0"/>
              </a:spcAft>
              <a:buSzPts val="2200"/>
              <a:buChar char="○"/>
            </a:pPr>
            <a:r>
              <a:rPr lang="en" sz="2200"/>
              <a:t>HSSFCell</a:t>
            </a:r>
            <a:endParaRPr sz="2200"/>
          </a:p>
          <a:p>
            <a:pPr indent="0" lvl="0" marL="457200" rtl="0" algn="l">
              <a:spcBef>
                <a:spcPts val="1600"/>
              </a:spcBef>
              <a:spcAft>
                <a:spcPts val="1600"/>
              </a:spcAft>
              <a:buNone/>
            </a:pPr>
            <a:r>
              <a:rPr lang="en" sz="2200"/>
              <a:t>Reference: X is for .xlsx file and H is for .xls file</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TestNG</a:t>
            </a:r>
            <a:endParaRPr sz="3300"/>
          </a:p>
        </p:txBody>
      </p:sp>
      <p:sp>
        <p:nvSpPr>
          <p:cNvPr id="379" name="Google Shape;379;p54"/>
          <p:cNvSpPr txBox="1"/>
          <p:nvPr>
            <p:ph idx="1" type="body"/>
          </p:nvPr>
        </p:nvSpPr>
        <p:spPr>
          <a:xfrm>
            <a:off x="840300" y="805550"/>
            <a:ext cx="77037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Setup in eclipse</a:t>
            </a:r>
            <a:endParaRPr sz="2200"/>
          </a:p>
          <a:p>
            <a:pPr indent="-368300" lvl="1" marL="914400" rtl="0" algn="l">
              <a:spcBef>
                <a:spcPts val="0"/>
              </a:spcBef>
              <a:spcAft>
                <a:spcPts val="0"/>
              </a:spcAft>
              <a:buSzPts val="2200"/>
              <a:buChar char="○"/>
            </a:pPr>
            <a:r>
              <a:rPr lang="en" sz="2200"/>
              <a:t>Eclipse-&gt;Help-&gt;Install New Software-&gt;Click on Add button, put “</a:t>
            </a:r>
            <a:r>
              <a:rPr lang="en" sz="2200" u="sng">
                <a:solidFill>
                  <a:schemeClr val="hlink"/>
                </a:solidFill>
                <a:hlinkClick r:id="rId3"/>
              </a:rPr>
              <a:t>https://beust.com/eclipse</a:t>
            </a:r>
            <a:r>
              <a:rPr lang="en" sz="2200"/>
              <a:t>” and some name.</a:t>
            </a:r>
            <a:endParaRPr sz="2200"/>
          </a:p>
          <a:p>
            <a:pPr indent="-368300" lvl="1" marL="914400" rtl="0" algn="l">
              <a:spcBef>
                <a:spcPts val="0"/>
              </a:spcBef>
              <a:spcAft>
                <a:spcPts val="0"/>
              </a:spcAft>
              <a:buSzPts val="2200"/>
              <a:buChar char="○"/>
            </a:pPr>
            <a:r>
              <a:rPr lang="en" sz="2200"/>
              <a:t>Select same name and url from ‘work with’ dropdown.</a:t>
            </a:r>
            <a:endParaRPr sz="2200"/>
          </a:p>
          <a:p>
            <a:pPr indent="-368300" lvl="1" marL="914400" rtl="0" algn="l">
              <a:spcBef>
                <a:spcPts val="0"/>
              </a:spcBef>
              <a:spcAft>
                <a:spcPts val="0"/>
              </a:spcAft>
              <a:buSzPts val="2200"/>
              <a:buChar char="○"/>
            </a:pPr>
            <a:r>
              <a:rPr lang="en" sz="2200"/>
              <a:t>click TestNG check box</a:t>
            </a:r>
            <a:endParaRPr sz="2200"/>
          </a:p>
          <a:p>
            <a:pPr indent="-368300" lvl="1" marL="914400" rtl="0" algn="l">
              <a:spcBef>
                <a:spcPts val="0"/>
              </a:spcBef>
              <a:spcAft>
                <a:spcPts val="0"/>
              </a:spcAft>
              <a:buSzPts val="2200"/>
              <a:buChar char="○"/>
            </a:pPr>
            <a:r>
              <a:rPr lang="en" sz="2200"/>
              <a:t>Click on next</a:t>
            </a:r>
            <a:endParaRPr sz="2200"/>
          </a:p>
          <a:p>
            <a:pPr indent="-368300" lvl="0" marL="457200" rtl="0" algn="l">
              <a:spcBef>
                <a:spcPts val="0"/>
              </a:spcBef>
              <a:spcAft>
                <a:spcPts val="0"/>
              </a:spcAft>
              <a:buSzPts val="2200"/>
              <a:buChar char="●"/>
            </a:pPr>
            <a:r>
              <a:rPr lang="en" sz="2200"/>
              <a:t>Adding TestNG in project</a:t>
            </a:r>
            <a:endParaRPr sz="2200"/>
          </a:p>
          <a:p>
            <a:pPr indent="-368300" lvl="1" marL="914400" rtl="0" algn="l">
              <a:spcBef>
                <a:spcPts val="0"/>
              </a:spcBef>
              <a:spcAft>
                <a:spcPts val="0"/>
              </a:spcAft>
              <a:buSzPts val="2200"/>
              <a:buChar char="○"/>
            </a:pPr>
            <a:r>
              <a:rPr lang="en" sz="2200"/>
              <a:t>Right click project-&gt;Properties-&gt;Java Buildpath-&gt;Libraries-&gt;Add Library-&gt;Select TestNG</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TestNG Annotations</a:t>
            </a:r>
            <a:endParaRPr sz="3300"/>
          </a:p>
        </p:txBody>
      </p:sp>
      <p:sp>
        <p:nvSpPr>
          <p:cNvPr id="385" name="Google Shape;385;p55"/>
          <p:cNvSpPr txBox="1"/>
          <p:nvPr>
            <p:ph idx="1" type="body"/>
          </p:nvPr>
        </p:nvSpPr>
        <p:spPr>
          <a:xfrm>
            <a:off x="1117225" y="1000100"/>
            <a:ext cx="79155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@Test: It’s a test case</a:t>
            </a:r>
            <a:endParaRPr sz="2200"/>
          </a:p>
          <a:p>
            <a:pPr indent="-368300" lvl="0" marL="457200" rtl="0" algn="l">
              <a:spcBef>
                <a:spcPts val="0"/>
              </a:spcBef>
              <a:spcAft>
                <a:spcPts val="0"/>
              </a:spcAft>
              <a:buSzPts val="2200"/>
              <a:buChar char="●"/>
            </a:pPr>
            <a:r>
              <a:rPr lang="en" sz="2200"/>
              <a:t>@BeforeTest: will get executed before </a:t>
            </a:r>
            <a:r>
              <a:rPr b="1" lang="en" sz="2200"/>
              <a:t>all</a:t>
            </a:r>
            <a:r>
              <a:rPr lang="en" sz="2200"/>
              <a:t> the @Test in class</a:t>
            </a:r>
            <a:endParaRPr sz="2200"/>
          </a:p>
          <a:p>
            <a:pPr indent="-368300" lvl="0" marL="457200" rtl="0" algn="l">
              <a:spcBef>
                <a:spcPts val="0"/>
              </a:spcBef>
              <a:spcAft>
                <a:spcPts val="0"/>
              </a:spcAft>
              <a:buSzPts val="2200"/>
              <a:buChar char="●"/>
            </a:pPr>
            <a:r>
              <a:rPr lang="en" sz="2200"/>
              <a:t>@AfterTest: </a:t>
            </a:r>
            <a:r>
              <a:rPr lang="en" sz="2200"/>
              <a:t>will get executed after </a:t>
            </a:r>
            <a:r>
              <a:rPr b="1" lang="en" sz="2200"/>
              <a:t>all</a:t>
            </a:r>
            <a:r>
              <a:rPr lang="en" sz="2200"/>
              <a:t> the @Test in class</a:t>
            </a:r>
            <a:endParaRPr sz="2200"/>
          </a:p>
          <a:p>
            <a:pPr indent="-368300" lvl="0" marL="457200" rtl="0" algn="l">
              <a:spcBef>
                <a:spcPts val="0"/>
              </a:spcBef>
              <a:spcAft>
                <a:spcPts val="0"/>
              </a:spcAft>
              <a:buSzPts val="2200"/>
              <a:buChar char="●"/>
            </a:pPr>
            <a:r>
              <a:rPr lang="en" sz="2200"/>
              <a:t>@BeforeMethod: executes before </a:t>
            </a:r>
            <a:r>
              <a:rPr b="1" lang="en" sz="2200"/>
              <a:t>every </a:t>
            </a:r>
            <a:r>
              <a:rPr lang="en" sz="2200"/>
              <a:t>@Test in class</a:t>
            </a:r>
            <a:endParaRPr sz="2200"/>
          </a:p>
          <a:p>
            <a:pPr indent="-368300" lvl="0" marL="457200" rtl="0" algn="l">
              <a:spcBef>
                <a:spcPts val="0"/>
              </a:spcBef>
              <a:spcAft>
                <a:spcPts val="0"/>
              </a:spcAft>
              <a:buSzPts val="2200"/>
              <a:buChar char="●"/>
            </a:pPr>
            <a:r>
              <a:rPr lang="en" sz="2200"/>
              <a:t>@AfterMethod: executes after </a:t>
            </a:r>
            <a:r>
              <a:rPr b="1" lang="en" sz="2200"/>
              <a:t>every </a:t>
            </a:r>
            <a:r>
              <a:rPr lang="en" sz="2200"/>
              <a:t>@Test in class</a:t>
            </a:r>
            <a:endParaRPr sz="2200"/>
          </a:p>
          <a:p>
            <a:pPr indent="-368300" lvl="0" marL="457200" rtl="0" algn="l">
              <a:spcBef>
                <a:spcPts val="0"/>
              </a:spcBef>
              <a:spcAft>
                <a:spcPts val="0"/>
              </a:spcAft>
              <a:buSzPts val="2200"/>
              <a:buChar char="●"/>
            </a:pPr>
            <a:r>
              <a:rPr lang="en" sz="2200"/>
              <a:t>@BeforeClass: execute before </a:t>
            </a:r>
            <a:r>
              <a:rPr b="1" lang="en" sz="2200"/>
              <a:t>all/first</a:t>
            </a:r>
            <a:r>
              <a:rPr lang="en" sz="2200"/>
              <a:t> methods</a:t>
            </a:r>
            <a:endParaRPr sz="2200"/>
          </a:p>
          <a:p>
            <a:pPr indent="-368300" lvl="0" marL="457200" rtl="0" algn="l">
              <a:spcBef>
                <a:spcPts val="0"/>
              </a:spcBef>
              <a:spcAft>
                <a:spcPts val="0"/>
              </a:spcAft>
              <a:buSzPts val="2200"/>
              <a:buChar char="●"/>
            </a:pPr>
            <a:r>
              <a:rPr lang="en" sz="2200"/>
              <a:t>@AfterClass: execute after </a:t>
            </a:r>
            <a:r>
              <a:rPr b="1" lang="en" sz="2200"/>
              <a:t>all/last </a:t>
            </a:r>
            <a:r>
              <a:rPr lang="en" sz="2200"/>
              <a:t>methods</a:t>
            </a:r>
            <a:endParaRPr sz="2200"/>
          </a:p>
          <a:p>
            <a:pPr indent="-368300" lvl="0" marL="457200" rtl="0" algn="l">
              <a:spcBef>
                <a:spcPts val="0"/>
              </a:spcBef>
              <a:spcAft>
                <a:spcPts val="0"/>
              </a:spcAft>
              <a:buSzPts val="2200"/>
              <a:buChar char="●"/>
            </a:pPr>
            <a:r>
              <a:rPr lang="en" sz="2200"/>
              <a:t>@BeforeSuite: executes before everything i.e. test</a:t>
            </a:r>
            <a:endParaRPr sz="2200"/>
          </a:p>
          <a:p>
            <a:pPr indent="-368300" lvl="0" marL="457200" rtl="0" algn="l">
              <a:spcBef>
                <a:spcPts val="0"/>
              </a:spcBef>
              <a:spcAft>
                <a:spcPts val="0"/>
              </a:spcAft>
              <a:buSzPts val="2200"/>
              <a:buChar char="●"/>
            </a:pPr>
            <a:r>
              <a:rPr lang="en" sz="2200"/>
              <a:t>@AftertSuite: executes after everything i.e. test</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TestNG Parameters</a:t>
            </a:r>
            <a:endParaRPr sz="3300"/>
          </a:p>
        </p:txBody>
      </p:sp>
      <p:sp>
        <p:nvSpPr>
          <p:cNvPr id="391" name="Google Shape;391;p5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priority</a:t>
            </a:r>
            <a:endParaRPr sz="2200"/>
          </a:p>
          <a:p>
            <a:pPr indent="-368300" lvl="0" marL="457200" rtl="0" algn="l">
              <a:spcBef>
                <a:spcPts val="0"/>
              </a:spcBef>
              <a:spcAft>
                <a:spcPts val="0"/>
              </a:spcAft>
              <a:buSzPts val="2200"/>
              <a:buChar char="●"/>
            </a:pPr>
            <a:r>
              <a:rPr lang="en" sz="2200"/>
              <a:t>alwaysRun</a:t>
            </a:r>
            <a:endParaRPr sz="2200"/>
          </a:p>
          <a:p>
            <a:pPr indent="-368300" lvl="0" marL="457200" rtl="0" algn="l">
              <a:spcBef>
                <a:spcPts val="0"/>
              </a:spcBef>
              <a:spcAft>
                <a:spcPts val="0"/>
              </a:spcAft>
              <a:buSzPts val="2200"/>
              <a:buChar char="●"/>
            </a:pPr>
            <a:r>
              <a:rPr lang="en" sz="2200"/>
              <a:t>dataProvider</a:t>
            </a:r>
            <a:endParaRPr sz="2200"/>
          </a:p>
          <a:p>
            <a:pPr indent="-368300" lvl="0" marL="457200" rtl="0" algn="l">
              <a:spcBef>
                <a:spcPts val="0"/>
              </a:spcBef>
              <a:spcAft>
                <a:spcPts val="0"/>
              </a:spcAft>
              <a:buSzPts val="2200"/>
              <a:buChar char="●"/>
            </a:pPr>
            <a:r>
              <a:rPr lang="en" sz="2200"/>
              <a:t>description</a:t>
            </a:r>
            <a:endParaRPr sz="2200"/>
          </a:p>
          <a:p>
            <a:pPr indent="-368300" lvl="0" marL="457200" rtl="0" algn="l">
              <a:spcBef>
                <a:spcPts val="0"/>
              </a:spcBef>
              <a:spcAft>
                <a:spcPts val="0"/>
              </a:spcAft>
              <a:buSzPts val="2200"/>
              <a:buChar char="●"/>
            </a:pPr>
            <a:r>
              <a:rPr lang="en" sz="2200"/>
              <a:t>dependsOnMethods</a:t>
            </a:r>
            <a:endParaRPr sz="2200"/>
          </a:p>
          <a:p>
            <a:pPr indent="-368300" lvl="0" marL="457200" rtl="0" algn="l">
              <a:spcBef>
                <a:spcPts val="0"/>
              </a:spcBef>
              <a:spcAft>
                <a:spcPts val="0"/>
              </a:spcAft>
              <a:buSzPts val="2200"/>
              <a:buChar char="●"/>
            </a:pPr>
            <a:r>
              <a:rPr lang="en" sz="2200"/>
              <a:t>g</a:t>
            </a:r>
            <a:r>
              <a:rPr lang="en" sz="2200"/>
              <a:t>roups</a:t>
            </a:r>
            <a:endParaRPr sz="2200"/>
          </a:p>
          <a:p>
            <a:pPr indent="-368300" lvl="0" marL="457200" rtl="0" algn="l">
              <a:spcBef>
                <a:spcPts val="0"/>
              </a:spcBef>
              <a:spcAft>
                <a:spcPts val="0"/>
              </a:spcAft>
              <a:buSzPts val="2200"/>
              <a:buChar char="●"/>
            </a:pPr>
            <a:r>
              <a:rPr lang="en" sz="2200"/>
              <a:t>dependsOnGroups</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Keyword Driven Framework</a:t>
            </a:r>
            <a:endParaRPr sz="3300"/>
          </a:p>
        </p:txBody>
      </p:sp>
      <p:sp>
        <p:nvSpPr>
          <p:cNvPr id="397" name="Google Shape;397;p5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Execution of test scripts based on keyword provided in excel file.</a:t>
            </a:r>
            <a:endParaRPr sz="2200"/>
          </a:p>
          <a:p>
            <a:pPr indent="0" lvl="0" marL="0" rtl="0" algn="l">
              <a:spcBef>
                <a:spcPts val="1600"/>
              </a:spcBef>
              <a:spcAft>
                <a:spcPts val="1600"/>
              </a:spcAft>
              <a:buNone/>
            </a:pPr>
            <a:r>
              <a:rPr lang="en" sz="2200"/>
              <a:t>Helps once the framework is set, any person can add records in excel and execute it without touching the code</a:t>
            </a:r>
            <a:endParaRPr sz="2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Page Object Model (POM)</a:t>
            </a:r>
            <a:endParaRPr sz="3300"/>
          </a:p>
        </p:txBody>
      </p:sp>
      <p:sp>
        <p:nvSpPr>
          <p:cNvPr id="403" name="Google Shape;403;p5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Page Object Model is a design pattern to </a:t>
            </a:r>
            <a:r>
              <a:rPr lang="en" sz="2200"/>
              <a:t>separate</a:t>
            </a:r>
            <a:r>
              <a:rPr lang="en" sz="2200"/>
              <a:t> out the code based on web pages in applications so that the locators related to specific page will be in respective file, same with the methods related to the functionality on web page. We create methods with realistic names and the work methods is expected to do.</a:t>
            </a:r>
            <a:endParaRPr sz="2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Page Object Model (POM)</a:t>
            </a:r>
            <a:endParaRPr sz="3300"/>
          </a:p>
        </p:txBody>
      </p:sp>
      <p:sp>
        <p:nvSpPr>
          <p:cNvPr id="409" name="Google Shape;409;p5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Page Object Model helps is achieving:</a:t>
            </a:r>
            <a:endParaRPr sz="2200"/>
          </a:p>
          <a:p>
            <a:pPr indent="-368300" lvl="0" marL="457200" rtl="0" algn="l">
              <a:spcBef>
                <a:spcPts val="1600"/>
              </a:spcBef>
              <a:spcAft>
                <a:spcPts val="0"/>
              </a:spcAft>
              <a:buSzPts val="2200"/>
              <a:buChar char="●"/>
            </a:pPr>
            <a:r>
              <a:rPr lang="en" sz="2200"/>
              <a:t>Code maintenance</a:t>
            </a:r>
            <a:endParaRPr sz="2200"/>
          </a:p>
          <a:p>
            <a:pPr indent="-368300" lvl="0" marL="457200" rtl="0" algn="l">
              <a:spcBef>
                <a:spcPts val="0"/>
              </a:spcBef>
              <a:spcAft>
                <a:spcPts val="0"/>
              </a:spcAft>
              <a:buSzPts val="2200"/>
              <a:buChar char="●"/>
            </a:pPr>
            <a:r>
              <a:rPr lang="en" sz="2200"/>
              <a:t>Increase readability</a:t>
            </a:r>
            <a:endParaRPr sz="2200"/>
          </a:p>
          <a:p>
            <a:pPr indent="-368300" lvl="0" marL="457200" rtl="0" algn="l">
              <a:spcBef>
                <a:spcPts val="0"/>
              </a:spcBef>
              <a:spcAft>
                <a:spcPts val="0"/>
              </a:spcAft>
              <a:buSzPts val="2200"/>
              <a:buChar char="●"/>
            </a:pPr>
            <a:r>
              <a:rPr lang="en" sz="2200"/>
              <a:t>Increases reusability of locators and methods</a:t>
            </a:r>
            <a:endParaRPr sz="2200"/>
          </a:p>
          <a:p>
            <a:pPr indent="-368300" lvl="0" marL="457200" rtl="0" algn="l">
              <a:spcBef>
                <a:spcPts val="0"/>
              </a:spcBef>
              <a:spcAft>
                <a:spcPts val="0"/>
              </a:spcAft>
              <a:buSzPts val="2200"/>
              <a:buChar char="●"/>
            </a:pPr>
            <a:r>
              <a:rPr lang="en" sz="2200"/>
              <a:t>Realistic methods name helps better understanding</a:t>
            </a:r>
            <a:endParaRPr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6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Extent Reports</a:t>
            </a:r>
            <a:endParaRPr sz="3300"/>
          </a:p>
        </p:txBody>
      </p:sp>
      <p:sp>
        <p:nvSpPr>
          <p:cNvPr id="415" name="Google Shape;415;p60"/>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Bson-3.0.4</a:t>
            </a:r>
            <a:endParaRPr sz="2200"/>
          </a:p>
          <a:p>
            <a:pPr indent="0" lvl="0" marL="0" rtl="0" algn="l">
              <a:spcBef>
                <a:spcPts val="0"/>
              </a:spcBef>
              <a:spcAft>
                <a:spcPts val="0"/>
              </a:spcAft>
              <a:buNone/>
            </a:pPr>
            <a:r>
              <a:rPr lang="en" sz="2200"/>
              <a:t>Extentreports-2.41.2</a:t>
            </a:r>
            <a:endParaRPr sz="2200"/>
          </a:p>
          <a:p>
            <a:pPr indent="0" lvl="0" marL="0" rtl="0" algn="l">
              <a:spcBef>
                <a:spcPts val="0"/>
              </a:spcBef>
              <a:spcAft>
                <a:spcPts val="0"/>
              </a:spcAft>
              <a:buNone/>
            </a:pPr>
            <a:r>
              <a:rPr lang="en" sz="2200"/>
              <a:t>Freemarker-2.3.23</a:t>
            </a:r>
            <a:endParaRPr sz="2200"/>
          </a:p>
          <a:p>
            <a:pPr indent="0" lvl="0" marL="0" rtl="0" algn="l">
              <a:spcBef>
                <a:spcPts val="0"/>
              </a:spcBef>
              <a:spcAft>
                <a:spcPts val="0"/>
              </a:spcAft>
              <a:buNone/>
            </a:pPr>
            <a:r>
              <a:rPr lang="en" sz="2200"/>
              <a:t>Jsoup-1.8.3</a:t>
            </a:r>
            <a:endParaRPr sz="2200"/>
          </a:p>
          <a:p>
            <a:pPr indent="0" lvl="0" marL="0" rtl="0" algn="l">
              <a:spcBef>
                <a:spcPts val="0"/>
              </a:spcBef>
              <a:spcAft>
                <a:spcPts val="0"/>
              </a:spcAft>
              <a:buNone/>
            </a:pPr>
            <a:r>
              <a:rPr lang="en" sz="2200"/>
              <a:t>Mongodb-driver-3.0.4</a:t>
            </a:r>
            <a:endParaRPr sz="2200"/>
          </a:p>
          <a:p>
            <a:pPr indent="0" lvl="0" marL="0" rtl="0" algn="l">
              <a:spcBef>
                <a:spcPts val="0"/>
              </a:spcBef>
              <a:spcAft>
                <a:spcPts val="0"/>
              </a:spcAft>
              <a:buNone/>
            </a:pPr>
            <a:r>
              <a:rPr lang="en" sz="2200"/>
              <a:t>Mongodb-driver-core-3.0.4</a:t>
            </a:r>
            <a:endParaRPr sz="2200"/>
          </a:p>
          <a:p>
            <a:pPr indent="0" lvl="0" marL="0" rtl="0" algn="l">
              <a:spcBef>
                <a:spcPts val="0"/>
              </a:spcBef>
              <a:spcAft>
                <a:spcPts val="0"/>
              </a:spcAft>
              <a:buNone/>
            </a:pPr>
            <a:r>
              <a:rPr lang="en" sz="2200"/>
              <a:t>Sqlite-jdbc-3.8.11.1</a:t>
            </a:r>
            <a:endParaRPr sz="2200"/>
          </a:p>
          <a:p>
            <a:pPr indent="0" lvl="0" marL="0" rtl="0" algn="l">
              <a:spcBef>
                <a:spcPts val="0"/>
              </a:spcBef>
              <a:spcAft>
                <a:spcPts val="0"/>
              </a:spcAft>
              <a:buNone/>
            </a:pPr>
            <a:r>
              <a:rPr lang="en" sz="2200"/>
              <a:t>https://mvnrepository.com/</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Cucumber Framework</a:t>
            </a:r>
            <a:endParaRPr sz="3300"/>
          </a:p>
        </p:txBody>
      </p:sp>
      <p:sp>
        <p:nvSpPr>
          <p:cNvPr id="421" name="Google Shape;421;p6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Selenium IDE First Record &amp; Play</a:t>
            </a:r>
            <a:endParaRPr sz="3200"/>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Installation</a:t>
            </a:r>
            <a:endParaRPr sz="2200"/>
          </a:p>
          <a:p>
            <a:pPr indent="-368300" lvl="0" marL="457200" rtl="0" algn="l">
              <a:spcBef>
                <a:spcPts val="0"/>
              </a:spcBef>
              <a:spcAft>
                <a:spcPts val="0"/>
              </a:spcAft>
              <a:buSzPts val="2200"/>
              <a:buChar char="●"/>
            </a:pPr>
            <a:r>
              <a:rPr lang="en" sz="2200"/>
              <a:t>Launch</a:t>
            </a:r>
            <a:endParaRPr sz="2200"/>
          </a:p>
          <a:p>
            <a:pPr indent="-368300" lvl="0" marL="457200" rtl="0" algn="l">
              <a:spcBef>
                <a:spcPts val="0"/>
              </a:spcBef>
              <a:spcAft>
                <a:spcPts val="0"/>
              </a:spcAft>
              <a:buSzPts val="2200"/>
              <a:buChar char="●"/>
            </a:pPr>
            <a:r>
              <a:rPr lang="en" sz="2200"/>
              <a:t>Welcome Screen</a:t>
            </a:r>
            <a:endParaRPr sz="2200"/>
          </a:p>
          <a:p>
            <a:pPr indent="-368300" lvl="0" marL="457200" rtl="0" algn="l">
              <a:spcBef>
                <a:spcPts val="0"/>
              </a:spcBef>
              <a:spcAft>
                <a:spcPts val="0"/>
              </a:spcAft>
              <a:buSzPts val="2200"/>
              <a:buChar char="●"/>
            </a:pPr>
            <a:r>
              <a:rPr lang="en" sz="2200"/>
              <a:t>Record your first test case</a:t>
            </a:r>
            <a:endParaRPr sz="2200"/>
          </a:p>
          <a:p>
            <a:pPr indent="-368300" lvl="0" marL="457200" rtl="0" algn="l">
              <a:spcBef>
                <a:spcPts val="0"/>
              </a:spcBef>
              <a:spcAft>
                <a:spcPts val="0"/>
              </a:spcAft>
              <a:buSzPts val="2200"/>
              <a:buChar char="●"/>
            </a:pPr>
            <a:r>
              <a:rPr lang="en" sz="2200"/>
              <a:t>Tests and Suites</a:t>
            </a:r>
            <a:endParaRPr sz="2200"/>
          </a:p>
          <a:p>
            <a:pPr indent="-368300" lvl="0" marL="457200" rtl="0" algn="l">
              <a:spcBef>
                <a:spcPts val="0"/>
              </a:spcBef>
              <a:spcAft>
                <a:spcPts val="0"/>
              </a:spcAft>
              <a:buSzPts val="2200"/>
              <a:buChar char="●"/>
            </a:pPr>
            <a:r>
              <a:rPr lang="en" sz="2200"/>
              <a:t>Saving IDE Work</a:t>
            </a:r>
            <a:endParaRPr sz="2200"/>
          </a:p>
          <a:p>
            <a:pPr indent="-368300" lvl="0" marL="457200" rtl="0" algn="l">
              <a:spcBef>
                <a:spcPts val="0"/>
              </a:spcBef>
              <a:spcAft>
                <a:spcPts val="0"/>
              </a:spcAft>
              <a:buSzPts val="2200"/>
              <a:buChar char="●"/>
            </a:pPr>
            <a:r>
              <a:rPr lang="en" sz="2200"/>
              <a:t>Playback</a:t>
            </a:r>
            <a:endParaRPr sz="2200"/>
          </a:p>
          <a:p>
            <a:pPr indent="0" lvl="0" marL="457200" rtl="0" algn="l">
              <a:spcBef>
                <a:spcPts val="1600"/>
              </a:spcBef>
              <a:spcAft>
                <a:spcPts val="1600"/>
              </a:spcAft>
              <a:buNone/>
            </a:pPr>
            <a:r>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BDD- </a:t>
            </a:r>
            <a:r>
              <a:rPr lang="en" sz="2800"/>
              <a:t>Behaviour Driven Development</a:t>
            </a:r>
            <a:r>
              <a:rPr lang="en" sz="2800"/>
              <a:t> </a:t>
            </a:r>
            <a:endParaRPr sz="2800"/>
          </a:p>
        </p:txBody>
      </p:sp>
      <p:sp>
        <p:nvSpPr>
          <p:cNvPr id="427" name="Google Shape;427;p6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BDD and TDD</a:t>
            </a:r>
            <a:endParaRPr sz="3300"/>
          </a:p>
        </p:txBody>
      </p:sp>
      <p:sp>
        <p:nvSpPr>
          <p:cNvPr id="433" name="Google Shape;433;p6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4"/>
          <p:cNvSpPr txBox="1"/>
          <p:nvPr>
            <p:ph type="title"/>
          </p:nvPr>
        </p:nvSpPr>
        <p:spPr>
          <a:xfrm>
            <a:off x="1297500" y="88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Cucumber Jars</a:t>
            </a:r>
            <a:endParaRPr sz="3300"/>
          </a:p>
        </p:txBody>
      </p:sp>
      <p:sp>
        <p:nvSpPr>
          <p:cNvPr id="439" name="Google Shape;439;p64"/>
          <p:cNvSpPr txBox="1"/>
          <p:nvPr>
            <p:ph idx="1" type="body"/>
          </p:nvPr>
        </p:nvSpPr>
        <p:spPr>
          <a:xfrm>
            <a:off x="1297500" y="805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Cucumber-core 1.2.0</a:t>
            </a:r>
            <a:endParaRPr sz="2200"/>
          </a:p>
          <a:p>
            <a:pPr indent="0" lvl="0" marL="0" rtl="0" algn="l">
              <a:spcBef>
                <a:spcPts val="0"/>
              </a:spcBef>
              <a:spcAft>
                <a:spcPts val="0"/>
              </a:spcAft>
              <a:buNone/>
            </a:pPr>
            <a:r>
              <a:rPr lang="en" sz="2200"/>
              <a:t>Cucumber-java 1.2.0</a:t>
            </a:r>
            <a:endParaRPr sz="2200"/>
          </a:p>
          <a:p>
            <a:pPr indent="0" lvl="0" marL="0" rtl="0" algn="l">
              <a:spcBef>
                <a:spcPts val="0"/>
              </a:spcBef>
              <a:spcAft>
                <a:spcPts val="0"/>
              </a:spcAft>
              <a:buNone/>
            </a:pPr>
            <a:r>
              <a:rPr lang="en" sz="2200"/>
              <a:t>Cucumber-junit 1.2.2</a:t>
            </a:r>
            <a:endParaRPr sz="2200"/>
          </a:p>
          <a:p>
            <a:pPr indent="0" lvl="0" marL="0" rtl="0" algn="l">
              <a:spcBef>
                <a:spcPts val="0"/>
              </a:spcBef>
              <a:spcAft>
                <a:spcPts val="0"/>
              </a:spcAft>
              <a:buNone/>
            </a:pPr>
            <a:r>
              <a:rPr lang="en" sz="2200"/>
              <a:t>cucumber-jvm-deps</a:t>
            </a:r>
            <a:endParaRPr sz="2200"/>
          </a:p>
          <a:p>
            <a:pPr indent="0" lvl="0" marL="0" rtl="0" algn="l">
              <a:spcBef>
                <a:spcPts val="0"/>
              </a:spcBef>
              <a:spcAft>
                <a:spcPts val="0"/>
              </a:spcAft>
              <a:buNone/>
            </a:pPr>
            <a:r>
              <a:rPr lang="en" sz="2200"/>
              <a:t>cucumber-reporting</a:t>
            </a:r>
            <a:endParaRPr sz="2200"/>
          </a:p>
          <a:p>
            <a:pPr indent="0" lvl="0" marL="0" rtl="0" algn="l">
              <a:spcBef>
                <a:spcPts val="0"/>
              </a:spcBef>
              <a:spcAft>
                <a:spcPts val="0"/>
              </a:spcAft>
              <a:buNone/>
            </a:pPr>
            <a:r>
              <a:rPr lang="en" sz="2200"/>
              <a:t>Gherkin 2.12.2</a:t>
            </a:r>
            <a:endParaRPr sz="2200"/>
          </a:p>
          <a:p>
            <a:pPr indent="0" lvl="0" marL="0" rtl="0" algn="l">
              <a:spcBef>
                <a:spcPts val="0"/>
              </a:spcBef>
              <a:spcAft>
                <a:spcPts val="0"/>
              </a:spcAft>
              <a:buNone/>
            </a:pPr>
            <a:r>
              <a:rPr lang="en" sz="2200"/>
              <a:t>junit</a:t>
            </a:r>
            <a:endParaRPr sz="2200"/>
          </a:p>
          <a:p>
            <a:pPr indent="0" lvl="0" marL="0" rtl="0" algn="l">
              <a:spcBef>
                <a:spcPts val="0"/>
              </a:spcBef>
              <a:spcAft>
                <a:spcPts val="0"/>
              </a:spcAft>
              <a:buNone/>
            </a:pPr>
            <a:r>
              <a:rPr lang="en" sz="2200"/>
              <a:t>mockito-all</a:t>
            </a:r>
            <a:endParaRPr sz="2200"/>
          </a:p>
          <a:p>
            <a:pPr indent="0" lvl="0" marL="0" rtl="0" algn="l">
              <a:spcBef>
                <a:spcPts val="0"/>
              </a:spcBef>
              <a:spcAft>
                <a:spcPts val="0"/>
              </a:spcAft>
              <a:buNone/>
            </a:pPr>
            <a:r>
              <a:rPr lang="en" sz="2200"/>
              <a:t>cobertura</a:t>
            </a:r>
            <a:endParaRPr sz="2200"/>
          </a:p>
          <a:p>
            <a:pPr indent="0" lvl="0" marL="0" rtl="0" algn="l">
              <a:spcBef>
                <a:spcPts val="0"/>
              </a:spcBef>
              <a:spcAft>
                <a:spcPts val="0"/>
              </a:spcAft>
              <a:buNone/>
            </a:pPr>
            <a:r>
              <a:rPr lang="en" sz="2200"/>
              <a:t>https://repo1.maven.org/maven2/info/cukes/</a:t>
            </a:r>
            <a:endParaRPr sz="2200"/>
          </a:p>
          <a:p>
            <a:pPr indent="0" lvl="0" marL="0" rtl="0" algn="l">
              <a:spcBef>
                <a:spcPts val="0"/>
              </a:spcBef>
              <a:spcAft>
                <a:spcPts val="0"/>
              </a:spcAft>
              <a:buNone/>
            </a:pPr>
            <a:r>
              <a:rPr lang="en" sz="2200"/>
              <a:t>https://mvnrepository.com/</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Cucumber Eclipse Setup</a:t>
            </a:r>
            <a:endParaRPr sz="3300"/>
          </a:p>
        </p:txBody>
      </p:sp>
      <p:sp>
        <p:nvSpPr>
          <p:cNvPr id="445" name="Google Shape;445;p6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Go to Help&gt;Install New software&gt;Add</a:t>
            </a:r>
            <a:endParaRPr sz="2200"/>
          </a:p>
          <a:p>
            <a:pPr indent="0" lvl="0" marL="0" rtl="0" algn="l">
              <a:spcBef>
                <a:spcPts val="1600"/>
              </a:spcBef>
              <a:spcAft>
                <a:spcPts val="0"/>
              </a:spcAft>
              <a:buNone/>
            </a:pPr>
            <a:r>
              <a:rPr lang="en" sz="2200"/>
              <a:t>Name: Cucumber</a:t>
            </a:r>
            <a:br>
              <a:rPr lang="en" sz="2200"/>
            </a:br>
            <a:r>
              <a:rPr lang="en" sz="2200"/>
              <a:t>URL:</a:t>
            </a:r>
            <a:r>
              <a:rPr lang="en" sz="2200" u="sng">
                <a:solidFill>
                  <a:schemeClr val="hlink"/>
                </a:solidFill>
                <a:hlinkClick r:id="rId3"/>
              </a:rPr>
              <a:t>http://cucumber.github.com/cucumber-eclipse/update-site</a:t>
            </a:r>
            <a:endParaRPr sz="2200"/>
          </a:p>
          <a:p>
            <a:pPr indent="0" lvl="0" marL="0" rtl="0" algn="l">
              <a:spcBef>
                <a:spcPts val="1600"/>
              </a:spcBef>
              <a:spcAft>
                <a:spcPts val="1600"/>
              </a:spcAft>
              <a:buNone/>
            </a:pPr>
            <a:r>
              <a:rPr lang="en" sz="2200"/>
              <a:t>Search in dropdown, click on Checkbox, Finish, Accept Agreement, Restart Eclipse</a:t>
            </a:r>
            <a:endParaRPr sz="2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Maven</a:t>
            </a:r>
            <a:endParaRPr sz="3300"/>
          </a:p>
        </p:txBody>
      </p:sp>
      <p:sp>
        <p:nvSpPr>
          <p:cNvPr id="451" name="Google Shape;451;p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It’s a built management tool, it automatically download the required jars specified in pom.xml so that entire team works on same versions of jars on an application.</a:t>
            </a:r>
            <a:br>
              <a:rPr lang="en" sz="2200"/>
            </a:br>
            <a:r>
              <a:rPr lang="en" sz="2200"/>
              <a:t>If someone change the versions or add jars in pom.xml, the person who get the latest pom.xml need not need to install jars, maven will do that for him/her.</a:t>
            </a:r>
            <a:endParaRPr sz="2200"/>
          </a:p>
          <a:p>
            <a:pPr indent="0" lvl="0" marL="0" rtl="0" algn="l">
              <a:spcBef>
                <a:spcPts val="1600"/>
              </a:spcBef>
              <a:spcAft>
                <a:spcPts val="1600"/>
              </a:spcAft>
              <a:buNone/>
            </a:pPr>
            <a:r>
              <a:rPr lang="en" sz="2200"/>
              <a:t>Maven - http://download.eclipse.org/technology/m2e/releases/</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IMP Maven dependencies</a:t>
            </a:r>
            <a:endParaRPr sz="3300"/>
          </a:p>
        </p:txBody>
      </p:sp>
      <p:sp>
        <p:nvSpPr>
          <p:cNvPr id="457" name="Google Shape;457;p6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maven-compiler-plugin</a:t>
            </a:r>
            <a:endParaRPr sz="2200"/>
          </a:p>
          <a:p>
            <a:pPr indent="0" lvl="0" marL="0" rtl="0" algn="l">
              <a:spcBef>
                <a:spcPts val="1600"/>
              </a:spcBef>
              <a:spcAft>
                <a:spcPts val="0"/>
              </a:spcAft>
              <a:buNone/>
            </a:pPr>
            <a:r>
              <a:rPr lang="en" sz="2200"/>
              <a:t>maven-surefire-plugin</a:t>
            </a:r>
            <a:endParaRPr sz="2200"/>
          </a:p>
          <a:p>
            <a:pPr indent="0" lvl="0" marL="0" rtl="0" algn="l">
              <a:spcBef>
                <a:spcPts val="1600"/>
              </a:spcBef>
              <a:spcAft>
                <a:spcPts val="16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Command-line Runner</a:t>
            </a:r>
            <a:endParaRPr sz="3300"/>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Node Install</a:t>
            </a:r>
            <a:endParaRPr sz="2200"/>
          </a:p>
          <a:p>
            <a:pPr indent="-368300" lvl="0" marL="457200" rtl="0" algn="l">
              <a:spcBef>
                <a:spcPts val="0"/>
              </a:spcBef>
              <a:spcAft>
                <a:spcPts val="0"/>
              </a:spcAft>
              <a:buSzPts val="2200"/>
              <a:buChar char="●"/>
            </a:pPr>
            <a:r>
              <a:rPr lang="en" sz="2200"/>
              <a:t>npm install -g selenium-side-runner</a:t>
            </a:r>
            <a:endParaRPr sz="2200"/>
          </a:p>
          <a:p>
            <a:pPr indent="-368300" lvl="0" marL="457200" rtl="0" algn="l">
              <a:spcBef>
                <a:spcPts val="0"/>
              </a:spcBef>
              <a:spcAft>
                <a:spcPts val="0"/>
              </a:spcAft>
              <a:buSzPts val="2200"/>
              <a:buChar char="●"/>
            </a:pPr>
            <a:r>
              <a:rPr lang="en" sz="2200"/>
              <a:t>ChromeDriver install</a:t>
            </a:r>
            <a:endParaRPr sz="2200"/>
          </a:p>
          <a:p>
            <a:pPr indent="-368300" lvl="0" marL="457200" rtl="0" algn="l">
              <a:spcBef>
                <a:spcPts val="0"/>
              </a:spcBef>
              <a:spcAft>
                <a:spcPts val="0"/>
              </a:spcAft>
              <a:buSzPts val="2200"/>
              <a:buChar char="●"/>
            </a:pPr>
            <a:r>
              <a:rPr lang="en" sz="2200"/>
              <a:t>Setting path of ChromeDriver</a:t>
            </a:r>
            <a:endParaRPr sz="2200"/>
          </a:p>
          <a:p>
            <a:pPr indent="-368300" lvl="0" marL="457200" rtl="0" algn="l">
              <a:spcBef>
                <a:spcPts val="0"/>
              </a:spcBef>
              <a:spcAft>
                <a:spcPts val="0"/>
              </a:spcAft>
              <a:buSzPts val="2200"/>
              <a:buChar char="●"/>
            </a:pPr>
            <a:r>
              <a:rPr lang="en" sz="2200"/>
              <a:t>Selenium-side-runner /path_of_saved_script.side</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Command-line commands</a:t>
            </a:r>
            <a:endParaRPr sz="3300"/>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a:t>
            </a:r>
            <a:r>
              <a:rPr lang="en" sz="2200"/>
              <a:t>elenium-side-runner /path/.side</a:t>
            </a:r>
            <a:endParaRPr sz="2200"/>
          </a:p>
          <a:p>
            <a:pPr indent="-368300" lvl="0" marL="457200" rtl="0" algn="l">
              <a:spcBef>
                <a:spcPts val="0"/>
              </a:spcBef>
              <a:spcAft>
                <a:spcPts val="0"/>
              </a:spcAft>
              <a:buSzPts val="2200"/>
              <a:buChar char="●"/>
            </a:pPr>
            <a:r>
              <a:rPr lang="en" sz="2200"/>
              <a:t>selenium-side-runner /path/.side -c “browserName=chrome”</a:t>
            </a:r>
            <a:endParaRPr sz="2200"/>
          </a:p>
          <a:p>
            <a:pPr indent="-368300" lvl="0" marL="457200" rtl="0" algn="l">
              <a:spcBef>
                <a:spcPts val="0"/>
              </a:spcBef>
              <a:spcAft>
                <a:spcPts val="0"/>
              </a:spcAft>
              <a:buSzPts val="2200"/>
              <a:buChar char="●"/>
            </a:pPr>
            <a:r>
              <a:rPr lang="en" sz="2200"/>
              <a:t>selenium-side-runner /path/.side --base-url </a:t>
            </a:r>
            <a:r>
              <a:rPr lang="en" sz="2200" u="sng">
                <a:solidFill>
                  <a:schemeClr val="hlink"/>
                </a:solidFill>
                <a:hlinkClick r:id="rId3"/>
              </a:rPr>
              <a:t>http://localhost</a:t>
            </a:r>
            <a:endParaRPr sz="2200"/>
          </a:p>
          <a:p>
            <a:pPr indent="-368300" lvl="0" marL="457200" rtl="0" algn="l">
              <a:spcBef>
                <a:spcPts val="0"/>
              </a:spcBef>
              <a:spcAft>
                <a:spcPts val="0"/>
              </a:spcAft>
              <a:buSzPts val="2200"/>
              <a:buChar char="●"/>
            </a:pPr>
            <a:r>
              <a:rPr lang="en" sz="2200"/>
              <a:t>selenium-side-runner /path/.side --output-directory=results --output-format=jest </a:t>
            </a:r>
            <a:r>
              <a:rPr b="1" i="1" lang="en" sz="2200" u="sng"/>
              <a:t>OR</a:t>
            </a:r>
            <a:r>
              <a:rPr lang="en" sz="2200"/>
              <a:t> --output-format=junit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Selenese Commands</a:t>
            </a:r>
            <a:endParaRPr sz="3300"/>
          </a:p>
        </p:txBody>
      </p:sp>
      <p:sp>
        <p:nvSpPr>
          <p:cNvPr id="176" name="Google Shape;176;p20"/>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Actions</a:t>
            </a:r>
            <a:endParaRPr sz="2200"/>
          </a:p>
          <a:p>
            <a:pPr indent="-368300" lvl="1" marL="914400" rtl="0" algn="l">
              <a:spcBef>
                <a:spcPts val="0"/>
              </a:spcBef>
              <a:spcAft>
                <a:spcPts val="0"/>
              </a:spcAft>
              <a:buSzPts val="2200"/>
              <a:buChar char="○"/>
            </a:pPr>
            <a:r>
              <a:rPr lang="en" sz="2200"/>
              <a:t>Click link</a:t>
            </a:r>
            <a:endParaRPr sz="2200"/>
          </a:p>
          <a:p>
            <a:pPr indent="-368300" lvl="1" marL="914400" rtl="0" algn="l">
              <a:spcBef>
                <a:spcPts val="0"/>
              </a:spcBef>
              <a:spcAft>
                <a:spcPts val="0"/>
              </a:spcAft>
              <a:buSzPts val="2200"/>
              <a:buChar char="○"/>
            </a:pPr>
            <a:r>
              <a:rPr lang="en" sz="2200"/>
              <a:t>Select Option</a:t>
            </a:r>
            <a:endParaRPr sz="2200"/>
          </a:p>
          <a:p>
            <a:pPr indent="-368300" lvl="0" marL="457200" rtl="0" algn="l">
              <a:spcBef>
                <a:spcPts val="0"/>
              </a:spcBef>
              <a:spcAft>
                <a:spcPts val="0"/>
              </a:spcAft>
              <a:buSzPts val="2200"/>
              <a:buChar char="●"/>
            </a:pPr>
            <a:r>
              <a:rPr lang="en" sz="2200"/>
              <a:t>Assertions</a:t>
            </a:r>
            <a:endParaRPr sz="2200"/>
          </a:p>
          <a:p>
            <a:pPr indent="-368300" lvl="1" marL="914400" rtl="0" algn="l">
              <a:spcBef>
                <a:spcPts val="0"/>
              </a:spcBef>
              <a:spcAft>
                <a:spcPts val="0"/>
              </a:spcAft>
              <a:buSzPts val="2200"/>
              <a:buChar char="○"/>
            </a:pPr>
            <a:r>
              <a:rPr lang="en" sz="2200"/>
              <a:t>Assert</a:t>
            </a:r>
            <a:endParaRPr sz="2200"/>
          </a:p>
          <a:p>
            <a:pPr indent="-368300" lvl="1" marL="914400" rtl="0" algn="l">
              <a:spcBef>
                <a:spcPts val="0"/>
              </a:spcBef>
              <a:spcAft>
                <a:spcPts val="0"/>
              </a:spcAft>
              <a:buSzPts val="2200"/>
              <a:buChar char="○"/>
            </a:pPr>
            <a:r>
              <a:rPr lang="en" sz="2200"/>
              <a:t>Verify</a:t>
            </a:r>
            <a:endParaRPr sz="2200"/>
          </a:p>
          <a:p>
            <a:pPr indent="-368300" lvl="1" marL="914400" rtl="0" algn="l">
              <a:spcBef>
                <a:spcPts val="0"/>
              </a:spcBef>
              <a:spcAft>
                <a:spcPts val="0"/>
              </a:spcAft>
              <a:buSzPts val="2200"/>
              <a:buChar char="○"/>
            </a:pPr>
            <a:r>
              <a:rPr lang="en" sz="2200"/>
              <a:t>WaitFor</a:t>
            </a:r>
            <a:endParaRPr sz="2200"/>
          </a:p>
          <a:p>
            <a:pPr indent="-368300" lvl="0" marL="457200" rtl="0" algn="l">
              <a:spcBef>
                <a:spcPts val="0"/>
              </a:spcBef>
              <a:spcAft>
                <a:spcPts val="0"/>
              </a:spcAft>
              <a:buSzPts val="2200"/>
              <a:buChar char="●"/>
            </a:pPr>
            <a:r>
              <a:rPr lang="en" sz="2200"/>
              <a:t>Open, Click, Select, VerifyTextPresent, waitForPageToLoad</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Selenium WebDriver</a:t>
            </a:r>
            <a:endParaRPr sz="3300"/>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Its a web automation framework which allows to execute test cases against the browsers.</a:t>
            </a:r>
            <a:endParaRPr sz="2200"/>
          </a:p>
          <a:p>
            <a:pPr indent="0" lvl="0" marL="0" rtl="0" algn="l">
              <a:spcBef>
                <a:spcPts val="1600"/>
              </a:spcBef>
              <a:spcAft>
                <a:spcPts val="1600"/>
              </a:spcAft>
              <a:buNone/>
            </a:pPr>
            <a:r>
              <a:rPr lang="en" sz="2200"/>
              <a:t>It enables to use programming language to write the test scripts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