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99" r:id="rId7"/>
    <p:sldId id="300" r:id="rId8"/>
    <p:sldId id="301" r:id="rId9"/>
    <p:sldId id="306" r:id="rId10"/>
    <p:sldId id="302" r:id="rId11"/>
    <p:sldId id="303" r:id="rId12"/>
    <p:sldId id="304" r:id="rId13"/>
    <p:sldId id="305" r:id="rId14"/>
    <p:sldId id="286" r:id="rId15"/>
    <p:sldId id="308" r:id="rId16"/>
    <p:sldId id="289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66F"/>
    <a:srgbClr val="0078FF"/>
    <a:srgbClr val="FF5050"/>
    <a:srgbClr val="E0E0E0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984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[Contact Center Performance.xlsx]Pivot!PivotTable6</c:name>
    <c:fmtId val="3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enorite (Body)"/>
                <a:ea typeface="+mn-ea"/>
                <a:cs typeface="+mn-cs"/>
              </a:defRPr>
            </a:pPr>
            <a:r>
              <a:rPr lang="en-IN" sz="2400" b="1" i="0" u="none" strike="noStrike" baseline="0">
                <a:latin typeface="Tenorite (Body)"/>
              </a:rPr>
              <a:t>Channel-wise CSAT</a:t>
            </a:r>
            <a:endParaRPr lang="en-US" sz="2400" b="1">
              <a:latin typeface="Tenorite (Body)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enorite (Body)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78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78FF"/>
          </a:solidFill>
          <a:ln>
            <a:noFill/>
          </a:ln>
          <a:effectLst/>
        </c:spPr>
      </c:pivotFmt>
      <c:pivotFmt>
        <c:idx val="2"/>
        <c:spPr>
          <a:solidFill>
            <a:srgbClr val="0078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78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Pivot!$L$90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8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Tenorite (Body)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Pivot!$K$91:$K$95</c:f>
              <c:strCache>
                <c:ptCount val="4"/>
                <c:pt idx="0">
                  <c:v>Email 📧</c:v>
                </c:pt>
                <c:pt idx="1">
                  <c:v>Chatbot 💬</c:v>
                </c:pt>
                <c:pt idx="2">
                  <c:v>Web 💻</c:v>
                </c:pt>
                <c:pt idx="3">
                  <c:v>Call-Center 📞</c:v>
                </c:pt>
              </c:strCache>
            </c:strRef>
          </c:cat>
          <c:val>
            <c:numRef>
              <c:f>Pivot!$L$91:$L$95</c:f>
              <c:numCache>
                <c:formatCode>0.00</c:formatCode>
                <c:ptCount val="4"/>
                <c:pt idx="0">
                  <c:v>5.4817204301075266</c:v>
                </c:pt>
                <c:pt idx="1">
                  <c:v>5.4924703620634414</c:v>
                </c:pt>
                <c:pt idx="2">
                  <c:v>5.5917258671124115</c:v>
                </c:pt>
                <c:pt idx="3">
                  <c:v>5.6133098058986644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82-491C-ACAA-87FB279472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44295200"/>
        <c:axId val="1944293760"/>
      </c:barChart>
      <c:catAx>
        <c:axId val="1944295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US" sz="1200" b="1" i="0" u="none" strike="noStrike" kern="1200" cap="all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enorite (Body)"/>
                <a:ea typeface="+mn-ea"/>
                <a:cs typeface="+mn-cs"/>
              </a:defRPr>
            </a:pPr>
            <a:endParaRPr lang="en-US"/>
          </a:p>
        </c:txPr>
        <c:crossAx val="1944293760"/>
        <c:crosses val="autoZero"/>
        <c:auto val="1"/>
        <c:lblAlgn val="ctr"/>
        <c:lblOffset val="100"/>
        <c:noMultiLvlLbl val="0"/>
      </c:catAx>
      <c:valAx>
        <c:axId val="1944293760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enorite (Body)"/>
                <a:ea typeface="+mn-ea"/>
                <a:cs typeface="+mn-cs"/>
              </a:defRPr>
            </a:pPr>
            <a:endParaRPr lang="en-US"/>
          </a:p>
        </c:txPr>
        <c:crossAx val="194429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  <a:alpha val="64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[Contact Center Performance - Dashboard.xlsx]Pivot!PivotTable12</c:name>
    <c:fmtId val="9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Contact</a:t>
            </a:r>
            <a:r>
              <a:rPr lang="en-US" sz="1800" baseline="0"/>
              <a:t> Volume by Day of Week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Pivot!$B$162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Pivot!$A$163:$A$170</c:f>
              <c:strCache>
                <c:ptCount val="7"/>
                <c:pt idx="0">
                  <c:v>Friday</c:v>
                </c:pt>
                <c:pt idx="1">
                  <c:v>Thursday</c:v>
                </c:pt>
                <c:pt idx="2">
                  <c:v>Wednesday</c:v>
                </c:pt>
                <c:pt idx="3">
                  <c:v>Tuesday</c:v>
                </c:pt>
                <c:pt idx="4">
                  <c:v>Saturday</c:v>
                </c:pt>
                <c:pt idx="5">
                  <c:v>Monday</c:v>
                </c:pt>
                <c:pt idx="6">
                  <c:v>Sunday</c:v>
                </c:pt>
              </c:strCache>
            </c:strRef>
          </c:cat>
          <c:val>
            <c:numRef>
              <c:f>Pivot!$B$163:$B$170</c:f>
              <c:numCache>
                <c:formatCode>0.00%</c:formatCode>
                <c:ptCount val="7"/>
                <c:pt idx="0">
                  <c:v>0.16909532483302975</c:v>
                </c:pt>
                <c:pt idx="1">
                  <c:v>0.16639344262295083</c:v>
                </c:pt>
                <c:pt idx="2">
                  <c:v>0.13506375227686704</c:v>
                </c:pt>
                <c:pt idx="3">
                  <c:v>0.13381906496660595</c:v>
                </c:pt>
                <c:pt idx="4">
                  <c:v>0.13363691560412871</c:v>
                </c:pt>
                <c:pt idx="5">
                  <c:v>0.13157255616272009</c:v>
                </c:pt>
                <c:pt idx="6">
                  <c:v>0.13041894353369762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59-4331-8C13-B8568728C57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31673727"/>
        <c:axId val="931670847"/>
      </c:barChart>
      <c:catAx>
        <c:axId val="9316737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670847"/>
        <c:crosses val="autoZero"/>
        <c:auto val="1"/>
        <c:lblAlgn val="ctr"/>
        <c:lblOffset val="100"/>
        <c:noMultiLvlLbl val="0"/>
      </c:catAx>
      <c:valAx>
        <c:axId val="931670847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931673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  <a:alpha val="64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[Contact Center Performance - Dashboard.xlsx]Pivot!PivotTable10</c:name>
    <c:fmtId val="7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Channel-wise Sentiment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2D050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>
            <a:noFill/>
          </a:ln>
          <a:effectLst/>
        </c:spPr>
        <c:marker>
          <c:symbol val="x"/>
          <c:size val="6"/>
          <c:spPr>
            <a:noFill/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star"/>
          <c:size val="6"/>
          <c:spPr>
            <a:noFill/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Pivot!$B$131:$B$132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Pivot!$A$133:$A$137</c:f>
              <c:strCache>
                <c:ptCount val="4"/>
                <c:pt idx="0">
                  <c:v>Call-Center 📞</c:v>
                </c:pt>
                <c:pt idx="1">
                  <c:v>Chatbot 💬</c:v>
                </c:pt>
                <c:pt idx="2">
                  <c:v>Email 📧</c:v>
                </c:pt>
                <c:pt idx="3">
                  <c:v>Web 💻</c:v>
                </c:pt>
              </c:strCache>
            </c:strRef>
          </c:cat>
          <c:val>
            <c:numRef>
              <c:f>Pivot!$B$133:$B$137</c:f>
              <c:numCache>
                <c:formatCode>0.00</c:formatCode>
                <c:ptCount val="4"/>
                <c:pt idx="0">
                  <c:v>4.5644171779141107</c:v>
                </c:pt>
                <c:pt idx="1">
                  <c:v>4.5111542192046556</c:v>
                </c:pt>
                <c:pt idx="2">
                  <c:v>4.5375128468653649</c:v>
                </c:pt>
                <c:pt idx="3">
                  <c:v>4.4782051282051283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E-4FE2-8765-B1789B7A088C}"/>
            </c:ext>
          </c:extLst>
        </c:ser>
        <c:ser>
          <c:idx val="1"/>
          <c:order val="1"/>
          <c:tx>
            <c:strRef>
              <c:f>Pivot!$C$131:$C$132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Pivot!$A$133:$A$137</c:f>
              <c:strCache>
                <c:ptCount val="4"/>
                <c:pt idx="0">
                  <c:v>Call-Center 📞</c:v>
                </c:pt>
                <c:pt idx="1">
                  <c:v>Chatbot 💬</c:v>
                </c:pt>
                <c:pt idx="2">
                  <c:v>Email 📧</c:v>
                </c:pt>
                <c:pt idx="3">
                  <c:v>Web 💻</c:v>
                </c:pt>
              </c:strCache>
            </c:strRef>
          </c:cat>
          <c:val>
            <c:numRef>
              <c:f>Pivot!$C$133:$C$137</c:f>
              <c:numCache>
                <c:formatCode>0.00</c:formatCode>
                <c:ptCount val="4"/>
                <c:pt idx="0">
                  <c:v>6.5004793863854262</c:v>
                </c:pt>
                <c:pt idx="1">
                  <c:v>6.4566544566544568</c:v>
                </c:pt>
                <c:pt idx="2">
                  <c:v>6.4838709677419351</c:v>
                </c:pt>
                <c:pt idx="3">
                  <c:v>6.4397677793904213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DE-4FE2-8765-B1789B7A088C}"/>
            </c:ext>
          </c:extLst>
        </c:ser>
        <c:ser>
          <c:idx val="2"/>
          <c:order val="2"/>
          <c:tx>
            <c:strRef>
              <c:f>Pivot!$D$131:$D$132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Pivot!$A$133:$A$137</c:f>
              <c:strCache>
                <c:ptCount val="4"/>
                <c:pt idx="0">
                  <c:v>Call-Center 📞</c:v>
                </c:pt>
                <c:pt idx="1">
                  <c:v>Chatbot 💬</c:v>
                </c:pt>
                <c:pt idx="2">
                  <c:v>Email 📧</c:v>
                </c:pt>
                <c:pt idx="3">
                  <c:v>Web 💻</c:v>
                </c:pt>
              </c:strCache>
            </c:strRef>
          </c:cat>
          <c:val>
            <c:numRef>
              <c:f>Pivot!$D$133:$D$137</c:f>
              <c:numCache>
                <c:formatCode>0.00</c:formatCode>
                <c:ptCount val="4"/>
                <c:pt idx="0">
                  <c:v>8.078674948240165</c:v>
                </c:pt>
                <c:pt idx="1">
                  <c:v>7.989247311827957</c:v>
                </c:pt>
                <c:pt idx="2">
                  <c:v>7.9363636363636365</c:v>
                </c:pt>
                <c:pt idx="3">
                  <c:v>7.9250814332247561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DE-4FE2-8765-B1789B7A088C}"/>
            </c:ext>
          </c:extLst>
        </c:ser>
        <c:ser>
          <c:idx val="3"/>
          <c:order val="3"/>
          <c:tx>
            <c:strRef>
              <c:f>Pivot!$E$131:$E$132</c:f>
              <c:strCache>
                <c:ptCount val="1"/>
                <c:pt idx="0">
                  <c:v>Very Negative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Pivot!$A$133:$A$137</c:f>
              <c:strCache>
                <c:ptCount val="4"/>
                <c:pt idx="0">
                  <c:v>Call-Center 📞</c:v>
                </c:pt>
                <c:pt idx="1">
                  <c:v>Chatbot 💬</c:v>
                </c:pt>
                <c:pt idx="2">
                  <c:v>Email 📧</c:v>
                </c:pt>
                <c:pt idx="3">
                  <c:v>Web 💻</c:v>
                </c:pt>
              </c:strCache>
            </c:strRef>
          </c:cat>
          <c:val>
            <c:numRef>
              <c:f>Pivot!$E$133:$E$137</c:f>
              <c:numCache>
                <c:formatCode>0.00</c:formatCode>
                <c:ptCount val="4"/>
                <c:pt idx="0">
                  <c:v>2.4046639231824418</c:v>
                </c:pt>
                <c:pt idx="1">
                  <c:v>2.4435351882160394</c:v>
                </c:pt>
                <c:pt idx="2">
                  <c:v>2.4867424242424243</c:v>
                </c:pt>
                <c:pt idx="3">
                  <c:v>2.534313725490196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DE-4FE2-8765-B1789B7A088C}"/>
            </c:ext>
          </c:extLst>
        </c:ser>
        <c:ser>
          <c:idx val="4"/>
          <c:order val="4"/>
          <c:tx>
            <c:strRef>
              <c:f>Pivot!$F$131:$F$132</c:f>
              <c:strCache>
                <c:ptCount val="1"/>
                <c:pt idx="0">
                  <c:v>Very Positive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Pivot!$A$133:$A$137</c:f>
              <c:strCache>
                <c:ptCount val="4"/>
                <c:pt idx="0">
                  <c:v>Call-Center 📞</c:v>
                </c:pt>
                <c:pt idx="1">
                  <c:v>Chatbot 💬</c:v>
                </c:pt>
                <c:pt idx="2">
                  <c:v>Email 📧</c:v>
                </c:pt>
                <c:pt idx="3">
                  <c:v>Web 💻</c:v>
                </c:pt>
              </c:strCache>
            </c:strRef>
          </c:cat>
          <c:val>
            <c:numRef>
              <c:f>Pivot!$F$133:$F$137</c:f>
              <c:numCache>
                <c:formatCode>0.00</c:formatCode>
                <c:ptCount val="4"/>
                <c:pt idx="0">
                  <c:v>9.5122549019607838</c:v>
                </c:pt>
                <c:pt idx="1">
                  <c:v>9.5069444444444446</c:v>
                </c:pt>
                <c:pt idx="2">
                  <c:v>9.4471544715447155</c:v>
                </c:pt>
                <c:pt idx="3">
                  <c:v>9.4928229665071768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DE-4FE2-8765-B1789B7A088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69407055"/>
        <c:axId val="1759616959"/>
      </c:barChart>
      <c:catAx>
        <c:axId val="769407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616959"/>
        <c:crosses val="autoZero"/>
        <c:auto val="1"/>
        <c:lblAlgn val="ctr"/>
        <c:lblOffset val="100"/>
        <c:noMultiLvlLbl val="0"/>
      </c:catAx>
      <c:valAx>
        <c:axId val="1759616959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69407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  <a:alpha val="64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[Contact Center Performance - Dashboard.xlsx]Pivot!PivotTable6</c:name>
    <c:fmtId val="6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u="none" strike="noStrike" kern="1200" cap="all" spc="120" normalizeH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'Very Negative' Sentiment by Contact </a:t>
            </a:r>
            <a:r>
              <a:rPr lang="en-IN" sz="1800" b="1" i="0" u="none" strike="noStrike" kern="1200" cap="all" spc="120" normalizeH="0" baseline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Center</a:t>
            </a:r>
            <a:endParaRPr lang="en-IN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6.4678128276081477E-3"/>
              <c:y val="3.44667558640977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6.4678128276081477E-3"/>
              <c:y val="3.44667558640977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6.4678128276081477E-3"/>
              <c:y val="3.44667558640977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8092426657409986E-2"/>
              <c:y val="3.65465989920427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8092426657409986E-2"/>
              <c:y val="3.65465989920427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8092426657409986E-2"/>
              <c:y val="3.65465989920427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Pivot!$B$106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E3B-4886-B5E7-5E17F4907194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3B-4886-B5E7-5E17F4907194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3B-4886-B5E7-5E17F4907194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9E0-4CCC-8436-74F232DCD9DA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E3B-4886-B5E7-5E17F4907194}"/>
                </c:ext>
              </c:extLst>
            </c:dLbl>
            <c:dLbl>
              <c:idx val="2"/>
              <c:layout>
                <c:manualLayout>
                  <c:x val="-1.8092426657409986E-2"/>
                  <c:y val="3.654659899204273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E3B-4886-B5E7-5E17F49071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Pivot!$A$107:$A$111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Pivot!$B$107:$B$111</c:f>
              <c:numCache>
                <c:formatCode>General</c:formatCode>
                <c:ptCount val="4"/>
                <c:pt idx="0">
                  <c:v>2025</c:v>
                </c:pt>
                <c:pt idx="1">
                  <c:v>972</c:v>
                </c:pt>
                <c:pt idx="2">
                  <c:v>492</c:v>
                </c:pt>
                <c:pt idx="3">
                  <c:v>2537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E3B-4886-B5E7-5E17F4907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>
        <a:lumMod val="95000"/>
        <a:alpha val="64000"/>
      </a:schemeClr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[Contact Center Performance - Dashboard.xlsx]Pivot!PivotTable5</c:name>
    <c:fmtId val="5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i="0" u="none" strike="noStrike" kern="1200" cap="all" spc="120" normalizeH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Average Contact Duration (minutes)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2D050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-6.4678128276081477E-3"/>
              <c:y val="3.4466755864097712E-2"/>
            </c:manualLayout>
          </c:layout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Pivot!$B$87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Pivot!$A$88:$A$91</c:f>
              <c:strCache>
                <c:ptCount val="3"/>
                <c:pt idx="0">
                  <c:v>Billing Question 💲</c:v>
                </c:pt>
                <c:pt idx="1">
                  <c:v>Payments 💵</c:v>
                </c:pt>
                <c:pt idx="2">
                  <c:v>Service Outage ⚠️</c:v>
                </c:pt>
              </c:strCache>
            </c:strRef>
          </c:cat>
          <c:val>
            <c:numRef>
              <c:f>Pivot!$B$88:$B$91</c:f>
              <c:numCache>
                <c:formatCode>0.0000</c:formatCode>
                <c:ptCount val="3"/>
                <c:pt idx="0">
                  <c:v>24.974255146839436</c:v>
                </c:pt>
                <c:pt idx="1">
                  <c:v>25.194777847967995</c:v>
                </c:pt>
                <c:pt idx="2">
                  <c:v>25.082029598308669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AD-4062-A622-D77135AE9CD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axId val="584371087"/>
        <c:axId val="584380687"/>
      </c:barChart>
      <c:valAx>
        <c:axId val="584380687"/>
        <c:scaling>
          <c:orientation val="minMax"/>
        </c:scaling>
        <c:delete val="1"/>
        <c:axPos val="b"/>
        <c:numFmt formatCode="0.0000" sourceLinked="1"/>
        <c:majorTickMark val="none"/>
        <c:minorTickMark val="none"/>
        <c:tickLblPos val="nextTo"/>
        <c:crossAx val="584371087"/>
        <c:crosses val="autoZero"/>
        <c:crossBetween val="between"/>
      </c:valAx>
      <c:catAx>
        <c:axId val="584371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3806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  <a:alpha val="64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[Contact Center Performance - Dashboard.xlsx]Pivot!PivotTable11</c:name>
    <c:fmtId val="8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i="0" u="none" strike="noStrike" cap="all" normalizeH="0" baseline="0" dirty="0"/>
              <a:t>SLA Breakdown by Channel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2D050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>
            <a:noFill/>
          </a:ln>
          <a:effectLst/>
        </c:spPr>
        <c:marker>
          <c:symbol val="x"/>
          <c:size val="6"/>
          <c:spPr>
            <a:noFill/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star"/>
          <c:size val="6"/>
          <c:spPr>
            <a:noFill/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Pivot!$B$144:$B$145</c:f>
              <c:strCache>
                <c:ptCount val="1"/>
                <c:pt idx="0">
                  <c:v>Above SLA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Pivot!$A$146:$A$150</c:f>
              <c:strCache>
                <c:ptCount val="4"/>
                <c:pt idx="0">
                  <c:v>Call-Center 📞</c:v>
                </c:pt>
                <c:pt idx="1">
                  <c:v>Chatbot 💬</c:v>
                </c:pt>
                <c:pt idx="2">
                  <c:v>Email 📧</c:v>
                </c:pt>
                <c:pt idx="3">
                  <c:v>Web 💻</c:v>
                </c:pt>
              </c:strCache>
            </c:strRef>
          </c:cat>
          <c:val>
            <c:numRef>
              <c:f>Pivot!$B$146:$B$150</c:f>
              <c:numCache>
                <c:formatCode>General</c:formatCode>
                <c:ptCount val="4"/>
                <c:pt idx="0">
                  <c:v>1310</c:v>
                </c:pt>
                <c:pt idx="1">
                  <c:v>1049</c:v>
                </c:pt>
                <c:pt idx="2">
                  <c:v>935</c:v>
                </c:pt>
                <c:pt idx="3">
                  <c:v>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36-447F-A1A1-C2DD97C2B6C0}"/>
            </c:ext>
          </c:extLst>
        </c:ser>
        <c:ser>
          <c:idx val="1"/>
          <c:order val="1"/>
          <c:tx>
            <c:strRef>
              <c:f>Pivot!$C$144:$C$145</c:f>
              <c:strCache>
                <c:ptCount val="1"/>
                <c:pt idx="0">
                  <c:v>Below SLA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Pivot!$A$146:$A$150</c:f>
              <c:strCache>
                <c:ptCount val="4"/>
                <c:pt idx="0">
                  <c:v>Call-Center 📞</c:v>
                </c:pt>
                <c:pt idx="1">
                  <c:v>Chatbot 💬</c:v>
                </c:pt>
                <c:pt idx="2">
                  <c:v>Email 📧</c:v>
                </c:pt>
                <c:pt idx="3">
                  <c:v>Web 💻</c:v>
                </c:pt>
              </c:strCache>
            </c:strRef>
          </c:cat>
          <c:val>
            <c:numRef>
              <c:f>Pivot!$C$146:$C$150</c:f>
              <c:numCache>
                <c:formatCode>General</c:formatCode>
                <c:ptCount val="4"/>
                <c:pt idx="0">
                  <c:v>2675</c:v>
                </c:pt>
                <c:pt idx="1">
                  <c:v>2013</c:v>
                </c:pt>
                <c:pt idx="2">
                  <c:v>1822</c:v>
                </c:pt>
                <c:pt idx="3">
                  <c:v>1638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36-447F-A1A1-C2DD97C2B6C0}"/>
            </c:ext>
          </c:extLst>
        </c:ser>
        <c:ser>
          <c:idx val="2"/>
          <c:order val="2"/>
          <c:tx>
            <c:strRef>
              <c:f>Pivot!$D$144:$D$145</c:f>
              <c:strCache>
                <c:ptCount val="1"/>
                <c:pt idx="0">
                  <c:v>Within SLA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Pivot!$A$146:$A$150</c:f>
              <c:strCache>
                <c:ptCount val="4"/>
                <c:pt idx="0">
                  <c:v>Call-Center 📞</c:v>
                </c:pt>
                <c:pt idx="1">
                  <c:v>Chatbot 💬</c:v>
                </c:pt>
                <c:pt idx="2">
                  <c:v>Email 📧</c:v>
                </c:pt>
                <c:pt idx="3">
                  <c:v>Web 💻</c:v>
                </c:pt>
              </c:strCache>
            </c:strRef>
          </c:cat>
          <c:val>
            <c:numRef>
              <c:f>Pivot!$D$146:$D$150</c:f>
              <c:numCache>
                <c:formatCode>General</c:formatCode>
                <c:ptCount val="4"/>
                <c:pt idx="0">
                  <c:v>6653</c:v>
                </c:pt>
                <c:pt idx="1">
                  <c:v>5194</c:v>
                </c:pt>
                <c:pt idx="2">
                  <c:v>4713</c:v>
                </c:pt>
                <c:pt idx="3">
                  <c:v>4064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36-447F-A1A1-C2DD97C2B6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69407055"/>
        <c:axId val="1759616959"/>
      </c:barChart>
      <c:catAx>
        <c:axId val="769407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616959"/>
        <c:crosses val="autoZero"/>
        <c:auto val="1"/>
        <c:lblAlgn val="ctr"/>
        <c:lblOffset val="100"/>
        <c:noMultiLvlLbl val="0"/>
      </c:catAx>
      <c:valAx>
        <c:axId val="17596169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9407055"/>
        <c:crosses val="autoZero"/>
        <c:crossBetween val="between"/>
      </c:valAx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>
        <a:lumMod val="95000"/>
        <a:alpha val="64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E502B-4558-8123-3664-EFF6F9BA5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4F579-AD34-D6C5-9FD1-18AD24EB9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4FC9F3-1508-5352-65ED-67CED217B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7C971-2428-48EC-C52E-EF3C11A0A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2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C24EA-4399-8779-016B-7C2FF6D89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247008-12FA-7D33-FBC2-2611392EA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DEE145-A057-89BE-8E3D-26189BC58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84E8D-02A2-12FE-9020-5FA975FCC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65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D42BC-4592-2DB3-0739-E754693C7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C52483-B227-F93C-562C-36C293E30B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1521F3-ED8C-D9CA-ABED-FB26DC1DA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DBF2A-7021-539D-57AF-31D5C9C5B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74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1F0AD-F49B-057F-9186-760A03CF0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4F485B-E6FA-025F-AE70-4D01DF65D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1290DC-5199-7DFF-616B-8238CE0DF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F322A-A51E-CF1B-3F9A-8AF58E8DF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9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9FF7D-3636-440F-9D32-534C51EA9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D69E6-867A-E934-4859-7F1228B72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9E1BC2-814D-E7F9-B774-ABBD0E59F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A48CC-DC85-6BAD-54DA-F4BC84664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8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D4C0E-0FE2-22D8-7259-E71C9E833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733FB-3D82-5363-24B3-AC4DB0909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3F0240-2813-7165-207C-31ABA5A91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76259-473F-3DEA-5EFA-DED8B3AB6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52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D858C-A733-0CD3-0458-166E4F222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B325A-88CF-AB5F-BE33-463EF9F00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F99FE6-2774-BFE5-2595-D7A6BDAC7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76D19-FFE3-C773-115D-D309F109E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93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F965A-9097-1301-8D4B-C0C884F52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4F7A4-1AEF-4DA4-F771-B4B8B42DC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A9F0BB-9331-6E89-1EF1-128FB21EC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D44EE-4B7C-FAC3-020C-26BB18534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1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r.gaurav26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linkedin.com/in/gaurav-rai2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tr.wikipedia.org/wiki/Microsoft_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fr.wikipedia.org/wiki/Microsoft_Exce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Contact Center Performance 📈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737176C-FD7F-683A-4FBE-5DEAB063AFFF}"/>
              </a:ext>
            </a:extLst>
          </p:cNvPr>
          <p:cNvSpPr txBox="1">
            <a:spLocks/>
          </p:cNvSpPr>
          <p:nvPr/>
        </p:nvSpPr>
        <p:spPr>
          <a:xfrm>
            <a:off x="2221117" y="4721380"/>
            <a:ext cx="7749766" cy="22769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46566F"/>
                </a:solidFill>
              </a:rPr>
              <a:t>Gaurav Rai</a:t>
            </a:r>
            <a:endParaRPr lang="en-US" sz="2000" b="1" dirty="0">
              <a:solidFill>
                <a:srgbClr val="46566F"/>
              </a:solidFill>
            </a:endParaRPr>
          </a:p>
          <a:p>
            <a:r>
              <a:rPr lang="en-US" sz="1800" b="1" dirty="0">
                <a:solidFill>
                  <a:srgbClr val="46566F"/>
                </a:solidFill>
              </a:rPr>
              <a:t>📧 </a:t>
            </a:r>
            <a:r>
              <a:rPr lang="en-IN" sz="1800" b="1" dirty="0">
                <a:solidFill>
                  <a:srgbClr val="46566F"/>
                </a:solidFill>
                <a:hlinkClick r:id="rId3"/>
              </a:rPr>
              <a:t>ur.gaurav26@gmail.com</a:t>
            </a:r>
            <a:endParaRPr lang="en-US" sz="2400" b="1" dirty="0">
              <a:solidFill>
                <a:srgbClr val="46566F"/>
              </a:solidFill>
            </a:endParaRPr>
          </a:p>
          <a:p>
            <a:pPr fontAlgn="base"/>
            <a:r>
              <a:rPr lang="en-IN" sz="1800" b="1" dirty="0">
                <a:solidFill>
                  <a:srgbClr val="46566F"/>
                </a:solidFill>
              </a:rPr>
              <a:t>      </a:t>
            </a:r>
            <a:r>
              <a:rPr lang="en-IN" sz="1800" b="1" dirty="0">
                <a:solidFill>
                  <a:srgbClr val="46566F"/>
                </a:solidFill>
                <a:hlinkClick r:id="rId4"/>
              </a:rPr>
              <a:t>www.linkedin.com/in/gaurav-rai26</a:t>
            </a:r>
            <a:endParaRPr lang="en-IN" sz="1800" b="1" dirty="0">
              <a:solidFill>
                <a:srgbClr val="46566F"/>
              </a:solidFill>
            </a:endParaRPr>
          </a:p>
          <a:p>
            <a:r>
              <a:rPr lang="en-IN" sz="1800" b="1" dirty="0">
                <a:solidFill>
                  <a:srgbClr val="46566F"/>
                </a:solidFill>
              </a:rPr>
              <a:t>      https://github.com/gaurav-rai26</a:t>
            </a:r>
            <a:br>
              <a:rPr lang="en-IN" sz="1800" dirty="0"/>
            </a:br>
            <a:endParaRPr lang="en-IN" sz="1800" b="1" dirty="0">
              <a:solidFill>
                <a:srgbClr val="46566F"/>
              </a:solidFill>
            </a:endParaRPr>
          </a:p>
        </p:txBody>
      </p:sp>
      <p:pic>
        <p:nvPicPr>
          <p:cNvPr id="2058" name="Picture 10" descr="Download Linkedin logo png, Linkedin icon transparent png">
            <a:extLst>
              <a:ext uri="{FF2B5EF4-FFF2-40B4-BE49-F238E27FC236}">
                <a16:creationId xmlns:a16="http://schemas.microsoft.com/office/drawing/2014/main" id="{2BFC6DD3-733F-2269-2426-267143A28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1" t="19970" r="19569" b="19831"/>
          <a:stretch>
            <a:fillRect/>
          </a:stretch>
        </p:blipFill>
        <p:spPr bwMode="auto">
          <a:xfrm>
            <a:off x="2344848" y="5868914"/>
            <a:ext cx="247578" cy="24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554135-2BBE-0EDE-605D-0CB5DD3CF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848" y="6232661"/>
            <a:ext cx="247578" cy="2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C6E8-E96F-BE6D-4C81-DAEE89CF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E9A3-B632-411F-BC60-05CBFD18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pPr algn="ctr">
              <a:defRPr sz="1600" b="1" i="0" u="none" strike="noStrike" kern="1200" cap="all" spc="120" normalizeH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4400" b="0" cap="all" spc="120" dirty="0">
                <a:solidFill>
                  <a:srgbClr val="000000">
                    <a:lumMod val="65000"/>
                    <a:lumOff val="35000"/>
                  </a:srgbClr>
                </a:solidFill>
              </a:rPr>
              <a:t>SLA Breakdown by Channel</a:t>
            </a: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DDFD4CE4-2B5A-0A56-5B47-82FE52A60D49}"/>
              </a:ext>
            </a:extLst>
          </p:cNvPr>
          <p:cNvSpPr/>
          <p:nvPr/>
        </p:nvSpPr>
        <p:spPr>
          <a:xfrm>
            <a:off x="2436337" y="4110273"/>
            <a:ext cx="678730" cy="1354230"/>
          </a:xfrm>
          <a:prstGeom prst="curvedRightArrow">
            <a:avLst>
              <a:gd name="adj1" fmla="val 21434"/>
              <a:gd name="adj2" fmla="val 50443"/>
              <a:gd name="adj3" fmla="val 25000"/>
            </a:avLst>
          </a:prstGeom>
          <a:ln>
            <a:solidFill>
              <a:srgbClr val="0078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D7306-900A-A169-738A-A44234B1394B}"/>
              </a:ext>
            </a:extLst>
          </p:cNvPr>
          <p:cNvSpPr/>
          <p:nvPr/>
        </p:nvSpPr>
        <p:spPr>
          <a:xfrm>
            <a:off x="676926" y="2340743"/>
            <a:ext cx="3949394" cy="1959015"/>
          </a:xfrm>
          <a:prstGeom prst="rect">
            <a:avLst/>
          </a:prstGeom>
          <a:solidFill>
            <a:srgbClr val="E0E0E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300" dirty="0">
                <a:latin typeface="Consolas" panose="020B0609020204030204" pitchFamily="49" charset="0"/>
              </a:rPr>
              <a:t>select </a:t>
            </a:r>
            <a:r>
              <a:rPr lang="en-IN" sz="1300" dirty="0" err="1">
                <a:latin typeface="Consolas" panose="020B0609020204030204" pitchFamily="49" charset="0"/>
              </a:rPr>
              <a:t>cn.Channel_Name</a:t>
            </a:r>
            <a:r>
              <a:rPr lang="en-IN" sz="1300" dirty="0">
                <a:latin typeface="Consolas" panose="020B0609020204030204" pitchFamily="49" charset="0"/>
              </a:rPr>
              <a:t>, </a:t>
            </a:r>
            <a:r>
              <a:rPr lang="en-IN" sz="1300" dirty="0" err="1">
                <a:latin typeface="Consolas" panose="020B0609020204030204" pitchFamily="49" charset="0"/>
              </a:rPr>
              <a:t>cr.response_time</a:t>
            </a:r>
            <a:r>
              <a:rPr lang="en-IN" sz="1300" dirty="0">
                <a:latin typeface="Consolas" panose="020B0609020204030204" pitchFamily="49" charset="0"/>
              </a:rPr>
              <a:t> as SLA, count(*) as </a:t>
            </a:r>
            <a:r>
              <a:rPr lang="en-IN" sz="1300" dirty="0" err="1">
                <a:latin typeface="Consolas" panose="020B0609020204030204" pitchFamily="49" charset="0"/>
              </a:rPr>
              <a:t>Number_of_Contacts</a:t>
            </a:r>
            <a:r>
              <a:rPr lang="en-IN" sz="1300" dirty="0">
                <a:latin typeface="Consolas" panose="020B0609020204030204" pitchFamily="49" charset="0"/>
              </a:rPr>
              <a:t> from </a:t>
            </a:r>
            <a:r>
              <a:rPr lang="en-IN" sz="1300" dirty="0" err="1">
                <a:latin typeface="Consolas" panose="020B0609020204030204" pitchFamily="49" charset="0"/>
              </a:rPr>
              <a:t>contact_raw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  <a:r>
              <a:rPr lang="en-IN" sz="1300" dirty="0" err="1">
                <a:latin typeface="Consolas" panose="020B0609020204030204" pitchFamily="49" charset="0"/>
              </a:rPr>
              <a:t>cr</a:t>
            </a:r>
            <a:r>
              <a:rPr lang="en-IN" sz="1300" dirty="0">
                <a:latin typeface="Consolas" panose="020B0609020204030204" pitchFamily="49" charset="0"/>
              </a:rPr>
              <a:t> left join channel </a:t>
            </a:r>
            <a:r>
              <a:rPr lang="en-IN" sz="1300" dirty="0" err="1">
                <a:latin typeface="Consolas" panose="020B0609020204030204" pitchFamily="49" charset="0"/>
              </a:rPr>
              <a:t>cn</a:t>
            </a:r>
            <a:r>
              <a:rPr lang="en-IN" sz="1300" dirty="0">
                <a:latin typeface="Consolas" panose="020B0609020204030204" pitchFamily="49" charset="0"/>
              </a:rPr>
              <a:t> on </a:t>
            </a:r>
            <a:r>
              <a:rPr lang="en-IN" sz="1300" dirty="0" err="1">
                <a:latin typeface="Consolas" panose="020B0609020204030204" pitchFamily="49" charset="0"/>
              </a:rPr>
              <a:t>cr.channel_id</a:t>
            </a:r>
            <a:r>
              <a:rPr lang="en-IN" sz="1300" dirty="0">
                <a:latin typeface="Consolas" panose="020B0609020204030204" pitchFamily="49" charset="0"/>
              </a:rPr>
              <a:t> = </a:t>
            </a:r>
            <a:r>
              <a:rPr lang="en-IN" sz="1300" dirty="0" err="1">
                <a:latin typeface="Consolas" panose="020B0609020204030204" pitchFamily="49" charset="0"/>
              </a:rPr>
              <a:t>cn.Channel_ID</a:t>
            </a:r>
            <a:r>
              <a:rPr lang="en-IN" sz="1300" dirty="0">
                <a:latin typeface="Consolas" panose="020B0609020204030204" pitchFamily="49" charset="0"/>
              </a:rPr>
              <a:t> group by </a:t>
            </a:r>
            <a:r>
              <a:rPr lang="en-IN" sz="1300" dirty="0" err="1">
                <a:latin typeface="Consolas" panose="020B0609020204030204" pitchFamily="49" charset="0"/>
              </a:rPr>
              <a:t>cn.Channel_Name</a:t>
            </a:r>
            <a:r>
              <a:rPr lang="en-IN" sz="1300" dirty="0">
                <a:latin typeface="Consolas" panose="020B0609020204030204" pitchFamily="49" charset="0"/>
              </a:rPr>
              <a:t>, </a:t>
            </a:r>
            <a:r>
              <a:rPr lang="en-IN" sz="1300" dirty="0" err="1">
                <a:latin typeface="Consolas" panose="020B0609020204030204" pitchFamily="49" charset="0"/>
              </a:rPr>
              <a:t>cr.response_time</a:t>
            </a:r>
            <a:r>
              <a:rPr lang="en-IN" sz="1300" dirty="0">
                <a:latin typeface="Consolas" panose="020B0609020204030204" pitchFamily="49" charset="0"/>
              </a:rPr>
              <a:t> order by </a:t>
            </a:r>
            <a:r>
              <a:rPr lang="en-IN" sz="1300" dirty="0" err="1">
                <a:latin typeface="Consolas" panose="020B0609020204030204" pitchFamily="49" charset="0"/>
              </a:rPr>
              <a:t>cr.response_time</a:t>
            </a:r>
            <a:r>
              <a:rPr lang="en-IN" sz="13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546562D5-8288-6639-DFC3-7F277379ECF6}"/>
              </a:ext>
            </a:extLst>
          </p:cNvPr>
          <p:cNvSpPr/>
          <p:nvPr/>
        </p:nvSpPr>
        <p:spPr>
          <a:xfrm rot="16200000">
            <a:off x="6558912" y="4885978"/>
            <a:ext cx="678730" cy="1992696"/>
          </a:xfrm>
          <a:prstGeom prst="curvedRightArrow">
            <a:avLst>
              <a:gd name="adj1" fmla="val 27079"/>
              <a:gd name="adj2" fmla="val 72843"/>
              <a:gd name="adj3" fmla="val 47222"/>
            </a:avLst>
          </a:prstGeom>
          <a:solidFill>
            <a:srgbClr val="007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15C9CE-97BA-1475-9804-D492611EDC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97089"/>
              </p:ext>
            </p:extLst>
          </p:nvPr>
        </p:nvGraphicFramePr>
        <p:xfrm>
          <a:off x="7088863" y="1881809"/>
          <a:ext cx="4553893" cy="3661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572D61C-2D9F-0226-75E1-DF0BE21AA3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227" r="36131"/>
          <a:stretch>
            <a:fillRect/>
          </a:stretch>
        </p:blipFill>
        <p:spPr>
          <a:xfrm>
            <a:off x="3135853" y="4553158"/>
            <a:ext cx="2980933" cy="22028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79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D50646-A4BC-63B2-C798-FD2CB8FD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AD3FB1-8C84-F112-3F01-DCA2BC28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661"/>
            <a:ext cx="12192000" cy="48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1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Key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076278" y="2308682"/>
            <a:ext cx="11010098" cy="4246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Denver, CO contact center scores highest CSAT (</a:t>
            </a:r>
            <a:r>
              <a:rPr lang="en-US" b="1" dirty="0">
                <a:solidFill>
                  <a:srgbClr val="92D050"/>
                </a:solidFill>
              </a:rPr>
              <a:t>5.62</a:t>
            </a:r>
            <a:r>
              <a:rPr lang="en-US" dirty="0"/>
              <a:t>) with lowest SLA Breach (</a:t>
            </a:r>
            <a:r>
              <a:rPr lang="en-US" b="1" dirty="0">
                <a:solidFill>
                  <a:srgbClr val="92D050"/>
                </a:solidFill>
              </a:rPr>
              <a:t>12.36%</a:t>
            </a:r>
            <a:r>
              <a:rPr lang="en-US" dirty="0"/>
              <a:t>) ⭐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Chicago, IL contact center has highest SLA Breach (</a:t>
            </a:r>
            <a:r>
              <a:rPr lang="en-US" b="1" dirty="0"/>
              <a:t>12.86%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 ‘</a:t>
            </a:r>
            <a:r>
              <a:rPr lang="en-US" b="1" dirty="0">
                <a:solidFill>
                  <a:srgbClr val="92D050"/>
                </a:solidFill>
              </a:rPr>
              <a:t>Very Positive</a:t>
            </a:r>
            <a:r>
              <a:rPr lang="en-US" dirty="0"/>
              <a:t>’ sentiment, Call &amp; Chat perform best (</a:t>
            </a:r>
            <a:r>
              <a:rPr lang="en-US" b="1" dirty="0">
                <a:solidFill>
                  <a:srgbClr val="92D050"/>
                </a:solidFill>
              </a:rPr>
              <a:t>CSAT: 9.51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 ‘</a:t>
            </a:r>
            <a:r>
              <a:rPr lang="en-US" dirty="0">
                <a:solidFill>
                  <a:srgbClr val="FF5050"/>
                </a:solidFill>
              </a:rPr>
              <a:t>Very Negative</a:t>
            </a:r>
            <a:r>
              <a:rPr lang="en-US" dirty="0"/>
              <a:t>’ sentiment, Email &amp; Web outperform Call &amp; Chat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Thursday (</a:t>
            </a:r>
            <a:r>
              <a:rPr lang="en-US" b="1" dirty="0"/>
              <a:t>16.64%</a:t>
            </a:r>
            <a:r>
              <a:rPr lang="en-US" dirty="0"/>
              <a:t>) and Friday (</a:t>
            </a:r>
            <a:r>
              <a:rPr lang="en-US" b="1" dirty="0"/>
              <a:t>16.91%</a:t>
            </a:r>
            <a:r>
              <a:rPr lang="en-US" dirty="0"/>
              <a:t>) are peak contact days – </a:t>
            </a:r>
            <a:r>
              <a:rPr lang="en-US" b="1" dirty="0">
                <a:solidFill>
                  <a:srgbClr val="FFC000"/>
                </a:solidFill>
              </a:rPr>
              <a:t>prepare more staffing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🧑‍🤝‍🧑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Los Angeles/CA contact center leads in Very Negative sentiment, followed by Baltimore/MD contact center – </a:t>
            </a:r>
            <a:r>
              <a:rPr lang="en-US" b="1" dirty="0">
                <a:solidFill>
                  <a:srgbClr val="FFC000"/>
                </a:solidFill>
              </a:rPr>
              <a:t>requires attention </a:t>
            </a:r>
            <a:r>
              <a:rPr lang="en-US" b="1" dirty="0"/>
              <a:t>⚠️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Payment queries take the longest (</a:t>
            </a:r>
            <a:r>
              <a:rPr lang="en-US" b="1" dirty="0">
                <a:solidFill>
                  <a:srgbClr val="FF5050"/>
                </a:solidFill>
              </a:rPr>
              <a:t>25.2 min</a:t>
            </a:r>
            <a:r>
              <a:rPr lang="en-US" dirty="0"/>
              <a:t>), and are exclusively resolved via Call Center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Billing Questions account for </a:t>
            </a:r>
            <a:r>
              <a:rPr lang="en-US" b="1" dirty="0"/>
              <a:t>71%</a:t>
            </a:r>
            <a:r>
              <a:rPr lang="en-US" dirty="0"/>
              <a:t> of all contacts – </a:t>
            </a:r>
            <a:r>
              <a:rPr lang="en-US" b="1" dirty="0">
                <a:solidFill>
                  <a:srgbClr val="FFC000"/>
                </a:solidFill>
              </a:rPr>
              <a:t>major focus area </a:t>
            </a:r>
            <a:r>
              <a:rPr lang="en-IN" b="1" dirty="0"/>
              <a:t>🎯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Thank you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764490"/>
            <a:ext cx="6245912" cy="912850"/>
          </a:xfrm>
        </p:spPr>
        <p:txBody>
          <a:bodyPr/>
          <a:lstStyle/>
          <a:p>
            <a:r>
              <a:rPr lang="en-US" sz="1800" dirty="0"/>
              <a:t>Looking forward to your feedback.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To analyze customer interactions and performance metrics across channels (Web, Chat, Phone and Email), queries, sentiments, and SLA.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Identify performance trends and areas for improvement.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4D6C9E-86EF-BFB8-AD6F-859B5F4095C4}"/>
              </a:ext>
            </a:extLst>
          </p:cNvPr>
          <p:cNvSpPr txBox="1">
            <a:spLocks/>
          </p:cNvSpPr>
          <p:nvPr/>
        </p:nvSpPr>
        <p:spPr>
          <a:xfrm>
            <a:off x="502533" y="4853511"/>
            <a:ext cx="9779183" cy="1744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1800" u="sng" dirty="0"/>
              <a:t>Tools Used</a:t>
            </a:r>
            <a:r>
              <a:rPr lang="en-IN" sz="1800" b="0" u="sng" dirty="0"/>
              <a:t>:</a:t>
            </a:r>
            <a:r>
              <a:rPr lang="en-IN" sz="1800" b="0" dirty="0"/>
              <a:t> </a:t>
            </a:r>
            <a:br>
              <a:rPr lang="en-IN" sz="1800" b="0" dirty="0"/>
            </a:br>
            <a:r>
              <a:rPr lang="en-IN" sz="1800" b="0" dirty="0"/>
              <a:t>      Excel (Dashboard) 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      MySQL</a:t>
            </a:r>
            <a:br>
              <a:rPr lang="en-US" sz="1800" b="0" dirty="0"/>
            </a:br>
            <a:r>
              <a:rPr lang="en-US" sz="1800" b="0" dirty="0"/>
              <a:t>      Microsoft PowerPoint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0369F-AF90-C4BA-B459-894C7D16F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3344" y="5488480"/>
            <a:ext cx="223703" cy="208230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165FBE6-944B-662C-9953-82C767389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0" y="5905817"/>
            <a:ext cx="407917" cy="2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8DBB73-C434-F611-0077-1C908FA345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94291" y="6302431"/>
            <a:ext cx="225793" cy="2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7D4D-FA8A-4E15-4669-7E1C3C3C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42D8-189A-9C65-A2C0-DD559D7D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IN" dirty="0"/>
              <a:t>Dataset Overview &amp; Relationships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B3123-95F0-48CB-AFA4-65C5E8854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5319" y="1846436"/>
            <a:ext cx="7922887" cy="3663822"/>
          </a:xfrm>
          <a:prstGeom prst="rect">
            <a:avLst/>
          </a:prstGeom>
        </p:spPr>
      </p:pic>
      <p:sp>
        <p:nvSpPr>
          <p:cNvPr id="10" name="Teardrop 9">
            <a:extLst>
              <a:ext uri="{FF2B5EF4-FFF2-40B4-BE49-F238E27FC236}">
                <a16:creationId xmlns:a16="http://schemas.microsoft.com/office/drawing/2014/main" id="{E9E7F8B8-8843-A72D-44DF-C1296F16DB70}"/>
              </a:ext>
            </a:extLst>
          </p:cNvPr>
          <p:cNvSpPr/>
          <p:nvPr/>
        </p:nvSpPr>
        <p:spPr>
          <a:xfrm>
            <a:off x="377072" y="3678347"/>
            <a:ext cx="1593130" cy="1131216"/>
          </a:xfrm>
          <a:prstGeom prst="teardrop">
            <a:avLst>
              <a:gd name="adj" fmla="val 115385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Lookup Table for Interaction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Channel</a:t>
            </a:r>
            <a:endParaRPr lang="en-IN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A5E7C0C-51D9-816D-EA5B-EECDE6348A17}"/>
              </a:ext>
            </a:extLst>
          </p:cNvPr>
          <p:cNvSpPr/>
          <p:nvPr/>
        </p:nvSpPr>
        <p:spPr>
          <a:xfrm flipH="1">
            <a:off x="9098437" y="3590851"/>
            <a:ext cx="1593130" cy="1131216"/>
          </a:xfrm>
          <a:prstGeom prst="teardrop">
            <a:avLst>
              <a:gd name="adj" fmla="val 115385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Lookup Table for Interaction </a:t>
            </a:r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Reason (Query Type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IN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D5037A24-2AC4-6AD9-4246-C65986C2202E}"/>
              </a:ext>
            </a:extLst>
          </p:cNvPr>
          <p:cNvSpPr/>
          <p:nvPr/>
        </p:nvSpPr>
        <p:spPr>
          <a:xfrm>
            <a:off x="2623794" y="5112792"/>
            <a:ext cx="1874362" cy="1131216"/>
          </a:xfrm>
          <a:prstGeom prst="teardrop">
            <a:avLst>
              <a:gd name="adj" fmla="val 115385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Main Interaction 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Data with 32941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rows </a:t>
            </a:r>
          </a:p>
        </p:txBody>
      </p:sp>
    </p:spTree>
    <p:extLst>
      <p:ext uri="{BB962C8B-B14F-4D97-AF65-F5344CB8AC3E}">
        <p14:creationId xmlns:p14="http://schemas.microsoft.com/office/powerpoint/2010/main" val="385961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D8E04-B4AB-F5A1-70AF-444C0400F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480B751F-24FB-6A4B-FF33-CA67385206CE}"/>
              </a:ext>
            </a:extLst>
          </p:cNvPr>
          <p:cNvSpPr/>
          <p:nvPr/>
        </p:nvSpPr>
        <p:spPr>
          <a:xfrm>
            <a:off x="153971" y="1066713"/>
            <a:ext cx="1099982" cy="904973"/>
          </a:xfrm>
          <a:prstGeom prst="wedgeEllipseCallout">
            <a:avLst>
              <a:gd name="adj1" fmla="val 53423"/>
              <a:gd name="adj2" fmla="val 614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</a:t>
            </a:r>
            <a:r>
              <a:rPr lang="en-US" b="1" dirty="0"/>
              <a:t>CTE</a:t>
            </a:r>
            <a:endParaRPr lang="en-IN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D94F7-4E2A-0804-7EE2-33121A78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pPr algn="ctr">
              <a:defRPr sz="2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44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Channel-wise CSAT Scores</a:t>
            </a:r>
            <a:endParaRPr lang="en-US" sz="440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D332BF-10D7-1124-B3B6-5A44886CC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465183"/>
              </p:ext>
            </p:extLst>
          </p:nvPr>
        </p:nvGraphicFramePr>
        <p:xfrm>
          <a:off x="7131931" y="2096937"/>
          <a:ext cx="4274502" cy="3446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C927DFEE-5FAD-1B18-24BF-95305FBD7732}"/>
              </a:ext>
            </a:extLst>
          </p:cNvPr>
          <p:cNvSpPr/>
          <p:nvPr/>
        </p:nvSpPr>
        <p:spPr>
          <a:xfrm>
            <a:off x="2988209" y="4357255"/>
            <a:ext cx="678730" cy="1016714"/>
          </a:xfrm>
          <a:prstGeom prst="curvedRightArrow">
            <a:avLst>
              <a:gd name="adj1" fmla="val 21434"/>
              <a:gd name="adj2" fmla="val 50443"/>
              <a:gd name="adj3" fmla="val 25000"/>
            </a:avLst>
          </a:prstGeom>
          <a:ln>
            <a:solidFill>
              <a:srgbClr val="0078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08C59-0177-FB15-F1B3-5DBD5F62FF57}"/>
              </a:ext>
            </a:extLst>
          </p:cNvPr>
          <p:cNvSpPr/>
          <p:nvPr/>
        </p:nvSpPr>
        <p:spPr>
          <a:xfrm>
            <a:off x="785567" y="2096937"/>
            <a:ext cx="4842235" cy="2518174"/>
          </a:xfrm>
          <a:prstGeom prst="rect">
            <a:avLst/>
          </a:prstGeom>
          <a:solidFill>
            <a:srgbClr val="E0E0E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300" dirty="0">
                <a:latin typeface="Consolas" panose="020B0609020204030204" pitchFamily="49" charset="0"/>
              </a:rPr>
              <a:t>With </a:t>
            </a:r>
            <a:r>
              <a:rPr lang="en-IN" sz="1300" dirty="0" err="1">
                <a:latin typeface="Consolas" panose="020B0609020204030204" pitchFamily="49" charset="0"/>
              </a:rPr>
              <a:t>MyCte</a:t>
            </a:r>
            <a:r>
              <a:rPr lang="en-IN" sz="1300" dirty="0">
                <a:latin typeface="Consolas" panose="020B0609020204030204" pitchFamily="49" charset="0"/>
              </a:rPr>
              <a:t> as (select </a:t>
            </a:r>
            <a:r>
              <a:rPr lang="en-IN" sz="1300" dirty="0" err="1">
                <a:latin typeface="Consolas" panose="020B0609020204030204" pitchFamily="49" charset="0"/>
              </a:rPr>
              <a:t>cn.Channel_Name</a:t>
            </a:r>
            <a:r>
              <a:rPr lang="en-IN" sz="1300" dirty="0">
                <a:latin typeface="Consolas" panose="020B0609020204030204" pitchFamily="49" charset="0"/>
              </a:rPr>
              <a:t>, </a:t>
            </a:r>
            <a:r>
              <a:rPr lang="en-IN" sz="1300" dirty="0" err="1">
                <a:latin typeface="Consolas" panose="020B0609020204030204" pitchFamily="49" charset="0"/>
              </a:rPr>
              <a:t>nullif</a:t>
            </a:r>
            <a:r>
              <a:rPr lang="en-IN" sz="1300" dirty="0">
                <a:latin typeface="Consolas" panose="020B0609020204030204" pitchFamily="49" charset="0"/>
              </a:rPr>
              <a:t>(</a:t>
            </a:r>
            <a:r>
              <a:rPr lang="en-IN" sz="1300" dirty="0" err="1">
                <a:latin typeface="Consolas" panose="020B0609020204030204" pitchFamily="49" charset="0"/>
              </a:rPr>
              <a:t>cr.csat_score</a:t>
            </a:r>
            <a:r>
              <a:rPr lang="en-IN" sz="1300" dirty="0">
                <a:latin typeface="Consolas" panose="020B0609020204030204" pitchFamily="49" charset="0"/>
              </a:rPr>
              <a:t>, '') as </a:t>
            </a:r>
            <a:r>
              <a:rPr lang="en-IN" sz="1300" dirty="0" err="1">
                <a:latin typeface="Consolas" panose="020B0609020204030204" pitchFamily="49" charset="0"/>
              </a:rPr>
              <a:t>csat</a:t>
            </a:r>
            <a:r>
              <a:rPr lang="en-IN" sz="1300" dirty="0">
                <a:latin typeface="Consolas" panose="020B0609020204030204" pitchFamily="49" charset="0"/>
              </a:rPr>
              <a:t> from </a:t>
            </a:r>
            <a:r>
              <a:rPr lang="en-IN" sz="1300" dirty="0" err="1">
                <a:latin typeface="Consolas" panose="020B0609020204030204" pitchFamily="49" charset="0"/>
              </a:rPr>
              <a:t>contact_raw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  <a:r>
              <a:rPr lang="en-IN" sz="1300" dirty="0" err="1">
                <a:latin typeface="Consolas" panose="020B0609020204030204" pitchFamily="49" charset="0"/>
              </a:rPr>
              <a:t>cr</a:t>
            </a:r>
            <a:r>
              <a:rPr lang="en-IN" sz="1300" dirty="0">
                <a:latin typeface="Consolas" panose="020B0609020204030204" pitchFamily="49" charset="0"/>
              </a:rPr>
              <a:t> left join channel </a:t>
            </a:r>
            <a:r>
              <a:rPr lang="en-IN" sz="1300" dirty="0" err="1">
                <a:latin typeface="Consolas" panose="020B0609020204030204" pitchFamily="49" charset="0"/>
              </a:rPr>
              <a:t>cn</a:t>
            </a:r>
            <a:r>
              <a:rPr lang="en-IN" sz="1300" dirty="0">
                <a:latin typeface="Consolas" panose="020B0609020204030204" pitchFamily="49" charset="0"/>
              </a:rPr>
              <a:t> on </a:t>
            </a:r>
            <a:r>
              <a:rPr lang="en-IN" sz="1300" dirty="0" err="1">
                <a:latin typeface="Consolas" panose="020B0609020204030204" pitchFamily="49" charset="0"/>
              </a:rPr>
              <a:t>cr.channel_id</a:t>
            </a:r>
            <a:r>
              <a:rPr lang="en-IN" sz="1300" dirty="0">
                <a:latin typeface="Consolas" panose="020B0609020204030204" pitchFamily="49" charset="0"/>
              </a:rPr>
              <a:t> = </a:t>
            </a:r>
            <a:r>
              <a:rPr lang="en-IN" sz="1300" dirty="0" err="1">
                <a:latin typeface="Consolas" panose="020B0609020204030204" pitchFamily="49" charset="0"/>
              </a:rPr>
              <a:t>cn.Channel_ID</a:t>
            </a:r>
            <a:r>
              <a:rPr lang="en-IN" sz="1300" dirty="0">
                <a:latin typeface="Consolas" panose="020B0609020204030204" pitchFamily="49" charset="0"/>
              </a:rPr>
              <a:t>) select </a:t>
            </a:r>
            <a:r>
              <a:rPr lang="en-IN" sz="1300" dirty="0" err="1">
                <a:latin typeface="Consolas" panose="020B0609020204030204" pitchFamily="49" charset="0"/>
              </a:rPr>
              <a:t>Channel_Name</a:t>
            </a:r>
            <a:r>
              <a:rPr lang="en-IN" sz="1300" dirty="0">
                <a:latin typeface="Consolas" panose="020B0609020204030204" pitchFamily="49" charset="0"/>
              </a:rPr>
              <a:t>, round(</a:t>
            </a:r>
            <a:r>
              <a:rPr lang="en-IN" sz="1300" dirty="0" err="1">
                <a:latin typeface="Consolas" panose="020B0609020204030204" pitchFamily="49" charset="0"/>
              </a:rPr>
              <a:t>avg</a:t>
            </a:r>
            <a:r>
              <a:rPr lang="en-IN" sz="1300" dirty="0">
                <a:latin typeface="Consolas" panose="020B0609020204030204" pitchFamily="49" charset="0"/>
              </a:rPr>
              <a:t>(</a:t>
            </a:r>
            <a:r>
              <a:rPr lang="en-IN" sz="1300" dirty="0" err="1">
                <a:latin typeface="Consolas" panose="020B0609020204030204" pitchFamily="49" charset="0"/>
              </a:rPr>
              <a:t>csat</a:t>
            </a:r>
            <a:r>
              <a:rPr lang="en-IN" sz="1300" dirty="0">
                <a:latin typeface="Consolas" panose="020B0609020204030204" pitchFamily="49" charset="0"/>
              </a:rPr>
              <a:t>),2) as </a:t>
            </a:r>
            <a:r>
              <a:rPr lang="en-IN" sz="1300" dirty="0" err="1">
                <a:latin typeface="Consolas" panose="020B0609020204030204" pitchFamily="49" charset="0"/>
              </a:rPr>
              <a:t>C_Sat</a:t>
            </a:r>
            <a:r>
              <a:rPr lang="en-IN" sz="1300" dirty="0">
                <a:latin typeface="Consolas" panose="020B0609020204030204" pitchFamily="49" charset="0"/>
              </a:rPr>
              <a:t> from </a:t>
            </a:r>
            <a:r>
              <a:rPr lang="en-IN" sz="1300" dirty="0" err="1">
                <a:latin typeface="Consolas" panose="020B0609020204030204" pitchFamily="49" charset="0"/>
              </a:rPr>
              <a:t>MyCte</a:t>
            </a:r>
            <a:r>
              <a:rPr lang="en-IN" sz="1300" dirty="0">
                <a:latin typeface="Consolas" panose="020B0609020204030204" pitchFamily="49" charset="0"/>
              </a:rPr>
              <a:t> group by </a:t>
            </a:r>
            <a:r>
              <a:rPr lang="en-IN" sz="1300" dirty="0" err="1">
                <a:latin typeface="Consolas" panose="020B0609020204030204" pitchFamily="49" charset="0"/>
              </a:rPr>
              <a:t>Channel_Name</a:t>
            </a:r>
            <a:r>
              <a:rPr lang="en-IN" sz="1300" dirty="0">
                <a:latin typeface="Consolas" panose="020B0609020204030204" pitchFamily="49" charset="0"/>
              </a:rPr>
              <a:t> order by </a:t>
            </a:r>
            <a:r>
              <a:rPr lang="en-IN" sz="1300" dirty="0" err="1">
                <a:latin typeface="Consolas" panose="020B0609020204030204" pitchFamily="49" charset="0"/>
              </a:rPr>
              <a:t>C_Sat</a:t>
            </a:r>
            <a:r>
              <a:rPr lang="en-IN" sz="13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5E60C6D9-49B5-B8AC-1D64-18C0C7EA9B90}"/>
              </a:ext>
            </a:extLst>
          </p:cNvPr>
          <p:cNvSpPr/>
          <p:nvPr/>
        </p:nvSpPr>
        <p:spPr>
          <a:xfrm rot="16200000">
            <a:off x="6355567" y="5107428"/>
            <a:ext cx="678730" cy="1549795"/>
          </a:xfrm>
          <a:prstGeom prst="curvedRightArrow">
            <a:avLst>
              <a:gd name="adj1" fmla="val 27079"/>
              <a:gd name="adj2" fmla="val 72843"/>
              <a:gd name="adj3" fmla="val 47222"/>
            </a:avLst>
          </a:prstGeom>
          <a:solidFill>
            <a:srgbClr val="007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C31A8D-3942-7ABC-44F1-E11853DAFF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617" r="63168" b="3865"/>
          <a:stretch>
            <a:fillRect/>
          </a:stretch>
        </p:blipFill>
        <p:spPr>
          <a:xfrm>
            <a:off x="3716462" y="5033913"/>
            <a:ext cx="2687216" cy="14717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0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24711-1185-61D9-3454-15918307C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0929B3E-BF06-F5AA-8692-FC13153671E9}"/>
              </a:ext>
            </a:extLst>
          </p:cNvPr>
          <p:cNvSpPr/>
          <p:nvPr/>
        </p:nvSpPr>
        <p:spPr>
          <a:xfrm>
            <a:off x="377072" y="4813593"/>
            <a:ext cx="1429733" cy="1083136"/>
          </a:xfrm>
          <a:prstGeom prst="wedgeEllipseCallout">
            <a:avLst>
              <a:gd name="adj1" fmla="val 52354"/>
              <a:gd name="adj2" fmla="val -663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 LEFT JOIN for joining tables</a:t>
            </a:r>
            <a:endParaRPr lang="en-IN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44CCA-EE83-A0E7-72B2-FD9F3BA9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pPr algn="ctr">
              <a:defRPr sz="2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400" b="0" dirty="0"/>
              <a:t>% of calls resolved Within SLA</a:t>
            </a:r>
            <a:endParaRPr lang="en-US" sz="440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D6CE5A07-7AF0-E07E-5B96-7DE14AF07CF3}"/>
              </a:ext>
            </a:extLst>
          </p:cNvPr>
          <p:cNvSpPr/>
          <p:nvPr/>
        </p:nvSpPr>
        <p:spPr>
          <a:xfrm rot="16200000">
            <a:off x="5799245" y="4048563"/>
            <a:ext cx="754128" cy="1530061"/>
          </a:xfrm>
          <a:prstGeom prst="curvedRightArrow">
            <a:avLst>
              <a:gd name="adj1" fmla="val 21434"/>
              <a:gd name="adj2" fmla="val 50443"/>
              <a:gd name="adj3" fmla="val 25000"/>
            </a:avLst>
          </a:prstGeom>
          <a:ln>
            <a:solidFill>
              <a:srgbClr val="0078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A8B20-655F-FDD2-DE48-FFADAF7FFF4E}"/>
              </a:ext>
            </a:extLst>
          </p:cNvPr>
          <p:cNvSpPr/>
          <p:nvPr/>
        </p:nvSpPr>
        <p:spPr>
          <a:xfrm>
            <a:off x="785567" y="2096937"/>
            <a:ext cx="4842235" cy="2518174"/>
          </a:xfrm>
          <a:prstGeom prst="rect">
            <a:avLst/>
          </a:prstGeom>
          <a:solidFill>
            <a:srgbClr val="E0E0E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latin typeface="Consolas" panose="020B0609020204030204" pitchFamily="49" charset="0"/>
              </a:rPr>
              <a:t>select </a:t>
            </a:r>
            <a:r>
              <a:rPr lang="en-IN" sz="1200" dirty="0" err="1">
                <a:latin typeface="Consolas" panose="020B0609020204030204" pitchFamily="49" charset="0"/>
              </a:rPr>
              <a:t>q.query_type</a:t>
            </a:r>
            <a:r>
              <a:rPr lang="en-IN" sz="1200" dirty="0">
                <a:latin typeface="Consolas" panose="020B0609020204030204" pitchFamily="49" charset="0"/>
              </a:rPr>
              <a:t> as </a:t>
            </a:r>
            <a:r>
              <a:rPr lang="en-IN" sz="1200" dirty="0" err="1">
                <a:latin typeface="Consolas" panose="020B0609020204030204" pitchFamily="49" charset="0"/>
              </a:rPr>
              <a:t>Query_Type</a:t>
            </a:r>
            <a:r>
              <a:rPr lang="en-IN" sz="1200" dirty="0">
                <a:latin typeface="Consolas" panose="020B0609020204030204" pitchFamily="49" charset="0"/>
              </a:rPr>
              <a:t>, (count(cr.id)/(select count(*) from </a:t>
            </a:r>
            <a:r>
              <a:rPr lang="en-IN" sz="1200" dirty="0" err="1">
                <a:latin typeface="Consolas" panose="020B0609020204030204" pitchFamily="49" charset="0"/>
              </a:rPr>
              <a:t>contact_raw</a:t>
            </a:r>
            <a:r>
              <a:rPr lang="en-IN" sz="1200" dirty="0">
                <a:latin typeface="Consolas" panose="020B0609020204030204" pitchFamily="49" charset="0"/>
              </a:rPr>
              <a:t>))*100 as </a:t>
            </a:r>
            <a:r>
              <a:rPr lang="en-IN" sz="1200" dirty="0" err="1">
                <a:latin typeface="Consolas" panose="020B0609020204030204" pitchFamily="49" charset="0"/>
              </a:rPr>
              <a:t>Call_Percentage</a:t>
            </a:r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from </a:t>
            </a:r>
            <a:r>
              <a:rPr lang="en-IN" sz="1200" dirty="0" err="1">
                <a:latin typeface="Consolas" panose="020B0609020204030204" pitchFamily="49" charset="0"/>
              </a:rPr>
              <a:t>contact_raw</a:t>
            </a: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</a:rPr>
              <a:t>cr</a:t>
            </a:r>
            <a:r>
              <a:rPr lang="en-IN" sz="1200" dirty="0">
                <a:latin typeface="Consolas" panose="020B0609020204030204" pitchFamily="49" charset="0"/>
              </a:rPr>
              <a:t> left join query q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on </a:t>
            </a:r>
            <a:r>
              <a:rPr lang="en-IN" sz="1200" dirty="0" err="1">
                <a:latin typeface="Consolas" panose="020B0609020204030204" pitchFamily="49" charset="0"/>
              </a:rPr>
              <a:t>cr.reason</a:t>
            </a:r>
            <a:r>
              <a:rPr lang="en-IN" sz="1200" dirty="0">
                <a:latin typeface="Consolas" panose="020B0609020204030204" pitchFamily="49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</a:rPr>
              <a:t>q.Query_ID</a:t>
            </a:r>
            <a:r>
              <a:rPr lang="en-IN" sz="1200" dirty="0">
                <a:latin typeface="Consolas" panose="020B0609020204030204" pitchFamily="49" charset="0"/>
              </a:rPr>
              <a:t> where </a:t>
            </a:r>
            <a:r>
              <a:rPr lang="en-IN" sz="1200" dirty="0" err="1">
                <a:latin typeface="Consolas" panose="020B0609020204030204" pitchFamily="49" charset="0"/>
              </a:rPr>
              <a:t>response_time</a:t>
            </a:r>
            <a:r>
              <a:rPr lang="en-IN" sz="1200" dirty="0">
                <a:latin typeface="Consolas" panose="020B0609020204030204" pitchFamily="49" charset="0"/>
              </a:rPr>
              <a:t> = 'Within SLA'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group by </a:t>
            </a:r>
            <a:r>
              <a:rPr lang="en-IN" sz="1200" dirty="0" err="1">
                <a:latin typeface="Consolas" panose="020B0609020204030204" pitchFamily="49" charset="0"/>
              </a:rPr>
              <a:t>q.query_type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537C4-F198-57C8-0B1F-F476555707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8" t="20206" r="55396" b="53"/>
          <a:stretch>
            <a:fillRect/>
          </a:stretch>
        </p:blipFill>
        <p:spPr>
          <a:xfrm>
            <a:off x="6564200" y="2572291"/>
            <a:ext cx="5133828" cy="18630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442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66B72-799D-DCDA-E3F1-71E3743E3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0EDE-8E0C-B839-D6E0-3153BFF6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400" b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Contact Volume by Day of Week</a:t>
            </a: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53A2520-6C7D-F478-2038-7F537FF5A207}"/>
              </a:ext>
            </a:extLst>
          </p:cNvPr>
          <p:cNvSpPr/>
          <p:nvPr/>
        </p:nvSpPr>
        <p:spPr>
          <a:xfrm rot="17107213">
            <a:off x="5551443" y="4536900"/>
            <a:ext cx="1089113" cy="2706795"/>
          </a:xfrm>
          <a:prstGeom prst="curvedRightArrow">
            <a:avLst>
              <a:gd name="adj1" fmla="val 21434"/>
              <a:gd name="adj2" fmla="val 50443"/>
              <a:gd name="adj3" fmla="val 25000"/>
            </a:avLst>
          </a:prstGeom>
          <a:ln>
            <a:solidFill>
              <a:srgbClr val="0078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AA8D8-88CF-8E4B-D0A3-0242FC3C3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37" y="2186742"/>
            <a:ext cx="3534341" cy="32975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457C1FE-A2CD-341F-4FD1-AE386352A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830526"/>
              </p:ext>
            </p:extLst>
          </p:nvPr>
        </p:nvGraphicFramePr>
        <p:xfrm>
          <a:off x="7191866" y="2186742"/>
          <a:ext cx="4306035" cy="348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2830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B4C7E-1C03-BF88-E105-63ACEF04B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288E-A4DA-66CC-D994-9A76EF0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pPr algn="ctr">
              <a:defRPr sz="2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44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Channel-wi</a:t>
            </a:r>
            <a:r>
              <a:rPr lang="en-IN" sz="4400" b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se</a:t>
            </a:r>
            <a:r>
              <a:rPr lang="en-IN" sz="44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</a:t>
            </a:r>
            <a:r>
              <a:rPr lang="en-IN" sz="4400" b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Sentiment Analysis with CSAT</a:t>
            </a:r>
            <a:endParaRPr lang="en-US" sz="4400" b="0" dirty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B81A8367-55D5-6FDF-1C4D-DA03B78D51F4}"/>
              </a:ext>
            </a:extLst>
          </p:cNvPr>
          <p:cNvSpPr/>
          <p:nvPr/>
        </p:nvSpPr>
        <p:spPr>
          <a:xfrm>
            <a:off x="2005174" y="3429000"/>
            <a:ext cx="1459583" cy="1492482"/>
          </a:xfrm>
          <a:prstGeom prst="curvedRightArrow">
            <a:avLst>
              <a:gd name="adj1" fmla="val 21434"/>
              <a:gd name="adj2" fmla="val 43443"/>
              <a:gd name="adj3" fmla="val 25000"/>
            </a:avLst>
          </a:prstGeom>
          <a:ln>
            <a:solidFill>
              <a:srgbClr val="0078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ADAEF-071A-185B-C6D6-DC33D5F5B149}"/>
              </a:ext>
            </a:extLst>
          </p:cNvPr>
          <p:cNvSpPr/>
          <p:nvPr/>
        </p:nvSpPr>
        <p:spPr>
          <a:xfrm>
            <a:off x="285947" y="1846436"/>
            <a:ext cx="4201212" cy="2182832"/>
          </a:xfrm>
          <a:prstGeom prst="rect">
            <a:avLst/>
          </a:prstGeom>
          <a:solidFill>
            <a:srgbClr val="E0E0E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300" dirty="0">
                <a:latin typeface="Consolas" panose="020B0609020204030204" pitchFamily="49" charset="0"/>
              </a:rPr>
              <a:t>select </a:t>
            </a:r>
            <a:r>
              <a:rPr lang="en-IN" sz="1300" dirty="0" err="1">
                <a:latin typeface="Consolas" panose="020B0609020204030204" pitchFamily="49" charset="0"/>
              </a:rPr>
              <a:t>cn.Channel_Name</a:t>
            </a:r>
            <a:r>
              <a:rPr lang="en-IN" sz="1300" dirty="0">
                <a:latin typeface="Consolas" panose="020B0609020204030204" pitchFamily="49" charset="0"/>
              </a:rPr>
              <a:t> as </a:t>
            </a:r>
            <a:r>
              <a:rPr lang="en-IN" sz="1300" dirty="0" err="1">
                <a:latin typeface="Consolas" panose="020B0609020204030204" pitchFamily="49" charset="0"/>
              </a:rPr>
              <a:t>Channel_Name</a:t>
            </a:r>
            <a:r>
              <a:rPr lang="en-IN" sz="1300" dirty="0">
                <a:latin typeface="Consolas" panose="020B0609020204030204" pitchFamily="49" charset="0"/>
              </a:rPr>
              <a:t>, </a:t>
            </a:r>
            <a:r>
              <a:rPr lang="en-IN" sz="1300" dirty="0" err="1">
                <a:latin typeface="Consolas" panose="020B0609020204030204" pitchFamily="49" charset="0"/>
              </a:rPr>
              <a:t>cr.sentiment</a:t>
            </a:r>
            <a:r>
              <a:rPr lang="en-IN" sz="1300" dirty="0">
                <a:latin typeface="Consolas" panose="020B0609020204030204" pitchFamily="49" charset="0"/>
              </a:rPr>
              <a:t> as Sentiment, round(avg(</a:t>
            </a:r>
            <a:r>
              <a:rPr lang="en-IN" sz="1300" dirty="0" err="1">
                <a:latin typeface="Consolas" panose="020B0609020204030204" pitchFamily="49" charset="0"/>
              </a:rPr>
              <a:t>nullif</a:t>
            </a:r>
            <a:r>
              <a:rPr lang="en-IN" sz="1300" dirty="0">
                <a:latin typeface="Consolas" panose="020B0609020204030204" pitchFamily="49" charset="0"/>
              </a:rPr>
              <a:t>(</a:t>
            </a:r>
            <a:r>
              <a:rPr lang="en-IN" sz="1300" dirty="0" err="1">
                <a:latin typeface="Consolas" panose="020B0609020204030204" pitchFamily="49" charset="0"/>
              </a:rPr>
              <a:t>cr.csat_score</a:t>
            </a:r>
            <a:r>
              <a:rPr lang="en-IN" sz="1300" dirty="0">
                <a:latin typeface="Consolas" panose="020B0609020204030204" pitchFamily="49" charset="0"/>
              </a:rPr>
              <a:t>, '')),2) as </a:t>
            </a:r>
            <a:r>
              <a:rPr lang="en-IN" sz="1300" dirty="0" err="1">
                <a:latin typeface="Consolas" panose="020B0609020204030204" pitchFamily="49" charset="0"/>
              </a:rPr>
              <a:t>Average_CSat</a:t>
            </a:r>
            <a:endParaRPr lang="en-IN" sz="1300" dirty="0">
              <a:latin typeface="Consolas" panose="020B0609020204030204" pitchFamily="49" charset="0"/>
            </a:endParaRPr>
          </a:p>
          <a:p>
            <a:r>
              <a:rPr lang="en-IN" sz="1300" dirty="0">
                <a:latin typeface="Consolas" panose="020B0609020204030204" pitchFamily="49" charset="0"/>
              </a:rPr>
              <a:t>from </a:t>
            </a:r>
            <a:r>
              <a:rPr lang="en-IN" sz="1300" dirty="0" err="1">
                <a:latin typeface="Consolas" panose="020B0609020204030204" pitchFamily="49" charset="0"/>
              </a:rPr>
              <a:t>contact_raw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  <a:r>
              <a:rPr lang="en-IN" sz="1300" dirty="0" err="1">
                <a:latin typeface="Consolas" panose="020B0609020204030204" pitchFamily="49" charset="0"/>
              </a:rPr>
              <a:t>cr</a:t>
            </a:r>
            <a:r>
              <a:rPr lang="en-IN" sz="1300" dirty="0">
                <a:latin typeface="Consolas" panose="020B0609020204030204" pitchFamily="49" charset="0"/>
              </a:rPr>
              <a:t> left join query q</a:t>
            </a:r>
          </a:p>
          <a:p>
            <a:r>
              <a:rPr lang="en-IN" sz="1300" dirty="0">
                <a:latin typeface="Consolas" panose="020B0609020204030204" pitchFamily="49" charset="0"/>
              </a:rPr>
              <a:t>on </a:t>
            </a:r>
            <a:r>
              <a:rPr lang="en-IN" sz="1300" dirty="0" err="1">
                <a:latin typeface="Consolas" panose="020B0609020204030204" pitchFamily="49" charset="0"/>
              </a:rPr>
              <a:t>cr.reason</a:t>
            </a:r>
            <a:r>
              <a:rPr lang="en-IN" sz="1300" dirty="0">
                <a:latin typeface="Consolas" panose="020B0609020204030204" pitchFamily="49" charset="0"/>
              </a:rPr>
              <a:t> = </a:t>
            </a:r>
            <a:r>
              <a:rPr lang="en-IN" sz="1300" dirty="0" err="1">
                <a:latin typeface="Consolas" panose="020B0609020204030204" pitchFamily="49" charset="0"/>
              </a:rPr>
              <a:t>q.Query_ID</a:t>
            </a:r>
            <a:r>
              <a:rPr lang="en-IN" sz="1300" dirty="0">
                <a:latin typeface="Consolas" panose="020B0609020204030204" pitchFamily="49" charset="0"/>
              </a:rPr>
              <a:t> left join channel </a:t>
            </a:r>
            <a:r>
              <a:rPr lang="en-IN" sz="1300" dirty="0" err="1">
                <a:latin typeface="Consolas" panose="020B0609020204030204" pitchFamily="49" charset="0"/>
              </a:rPr>
              <a:t>cn</a:t>
            </a:r>
            <a:endParaRPr lang="en-IN" sz="1300" dirty="0">
              <a:latin typeface="Consolas" panose="020B0609020204030204" pitchFamily="49" charset="0"/>
            </a:endParaRPr>
          </a:p>
          <a:p>
            <a:r>
              <a:rPr lang="en-IN" sz="1300" dirty="0">
                <a:latin typeface="Consolas" panose="020B0609020204030204" pitchFamily="49" charset="0"/>
              </a:rPr>
              <a:t>on </a:t>
            </a:r>
            <a:r>
              <a:rPr lang="en-IN" sz="1300" dirty="0" err="1">
                <a:latin typeface="Consolas" panose="020B0609020204030204" pitchFamily="49" charset="0"/>
              </a:rPr>
              <a:t>cr.channel_id</a:t>
            </a:r>
            <a:r>
              <a:rPr lang="en-IN" sz="1300" dirty="0">
                <a:latin typeface="Consolas" panose="020B0609020204030204" pitchFamily="49" charset="0"/>
              </a:rPr>
              <a:t> = </a:t>
            </a:r>
            <a:r>
              <a:rPr lang="en-IN" sz="1300" dirty="0" err="1">
                <a:latin typeface="Consolas" panose="020B0609020204030204" pitchFamily="49" charset="0"/>
              </a:rPr>
              <a:t>cn.Channel_ID</a:t>
            </a:r>
            <a:endParaRPr lang="en-IN" sz="1300" dirty="0">
              <a:latin typeface="Consolas" panose="020B0609020204030204" pitchFamily="49" charset="0"/>
            </a:endParaRPr>
          </a:p>
          <a:p>
            <a:r>
              <a:rPr lang="en-IN" sz="1300" dirty="0">
                <a:latin typeface="Consolas" panose="020B0609020204030204" pitchFamily="49" charset="0"/>
              </a:rPr>
              <a:t>group by </a:t>
            </a:r>
            <a:r>
              <a:rPr lang="en-IN" sz="1300" dirty="0" err="1">
                <a:latin typeface="Consolas" panose="020B0609020204030204" pitchFamily="49" charset="0"/>
              </a:rPr>
              <a:t>cn.Channel_Name</a:t>
            </a:r>
            <a:r>
              <a:rPr lang="en-IN" sz="1300" dirty="0">
                <a:latin typeface="Consolas" panose="020B0609020204030204" pitchFamily="49" charset="0"/>
              </a:rPr>
              <a:t>, </a:t>
            </a:r>
            <a:r>
              <a:rPr lang="en-IN" sz="1300" dirty="0" err="1">
                <a:latin typeface="Consolas" panose="020B0609020204030204" pitchFamily="49" charset="0"/>
              </a:rPr>
              <a:t>cr.sentiment</a:t>
            </a:r>
            <a:r>
              <a:rPr lang="en-IN" sz="1300" dirty="0">
                <a:latin typeface="Consolas" panose="020B0609020204030204" pitchFamily="49" charset="0"/>
              </a:rPr>
              <a:t> order by </a:t>
            </a:r>
            <a:r>
              <a:rPr lang="en-IN" sz="1300" dirty="0" err="1">
                <a:latin typeface="Consolas" panose="020B0609020204030204" pitchFamily="49" charset="0"/>
              </a:rPr>
              <a:t>Average_CSat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  <a:r>
              <a:rPr lang="en-IN" sz="1300" dirty="0" err="1">
                <a:latin typeface="Consolas" panose="020B0609020204030204" pitchFamily="49" charset="0"/>
              </a:rPr>
              <a:t>desc</a:t>
            </a:r>
            <a:r>
              <a:rPr lang="en-IN" sz="13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042B5A83-455C-F901-1336-C961A92FE1E0}"/>
              </a:ext>
            </a:extLst>
          </p:cNvPr>
          <p:cNvSpPr/>
          <p:nvPr/>
        </p:nvSpPr>
        <p:spPr>
          <a:xfrm rot="16200000">
            <a:off x="5955821" y="4995157"/>
            <a:ext cx="678730" cy="2131998"/>
          </a:xfrm>
          <a:prstGeom prst="curvedRightArrow">
            <a:avLst>
              <a:gd name="adj1" fmla="val 30032"/>
              <a:gd name="adj2" fmla="val 74274"/>
              <a:gd name="adj3" fmla="val 47222"/>
            </a:avLst>
          </a:prstGeom>
          <a:solidFill>
            <a:srgbClr val="007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1EB50-EC75-744F-B66E-612F8CF2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7" t="4032" r="39674"/>
          <a:stretch>
            <a:fillRect/>
          </a:stretch>
        </p:blipFill>
        <p:spPr>
          <a:xfrm>
            <a:off x="3508200" y="4264946"/>
            <a:ext cx="1951588" cy="24910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C4CE5A36-E355-0875-A8E0-D7AB25E84931}"/>
              </a:ext>
            </a:extLst>
          </p:cNvPr>
          <p:cNvSpPr/>
          <p:nvPr/>
        </p:nvSpPr>
        <p:spPr>
          <a:xfrm>
            <a:off x="4865453" y="2345864"/>
            <a:ext cx="1429733" cy="1083136"/>
          </a:xfrm>
          <a:prstGeom prst="wedgeEllipseCallout">
            <a:avLst>
              <a:gd name="adj1" fmla="val -75558"/>
              <a:gd name="adj2" fmla="val -3584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Utilized </a:t>
            </a:r>
            <a:r>
              <a:rPr lang="en-US" sz="1100" b="1" dirty="0"/>
              <a:t>NULLIF </a:t>
            </a:r>
            <a:r>
              <a:rPr lang="en-US" sz="1100" dirty="0"/>
              <a:t>to replace Blank Values with </a:t>
            </a:r>
            <a:r>
              <a:rPr lang="en-US" sz="1100" b="1" dirty="0"/>
              <a:t>NULL</a:t>
            </a:r>
            <a:endParaRPr lang="en-IN" sz="11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171DA2D-F425-732F-ADF9-97E7377DD9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654646"/>
              </p:ext>
            </p:extLst>
          </p:nvPr>
        </p:nvGraphicFramePr>
        <p:xfrm>
          <a:off x="6806525" y="1845965"/>
          <a:ext cx="5004439" cy="385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8638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1A4CB-B4DA-413E-397B-26A34C569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D570-7B5B-9D48-1EE4-B1423B25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7" y="102021"/>
            <a:ext cx="11048213" cy="1744415"/>
          </a:xfrm>
        </p:spPr>
        <p:txBody>
          <a:bodyPr/>
          <a:lstStyle/>
          <a:p>
            <a:pPr algn="ctr">
              <a:defRPr sz="2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'Very Negative' Sentiment by Contact </a:t>
            </a:r>
            <a:r>
              <a:rPr lang="en-IN" sz="44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Center</a:t>
            </a:r>
            <a:endParaRPr lang="en-IN" sz="4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AA8B089D-648D-3CBA-CBBB-3A9044D12F00}"/>
              </a:ext>
            </a:extLst>
          </p:cNvPr>
          <p:cNvSpPr/>
          <p:nvPr/>
        </p:nvSpPr>
        <p:spPr>
          <a:xfrm>
            <a:off x="2913873" y="4369587"/>
            <a:ext cx="678730" cy="1016714"/>
          </a:xfrm>
          <a:prstGeom prst="curvedRightArrow">
            <a:avLst>
              <a:gd name="adj1" fmla="val 21434"/>
              <a:gd name="adj2" fmla="val 50443"/>
              <a:gd name="adj3" fmla="val 25000"/>
            </a:avLst>
          </a:prstGeom>
          <a:ln>
            <a:solidFill>
              <a:srgbClr val="0078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C9F03-B3EC-D7F4-D688-99F0A6F45171}"/>
              </a:ext>
            </a:extLst>
          </p:cNvPr>
          <p:cNvSpPr/>
          <p:nvPr/>
        </p:nvSpPr>
        <p:spPr>
          <a:xfrm>
            <a:off x="832701" y="2488413"/>
            <a:ext cx="3597897" cy="1881174"/>
          </a:xfrm>
          <a:prstGeom prst="rect">
            <a:avLst/>
          </a:prstGeom>
          <a:solidFill>
            <a:srgbClr val="E0E0E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>
                <a:latin typeface="Consolas" panose="020B0609020204030204" pitchFamily="49" charset="0"/>
              </a:rPr>
              <a:t>select </a:t>
            </a:r>
            <a:r>
              <a:rPr lang="en-US" sz="1300" dirty="0" err="1">
                <a:latin typeface="Consolas" panose="020B0609020204030204" pitchFamily="49" charset="0"/>
              </a:rPr>
              <a:t>call_center</a:t>
            </a:r>
            <a:r>
              <a:rPr lang="en-US" sz="1300" dirty="0">
                <a:latin typeface="Consolas" panose="020B0609020204030204" pitchFamily="49" charset="0"/>
              </a:rPr>
              <a:t> as </a:t>
            </a:r>
            <a:r>
              <a:rPr lang="en-US" sz="1300" dirty="0" err="1">
                <a:latin typeface="Consolas" panose="020B0609020204030204" pitchFamily="49" charset="0"/>
              </a:rPr>
              <a:t>Contact_Center</a:t>
            </a:r>
            <a:r>
              <a:rPr lang="en-US" sz="1300" dirty="0">
                <a:latin typeface="Consolas" panose="020B0609020204030204" pitchFamily="49" charset="0"/>
              </a:rPr>
              <a:t>, count(id) as </a:t>
            </a:r>
            <a:r>
              <a:rPr lang="en-US" sz="1300" dirty="0" err="1">
                <a:latin typeface="Consolas" panose="020B0609020204030204" pitchFamily="49" charset="0"/>
              </a:rPr>
              <a:t>Number_of_Contacts</a:t>
            </a:r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from </a:t>
            </a:r>
            <a:r>
              <a:rPr lang="en-US" sz="1300" dirty="0" err="1">
                <a:latin typeface="Consolas" panose="020B0609020204030204" pitchFamily="49" charset="0"/>
              </a:rPr>
              <a:t>contact_raw</a:t>
            </a:r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where sentiment = 'Very Negative'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group by </a:t>
            </a:r>
            <a:r>
              <a:rPr lang="en-US" sz="1300" dirty="0" err="1">
                <a:latin typeface="Consolas" panose="020B0609020204030204" pitchFamily="49" charset="0"/>
              </a:rPr>
              <a:t>Contact_Center</a:t>
            </a:r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order by </a:t>
            </a:r>
            <a:r>
              <a:rPr lang="en-US" sz="1300" dirty="0" err="1">
                <a:latin typeface="Consolas" panose="020B0609020204030204" pitchFamily="49" charset="0"/>
              </a:rPr>
              <a:t>Number_of_Contacts</a:t>
            </a:r>
            <a:r>
              <a:rPr lang="en-US" sz="1300" dirty="0">
                <a:latin typeface="Consolas" panose="020B0609020204030204" pitchFamily="49" charset="0"/>
              </a:rPr>
              <a:t> desc;</a:t>
            </a:r>
            <a:endParaRPr lang="en-IN" sz="1300" dirty="0">
              <a:latin typeface="Consolas" panose="020B0609020204030204" pitchFamily="49" charset="0"/>
            </a:endParaRP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0D3B5F22-A212-7CEE-AD70-8EF465273FA6}"/>
              </a:ext>
            </a:extLst>
          </p:cNvPr>
          <p:cNvSpPr/>
          <p:nvPr/>
        </p:nvSpPr>
        <p:spPr>
          <a:xfrm rot="2406282" flipV="1">
            <a:off x="6305939" y="3558391"/>
            <a:ext cx="810965" cy="1622391"/>
          </a:xfrm>
          <a:prstGeom prst="curvedRightArrow">
            <a:avLst>
              <a:gd name="adj1" fmla="val 27079"/>
              <a:gd name="adj2" fmla="val 72843"/>
              <a:gd name="adj3" fmla="val 47222"/>
            </a:avLst>
          </a:prstGeom>
          <a:solidFill>
            <a:srgbClr val="007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4A2BB-4C25-BE2B-8D1C-0DA0F3510E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941" r="48519"/>
          <a:stretch>
            <a:fillRect/>
          </a:stretch>
        </p:blipFill>
        <p:spPr>
          <a:xfrm>
            <a:off x="3620224" y="5011564"/>
            <a:ext cx="3194826" cy="12268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C88A177-1C3E-AC6A-A41E-6269C012F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755206"/>
              </p:ext>
            </p:extLst>
          </p:nvPr>
        </p:nvGraphicFramePr>
        <p:xfrm>
          <a:off x="7351415" y="1939388"/>
          <a:ext cx="4363770" cy="3592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153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45232-F87E-11AE-A3A5-3F0D02401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F432-B8E6-9519-87BE-907FC834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pPr algn="ctr">
              <a:defRPr sz="2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400" b="0" dirty="0"/>
              <a:t>Average Call Duration by Query Type</a:t>
            </a:r>
            <a:endParaRPr lang="en-US" sz="440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C16162A6-2CEA-694E-5A3A-A824E3794072}"/>
              </a:ext>
            </a:extLst>
          </p:cNvPr>
          <p:cNvSpPr/>
          <p:nvPr/>
        </p:nvSpPr>
        <p:spPr>
          <a:xfrm>
            <a:off x="2010434" y="4429682"/>
            <a:ext cx="678730" cy="1016714"/>
          </a:xfrm>
          <a:prstGeom prst="curvedRightArrow">
            <a:avLst>
              <a:gd name="adj1" fmla="val 21434"/>
              <a:gd name="adj2" fmla="val 50443"/>
              <a:gd name="adj3" fmla="val 25000"/>
            </a:avLst>
          </a:prstGeom>
          <a:ln>
            <a:solidFill>
              <a:srgbClr val="0078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D2E60-B2AA-956C-8E11-66D95677A5A4}"/>
              </a:ext>
            </a:extLst>
          </p:cNvPr>
          <p:cNvSpPr/>
          <p:nvPr/>
        </p:nvSpPr>
        <p:spPr>
          <a:xfrm>
            <a:off x="785568" y="2096937"/>
            <a:ext cx="4663126" cy="2484490"/>
          </a:xfrm>
          <a:prstGeom prst="rect">
            <a:avLst/>
          </a:prstGeom>
          <a:solidFill>
            <a:srgbClr val="E0E0E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300" dirty="0">
                <a:latin typeface="Consolas" panose="020B0609020204030204" pitchFamily="49" charset="0"/>
              </a:rPr>
              <a:t>ALTER TABLE </a:t>
            </a:r>
            <a:r>
              <a:rPr lang="en-IN" sz="1300" dirty="0" err="1">
                <a:latin typeface="Consolas" panose="020B0609020204030204" pitchFamily="49" charset="0"/>
              </a:rPr>
              <a:t>contact_raw</a:t>
            </a:r>
            <a:endParaRPr lang="en-IN" sz="1300" dirty="0">
              <a:latin typeface="Consolas" panose="020B0609020204030204" pitchFamily="49" charset="0"/>
            </a:endParaRPr>
          </a:p>
          <a:p>
            <a:r>
              <a:rPr lang="en-IN" sz="1300" dirty="0">
                <a:latin typeface="Consolas" panose="020B0609020204030204" pitchFamily="49" charset="0"/>
              </a:rPr>
              <a:t>CHANGE `call duration in minutes` </a:t>
            </a:r>
            <a:r>
              <a:rPr lang="en-IN" sz="1300" dirty="0" err="1">
                <a:latin typeface="Consolas" panose="020B0609020204030204" pitchFamily="49" charset="0"/>
              </a:rPr>
              <a:t>call_duration_minutes</a:t>
            </a:r>
            <a:r>
              <a:rPr lang="en-IN" sz="1300" dirty="0">
                <a:latin typeface="Consolas" panose="020B0609020204030204" pitchFamily="49" charset="0"/>
              </a:rPr>
              <a:t> INT; -- changed column name</a:t>
            </a:r>
          </a:p>
          <a:p>
            <a:endParaRPr lang="en-IN" sz="1300" dirty="0">
              <a:latin typeface="Consolas" panose="020B0609020204030204" pitchFamily="49" charset="0"/>
            </a:endParaRPr>
          </a:p>
          <a:p>
            <a:r>
              <a:rPr lang="en-IN" sz="1300" dirty="0">
                <a:latin typeface="Consolas" panose="020B0609020204030204" pitchFamily="49" charset="0"/>
              </a:rPr>
              <a:t>select </a:t>
            </a:r>
            <a:r>
              <a:rPr lang="en-IN" sz="1300" dirty="0" err="1">
                <a:latin typeface="Consolas" panose="020B0609020204030204" pitchFamily="49" charset="0"/>
              </a:rPr>
              <a:t>q.Query_Type</a:t>
            </a:r>
            <a:r>
              <a:rPr lang="en-IN" sz="1300" dirty="0">
                <a:latin typeface="Consolas" panose="020B0609020204030204" pitchFamily="49" charset="0"/>
              </a:rPr>
              <a:t> as </a:t>
            </a:r>
            <a:r>
              <a:rPr lang="en-IN" sz="1300" dirty="0" err="1">
                <a:latin typeface="Consolas" panose="020B0609020204030204" pitchFamily="49" charset="0"/>
              </a:rPr>
              <a:t>Query_Type</a:t>
            </a:r>
            <a:r>
              <a:rPr lang="en-IN" sz="1300" dirty="0">
                <a:latin typeface="Consolas" panose="020B0609020204030204" pitchFamily="49" charset="0"/>
              </a:rPr>
              <a:t>, round(avg(</a:t>
            </a:r>
            <a:r>
              <a:rPr lang="en-IN" sz="1300" dirty="0" err="1">
                <a:latin typeface="Consolas" panose="020B0609020204030204" pitchFamily="49" charset="0"/>
              </a:rPr>
              <a:t>cr.call_duration_minutes</a:t>
            </a:r>
            <a:r>
              <a:rPr lang="en-IN" sz="1300" dirty="0">
                <a:latin typeface="Consolas" panose="020B0609020204030204" pitchFamily="49" charset="0"/>
              </a:rPr>
              <a:t>),2) as </a:t>
            </a:r>
            <a:r>
              <a:rPr lang="en-IN" sz="1300" dirty="0" err="1">
                <a:latin typeface="Consolas" panose="020B0609020204030204" pitchFamily="49" charset="0"/>
              </a:rPr>
              <a:t>Avg_Call_Duration</a:t>
            </a:r>
            <a:endParaRPr lang="en-IN" sz="1300" dirty="0">
              <a:latin typeface="Consolas" panose="020B0609020204030204" pitchFamily="49" charset="0"/>
            </a:endParaRPr>
          </a:p>
          <a:p>
            <a:r>
              <a:rPr lang="en-IN" sz="1300" dirty="0">
                <a:latin typeface="Consolas" panose="020B0609020204030204" pitchFamily="49" charset="0"/>
              </a:rPr>
              <a:t>from </a:t>
            </a:r>
            <a:r>
              <a:rPr lang="en-IN" sz="1300" dirty="0" err="1">
                <a:latin typeface="Consolas" panose="020B0609020204030204" pitchFamily="49" charset="0"/>
              </a:rPr>
              <a:t>contact_raw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  <a:r>
              <a:rPr lang="en-IN" sz="1300" dirty="0" err="1">
                <a:latin typeface="Consolas" panose="020B0609020204030204" pitchFamily="49" charset="0"/>
              </a:rPr>
              <a:t>cr</a:t>
            </a:r>
            <a:r>
              <a:rPr lang="en-IN" sz="1300" dirty="0">
                <a:latin typeface="Consolas" panose="020B0609020204030204" pitchFamily="49" charset="0"/>
              </a:rPr>
              <a:t> left join query q</a:t>
            </a:r>
          </a:p>
          <a:p>
            <a:r>
              <a:rPr lang="en-IN" sz="1300" dirty="0">
                <a:latin typeface="Consolas" panose="020B0609020204030204" pitchFamily="49" charset="0"/>
              </a:rPr>
              <a:t>on </a:t>
            </a:r>
            <a:r>
              <a:rPr lang="en-IN" sz="1300" dirty="0" err="1">
                <a:latin typeface="Consolas" panose="020B0609020204030204" pitchFamily="49" charset="0"/>
              </a:rPr>
              <a:t>cr.reason</a:t>
            </a:r>
            <a:r>
              <a:rPr lang="en-IN" sz="1300" dirty="0">
                <a:latin typeface="Consolas" panose="020B0609020204030204" pitchFamily="49" charset="0"/>
              </a:rPr>
              <a:t> = </a:t>
            </a:r>
            <a:r>
              <a:rPr lang="en-IN" sz="1300" dirty="0" err="1">
                <a:latin typeface="Consolas" panose="020B0609020204030204" pitchFamily="49" charset="0"/>
              </a:rPr>
              <a:t>q.Query_ID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</a:p>
          <a:p>
            <a:r>
              <a:rPr lang="en-IN" sz="1300" dirty="0">
                <a:latin typeface="Consolas" panose="020B0609020204030204" pitchFamily="49" charset="0"/>
              </a:rPr>
              <a:t>group by </a:t>
            </a:r>
            <a:r>
              <a:rPr lang="en-IN" sz="1300" dirty="0" err="1">
                <a:latin typeface="Consolas" panose="020B0609020204030204" pitchFamily="49" charset="0"/>
              </a:rPr>
              <a:t>Query_Type</a:t>
            </a:r>
            <a:endParaRPr lang="en-IN" sz="1300" dirty="0">
              <a:latin typeface="Consolas" panose="020B0609020204030204" pitchFamily="49" charset="0"/>
            </a:endParaRPr>
          </a:p>
          <a:p>
            <a:r>
              <a:rPr lang="en-IN" sz="1300" dirty="0">
                <a:latin typeface="Consolas" panose="020B0609020204030204" pitchFamily="49" charset="0"/>
              </a:rPr>
              <a:t>order by </a:t>
            </a:r>
            <a:r>
              <a:rPr lang="en-IN" sz="1300" dirty="0" err="1">
                <a:latin typeface="Consolas" panose="020B0609020204030204" pitchFamily="49" charset="0"/>
              </a:rPr>
              <a:t>Avg_Call_Duration</a:t>
            </a:r>
            <a:r>
              <a:rPr lang="en-IN" sz="13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A24EE232-F414-536A-5B91-1BAD852EEEEB}"/>
              </a:ext>
            </a:extLst>
          </p:cNvPr>
          <p:cNvSpPr/>
          <p:nvPr/>
        </p:nvSpPr>
        <p:spPr>
          <a:xfrm rot="16200000">
            <a:off x="6558912" y="4885978"/>
            <a:ext cx="678730" cy="1992696"/>
          </a:xfrm>
          <a:prstGeom prst="curvedRightArrow">
            <a:avLst>
              <a:gd name="adj1" fmla="val 27079"/>
              <a:gd name="adj2" fmla="val 72843"/>
              <a:gd name="adj3" fmla="val 47222"/>
            </a:avLst>
          </a:prstGeom>
          <a:solidFill>
            <a:srgbClr val="007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298E1-5845-387D-2BF8-B7EA59E4EC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337" r="52378"/>
          <a:stretch>
            <a:fillRect/>
          </a:stretch>
        </p:blipFill>
        <p:spPr>
          <a:xfrm>
            <a:off x="2744089" y="5101301"/>
            <a:ext cx="3351911" cy="11203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15513F-C08B-01DF-89EE-B76729390F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11012"/>
              </p:ext>
            </p:extLst>
          </p:nvPr>
        </p:nvGraphicFramePr>
        <p:xfrm>
          <a:off x="7218006" y="1996653"/>
          <a:ext cx="4188426" cy="3546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281124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52C7A-8834-4F18-859F-7167A187E138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  <ds:schemaRef ds:uri="16c05727-aa75-4e4a-9b5f-8a80a1165891"/>
    <ds:schemaRef ds:uri="230e9df3-be65-4c73-a93b-d1236ebd677e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777</Words>
  <Application>Microsoft Office PowerPoint</Application>
  <PresentationFormat>Widescreen</PresentationFormat>
  <Paragraphs>81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Tenorite</vt:lpstr>
      <vt:lpstr>Tenorite (Body)</vt:lpstr>
      <vt:lpstr>Wingdings</vt:lpstr>
      <vt:lpstr>Custom</vt:lpstr>
      <vt:lpstr>Contact Center Performance 📈</vt:lpstr>
      <vt:lpstr>Objective</vt:lpstr>
      <vt:lpstr>Dataset Overview &amp; Relationships</vt:lpstr>
      <vt:lpstr>Channel-wise CSAT Scores</vt:lpstr>
      <vt:lpstr>% of calls resolved Within SLA</vt:lpstr>
      <vt:lpstr>Contact Volume by Day of Week</vt:lpstr>
      <vt:lpstr>Channel-wise Sentiment Analysis with CSAT</vt:lpstr>
      <vt:lpstr>'Very Negative' Sentiment by Contact Center</vt:lpstr>
      <vt:lpstr>Average Call Duration by Query Type</vt:lpstr>
      <vt:lpstr>SLA Breakdown by Channel</vt:lpstr>
      <vt:lpstr>Excel Dashboard</vt:lpstr>
      <vt:lpstr>PowerPoint Presentation</vt:lpstr>
      <vt:lpstr>Key Insights &amp; Recommendations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Rai</dc:creator>
  <cp:lastModifiedBy>Nitasha Rai</cp:lastModifiedBy>
  <cp:revision>8</cp:revision>
  <dcterms:created xsi:type="dcterms:W3CDTF">2023-12-12T16:04:07Z</dcterms:created>
  <dcterms:modified xsi:type="dcterms:W3CDTF">2025-06-06T02:20:31Z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