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8" r:id="rId2"/>
    <p:sldId id="262" r:id="rId3"/>
    <p:sldId id="264" r:id="rId4"/>
    <p:sldId id="265" r:id="rId5"/>
    <p:sldId id="266" r:id="rId6"/>
    <p:sldId id="269" r:id="rId7"/>
    <p:sldId id="267" r:id="rId8"/>
    <p:sldId id="268" r:id="rId9"/>
    <p:sldId id="270"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E"/>
    <a:srgbClr val="CCCC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1"/>
    <p:restoredTop sz="94643"/>
  </p:normalViewPr>
  <p:slideViewPr>
    <p:cSldViewPr snapToGrid="0" snapToObjects="1">
      <p:cViewPr varScale="1">
        <p:scale>
          <a:sx n="81" d="100"/>
          <a:sy n="81" d="100"/>
        </p:scale>
        <p:origin x="72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image" Target="../media/image40.png"/><Relationship Id="rId4" Type="http://schemas.openxmlformats.org/officeDocument/2006/relationships/image" Target="../media/image7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A1B391-CA6D-4509-AAC3-ABEE85CD63A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88C378E-C1EF-465E-9537-000537345560}">
      <dgm:prSet phldrT="[Text]" custT="1"/>
      <dgm:spPr/>
      <dgm:t>
        <a:bodyPr/>
        <a:lstStyle/>
        <a:p>
          <a:r>
            <a:rPr lang="en-US" sz="1200" dirty="0"/>
            <a:t>Preliminary Analysis</a:t>
          </a:r>
        </a:p>
      </dgm:t>
    </dgm:pt>
    <dgm:pt modelId="{7C19CF6C-1C5D-4341-9EA2-D93FC35EE6B0}" type="parTrans" cxnId="{FFD30A9A-00C1-497B-B76E-C2B7FB26323B}">
      <dgm:prSet/>
      <dgm:spPr/>
      <dgm:t>
        <a:bodyPr/>
        <a:lstStyle/>
        <a:p>
          <a:endParaRPr lang="en-US" sz="1200"/>
        </a:p>
      </dgm:t>
    </dgm:pt>
    <dgm:pt modelId="{88D47717-A87C-45D0-B504-3B4FC933AC2B}" type="sibTrans" cxnId="{FFD30A9A-00C1-497B-B76E-C2B7FB26323B}">
      <dgm:prSet/>
      <dgm:spPr/>
      <dgm:t>
        <a:bodyPr/>
        <a:lstStyle/>
        <a:p>
          <a:endParaRPr lang="en-US" sz="1200"/>
        </a:p>
      </dgm:t>
    </dgm:pt>
    <dgm:pt modelId="{C11620B4-D365-43DF-9870-42CC8AEC5961}">
      <dgm:prSet phldrT="[Text]" custT="1"/>
      <dgm:spPr/>
      <dgm:t>
        <a:bodyPr/>
        <a:lstStyle/>
        <a:p>
          <a:r>
            <a:rPr lang="en-US" sz="1200" dirty="0"/>
            <a:t>Estimate the distribution type of dataset.</a:t>
          </a:r>
        </a:p>
      </dgm:t>
    </dgm:pt>
    <dgm:pt modelId="{6C6F008A-DF37-4AE5-9330-1CA464C1704E}" type="parTrans" cxnId="{4B9C2AC2-3EDD-4231-938A-EE1E07875E18}">
      <dgm:prSet/>
      <dgm:spPr/>
      <dgm:t>
        <a:bodyPr/>
        <a:lstStyle/>
        <a:p>
          <a:endParaRPr lang="en-US" sz="1200"/>
        </a:p>
      </dgm:t>
    </dgm:pt>
    <dgm:pt modelId="{FB319F2B-8027-40B7-9B45-178161DFBAF4}" type="sibTrans" cxnId="{4B9C2AC2-3EDD-4231-938A-EE1E07875E18}">
      <dgm:prSet/>
      <dgm:spPr/>
      <dgm:t>
        <a:bodyPr/>
        <a:lstStyle/>
        <a:p>
          <a:endParaRPr lang="en-US" sz="1200"/>
        </a:p>
      </dgm:t>
    </dgm:pt>
    <mc:AlternateContent xmlns:mc="http://schemas.openxmlformats.org/markup-compatibility/2006" xmlns:a14="http://schemas.microsoft.com/office/drawing/2010/main">
      <mc:Choice Requires="a14">
        <dgm:pt modelId="{31D59358-93F5-44A7-ACA3-FD576C68A7E3}">
          <dgm:prSet phldrT="[Text]" custT="1"/>
          <dgm:spPr/>
          <dgm:t>
            <a:bodyPr/>
            <a:lstStyle/>
            <a:p>
              <a:r>
                <a:rPr lang="en-US" sz="1200" dirty="0"/>
                <a:t>Plot </a:t>
              </a:r>
              <a14:m>
                <m:oMath xmlns:m="http://schemas.openxmlformats.org/officeDocument/2006/math">
                  <m:sSup>
                    <m:sSupPr>
                      <m:ctrlPr>
                        <a:rPr lang="en-US" sz="1200" i="1" smtClean="0">
                          <a:latin typeface="Cambria Math" panose="02040503050406030204" pitchFamily="18" charset="0"/>
                        </a:rPr>
                      </m:ctrlPr>
                    </m:sSupPr>
                    <m:e>
                      <m:r>
                        <a:rPr lang="en-US" sz="1200" i="1" smtClean="0">
                          <a:latin typeface="Cambria Math" panose="02040503050406030204" pitchFamily="18" charset="0"/>
                        </a:rPr>
                        <m:t>𝑇</m:t>
                      </m:r>
                    </m:e>
                    <m:sup>
                      <m:r>
                        <a:rPr lang="en-US" sz="1200" i="1" smtClean="0">
                          <a:latin typeface="Cambria Math" panose="02040503050406030204" pitchFamily="18" charset="0"/>
                        </a:rPr>
                        <m:t>2</m:t>
                      </m:r>
                    </m:sup>
                  </m:sSup>
                  <m:r>
                    <a:rPr lang="en-US" sz="1200" i="1" smtClean="0">
                      <a:latin typeface="Cambria Math" panose="02040503050406030204" pitchFamily="18" charset="0"/>
                    </a:rPr>
                    <m:t> </m:t>
                  </m:r>
                </m:oMath>
              </a14:m>
              <a:r>
                <a:rPr lang="en-US" sz="1200" dirty="0"/>
                <a:t>chart </a:t>
              </a:r>
            </a:p>
          </dgm:t>
        </dgm:pt>
      </mc:Choice>
      <mc:Fallback xmlns="">
        <dgm:pt modelId="{31D59358-93F5-44A7-ACA3-FD576C68A7E3}">
          <dgm:prSet phldrT="[Text]" custT="1"/>
          <dgm:spPr/>
          <dgm:t>
            <a:bodyPr/>
            <a:lstStyle/>
            <a:p>
              <a:r>
                <a:rPr lang="en-US" sz="1200" dirty="0"/>
                <a:t>Plot </a:t>
              </a:r>
              <a:r>
                <a:rPr lang="en-US" sz="1200" i="0">
                  <a:latin typeface="Cambria Math" panose="02040503050406030204" pitchFamily="18" charset="0"/>
                </a:rPr>
                <a:t>𝑇^2  </a:t>
              </a:r>
              <a:r>
                <a:rPr lang="en-US" sz="1200" dirty="0"/>
                <a:t>chart </a:t>
              </a:r>
            </a:p>
          </dgm:t>
        </dgm:pt>
      </mc:Fallback>
    </mc:AlternateContent>
    <dgm:pt modelId="{47D674D3-E3C2-453E-9CFA-DD657C14F9B4}" type="parTrans" cxnId="{943B1062-9644-4640-998A-ECD14C396D3E}">
      <dgm:prSet/>
      <dgm:spPr/>
      <dgm:t>
        <a:bodyPr/>
        <a:lstStyle/>
        <a:p>
          <a:endParaRPr lang="en-US" sz="1200"/>
        </a:p>
      </dgm:t>
    </dgm:pt>
    <dgm:pt modelId="{57B119A1-ECEE-4E67-BB1A-97B3977AF902}" type="sibTrans" cxnId="{943B1062-9644-4640-998A-ECD14C396D3E}">
      <dgm:prSet/>
      <dgm:spPr/>
      <dgm:t>
        <a:bodyPr/>
        <a:lstStyle/>
        <a:p>
          <a:endParaRPr lang="en-US" sz="1200"/>
        </a:p>
      </dgm:t>
    </dgm:pt>
    <dgm:pt modelId="{19D49395-373D-40EF-B257-769B4236C690}">
      <dgm:prSet phldrT="[Text]" custT="1"/>
      <dgm:spPr/>
      <dgm:t>
        <a:bodyPr/>
        <a:lstStyle/>
        <a:p>
          <a:r>
            <a:rPr lang="en-US" sz="1200" dirty="0"/>
            <a:t>Find the sample covariance matrix of the data set. It is a 209X209 square matrix.</a:t>
          </a:r>
        </a:p>
      </dgm:t>
    </dgm:pt>
    <dgm:pt modelId="{AE3417C2-E96D-4279-BAA1-B3A05D4A963A}" type="parTrans" cxnId="{17558B64-858F-40E7-9913-F65E48FCAA09}">
      <dgm:prSet/>
      <dgm:spPr/>
      <dgm:t>
        <a:bodyPr/>
        <a:lstStyle/>
        <a:p>
          <a:endParaRPr lang="en-US" sz="1200"/>
        </a:p>
      </dgm:t>
    </dgm:pt>
    <dgm:pt modelId="{E0603DA6-DE77-46A2-AB9B-9178724DC4C7}" type="sibTrans" cxnId="{17558B64-858F-40E7-9913-F65E48FCAA09}">
      <dgm:prSet/>
      <dgm:spPr/>
      <dgm:t>
        <a:bodyPr/>
        <a:lstStyle/>
        <a:p>
          <a:endParaRPr lang="en-US" sz="1200"/>
        </a:p>
      </dgm:t>
    </dgm:pt>
    <mc:AlternateContent xmlns:mc="http://schemas.openxmlformats.org/markup-compatibility/2006" xmlns:a14="http://schemas.microsoft.com/office/drawing/2010/main">
      <mc:Choice Requires="a14">
        <dgm:pt modelId="{FDFA8E69-BE81-46DE-A519-9C3C10E8F547}">
          <dgm:prSet phldrT="[Text]" custT="1"/>
          <dgm:spPr/>
          <dgm:t>
            <a:bodyPr/>
            <a:lstStyle/>
            <a:p>
              <a:r>
                <a:rPr lang="en-US" sz="1200" dirty="0"/>
                <a:t>Calculate </a:t>
              </a:r>
              <a14:m>
                <m:oMath xmlns:m="http://schemas.openxmlformats.org/officeDocument/2006/math">
                  <m:sSub>
                    <m:sSubPr>
                      <m:ctrlPr>
                        <a:rPr lang="pt-BR" sz="1200" i="1" smtClean="0">
                          <a:latin typeface="Cambria Math" panose="02040503050406030204" pitchFamily="18" charset="0"/>
                        </a:rPr>
                      </m:ctrlPr>
                    </m:sSubPr>
                    <m:e>
                      <m:r>
                        <m:rPr>
                          <m:nor/>
                        </m:rPr>
                        <a:rPr lang="el-GR" sz="1200" dirty="0"/>
                        <m:t>μ</m:t>
                      </m:r>
                    </m:e>
                    <m:sub>
                      <m:r>
                        <a:rPr lang="pt-BR" sz="1200" i="1" smtClean="0">
                          <a:latin typeface="Cambria Math" panose="02040503050406030204" pitchFamily="18" charset="0"/>
                        </a:rPr>
                        <m:t>0</m:t>
                      </m:r>
                    </m:sub>
                  </m:sSub>
                </m:oMath>
              </a14:m>
              <a:r>
                <a:rPr lang="pt-BR" sz="1200" dirty="0"/>
                <a:t> and </a:t>
              </a:r>
              <a14:m>
                <m:oMath xmlns:m="http://schemas.openxmlformats.org/officeDocument/2006/math">
                  <m:sSub>
                    <m:sSubPr>
                      <m:ctrlPr>
                        <a:rPr lang="pt-BR" sz="1200" i="1">
                          <a:latin typeface="Cambria Math" panose="02040503050406030204" pitchFamily="18" charset="0"/>
                        </a:rPr>
                      </m:ctrlPr>
                    </m:sSubPr>
                    <m:e>
                      <m:r>
                        <m:rPr>
                          <m:nor/>
                        </m:rPr>
                        <a:rPr lang="el-GR" sz="1200" dirty="0"/>
                        <m:t>Σ</m:t>
                      </m:r>
                    </m:e>
                    <m:sub>
                      <m:r>
                        <a:rPr lang="pt-BR" sz="1200" i="1">
                          <a:latin typeface="Cambria Math" panose="02040503050406030204" pitchFamily="18" charset="0"/>
                        </a:rPr>
                        <m:t>0</m:t>
                      </m:r>
                    </m:sub>
                  </m:sSub>
                </m:oMath>
              </a14:m>
              <a:r>
                <a:rPr lang="en-US" sz="1200" dirty="0"/>
                <a:t> </a:t>
              </a:r>
            </a:p>
          </dgm:t>
        </dgm:pt>
      </mc:Choice>
      <mc:Fallback xmlns="">
        <dgm:pt modelId="{FDFA8E69-BE81-46DE-A519-9C3C10E8F547}">
          <dgm:prSet phldrT="[Text]" custT="1"/>
          <dgm:spPr/>
          <dgm:t>
            <a:bodyPr/>
            <a:lstStyle/>
            <a:p>
              <a:r>
                <a:rPr lang="en-US" sz="1200" dirty="0"/>
                <a:t>Calculate </a:t>
              </a:r>
              <a:r>
                <a:rPr lang="el-GR" sz="1200" i="0" dirty="0"/>
                <a:t>"μ</a:t>
              </a:r>
              <a:r>
                <a:rPr lang="el-GR" sz="1200" i="0" dirty="0">
                  <a:latin typeface="Cambria Math" panose="02040503050406030204" pitchFamily="18" charset="0"/>
                </a:rPr>
                <a:t>" </a:t>
              </a:r>
              <a:r>
                <a:rPr lang="pt-BR" sz="1200" i="0">
                  <a:latin typeface="Cambria Math" panose="02040503050406030204" pitchFamily="18" charset="0"/>
                </a:rPr>
                <a:t>_0</a:t>
              </a:r>
              <a:r>
                <a:rPr lang="pt-BR" sz="1200" dirty="0"/>
                <a:t> and </a:t>
              </a:r>
              <a:r>
                <a:rPr lang="el-GR" sz="1200" i="0" dirty="0"/>
                <a:t>"Σ</a:t>
              </a:r>
              <a:r>
                <a:rPr lang="el-GR" sz="1200" i="0" dirty="0">
                  <a:latin typeface="Cambria Math" panose="02040503050406030204" pitchFamily="18" charset="0"/>
                </a:rPr>
                <a:t>" </a:t>
              </a:r>
              <a:r>
                <a:rPr lang="pt-BR" sz="1200" i="0">
                  <a:latin typeface="Cambria Math" panose="02040503050406030204" pitchFamily="18" charset="0"/>
                </a:rPr>
                <a:t>_0</a:t>
              </a:r>
              <a:r>
                <a:rPr lang="en-US" sz="1200" dirty="0"/>
                <a:t> </a:t>
              </a:r>
            </a:p>
          </dgm:t>
        </dgm:pt>
      </mc:Fallback>
    </mc:AlternateContent>
    <dgm:pt modelId="{573F0273-A4E2-4638-BDAA-BF19D8B1E76F}" type="parTrans" cxnId="{B598A870-B5E8-4C46-AD78-9F5B644F0380}">
      <dgm:prSet/>
      <dgm:spPr/>
      <dgm:t>
        <a:bodyPr/>
        <a:lstStyle/>
        <a:p>
          <a:endParaRPr lang="en-US" sz="1200"/>
        </a:p>
      </dgm:t>
    </dgm:pt>
    <dgm:pt modelId="{909E0938-DA89-44ED-9A80-A60754B000EF}" type="sibTrans" cxnId="{B598A870-B5E8-4C46-AD78-9F5B644F0380}">
      <dgm:prSet/>
      <dgm:spPr/>
      <dgm:t>
        <a:bodyPr/>
        <a:lstStyle/>
        <a:p>
          <a:endParaRPr lang="en-US" sz="1200"/>
        </a:p>
      </dgm:t>
    </dgm:pt>
    <dgm:pt modelId="{7CF91C6A-A5CB-42C1-A4AF-9D55D8F9EB5A}">
      <dgm:prSet phldrT="[Text]" custT="1"/>
      <dgm:spPr/>
      <dgm:t>
        <a:bodyPr/>
        <a:lstStyle/>
        <a:p>
          <a:r>
            <a:rPr lang="en-US" sz="1200" dirty="0"/>
            <a:t>After all the iterations are performed, calculate the in-control population parameters of the dataset. </a:t>
          </a:r>
        </a:p>
      </dgm:t>
    </dgm:pt>
    <dgm:pt modelId="{6904024A-506D-41AE-ACC4-2C7BC0CD847C}" type="parTrans" cxnId="{0695DFCC-A7DC-4C57-A859-11A725C88244}">
      <dgm:prSet/>
      <dgm:spPr/>
      <dgm:t>
        <a:bodyPr/>
        <a:lstStyle/>
        <a:p>
          <a:endParaRPr lang="en-US" sz="1200"/>
        </a:p>
      </dgm:t>
    </dgm:pt>
    <dgm:pt modelId="{45B025DB-BCB1-4C1D-A9D9-A21DC82B12D6}" type="sibTrans" cxnId="{0695DFCC-A7DC-4C57-A859-11A725C88244}">
      <dgm:prSet/>
      <dgm:spPr/>
      <dgm:t>
        <a:bodyPr/>
        <a:lstStyle/>
        <a:p>
          <a:endParaRPr lang="en-US" sz="1200"/>
        </a:p>
      </dgm:t>
    </dgm:pt>
    <dgm:pt modelId="{F9C22FA0-D66F-44B6-A9FD-F7FAF23A7DA7}">
      <dgm:prSet phldrT="[Text]" custT="1"/>
      <dgm:spPr/>
      <dgm:t>
        <a:bodyPr/>
        <a:lstStyle/>
        <a:p>
          <a:r>
            <a:rPr lang="en-US" sz="1200" dirty="0"/>
            <a:t>Perform trend analysis on dataset.</a:t>
          </a:r>
        </a:p>
      </dgm:t>
    </dgm:pt>
    <dgm:pt modelId="{33DCD544-009C-4E2C-94A1-92CD1414563D}" type="sibTrans" cxnId="{C798C949-D6CF-4414-8092-96A6C8AC406E}">
      <dgm:prSet/>
      <dgm:spPr/>
      <dgm:t>
        <a:bodyPr/>
        <a:lstStyle/>
        <a:p>
          <a:endParaRPr lang="en-US" sz="1200"/>
        </a:p>
      </dgm:t>
    </dgm:pt>
    <dgm:pt modelId="{234660BB-EFFB-4B17-8363-362464445886}" type="parTrans" cxnId="{C798C949-D6CF-4414-8092-96A6C8AC406E}">
      <dgm:prSet/>
      <dgm:spPr/>
      <dgm:t>
        <a:bodyPr/>
        <a:lstStyle/>
        <a:p>
          <a:endParaRPr lang="en-US" sz="1200"/>
        </a:p>
      </dgm:t>
    </dgm:pt>
    <dgm:pt modelId="{E5F2C04A-99FA-4DCB-BEB5-E8F14F252A58}">
      <dgm:prSet phldrT="[Text]" custT="1"/>
      <dgm:spPr/>
      <dgm:t>
        <a:bodyPr/>
        <a:lstStyle/>
        <a:p>
          <a:r>
            <a:rPr lang="en-US" sz="1200" dirty="0"/>
            <a:t>Check for missing data in the dataset and remove if any.</a:t>
          </a:r>
        </a:p>
      </dgm:t>
    </dgm:pt>
    <dgm:pt modelId="{8E483741-F657-42F0-9817-2FCED3329542}" type="parTrans" cxnId="{5C7C7B10-1B4C-4222-85FA-EB89B4007EA7}">
      <dgm:prSet/>
      <dgm:spPr/>
      <dgm:t>
        <a:bodyPr/>
        <a:lstStyle/>
        <a:p>
          <a:endParaRPr lang="en-US" sz="1200"/>
        </a:p>
      </dgm:t>
    </dgm:pt>
    <dgm:pt modelId="{0854F69A-7C0A-4E53-B32F-25102045D172}" type="sibTrans" cxnId="{5C7C7B10-1B4C-4222-85FA-EB89B4007EA7}">
      <dgm:prSet/>
      <dgm:spPr/>
      <dgm:t>
        <a:bodyPr/>
        <a:lstStyle/>
        <a:p>
          <a:endParaRPr lang="en-US" sz="1200"/>
        </a:p>
      </dgm:t>
    </dgm:pt>
    <mc:AlternateContent xmlns:mc="http://schemas.openxmlformats.org/markup-compatibility/2006" xmlns:a14="http://schemas.microsoft.com/office/drawing/2010/main">
      <mc:Choice Requires="a14">
        <dgm:pt modelId="{355AD5E9-82B6-4E54-9439-C360192AD153}">
          <dgm:prSet phldrT="[Text]" custT="1"/>
          <dgm:spPr/>
          <dgm:t>
            <a:bodyPr/>
            <a:lstStyle/>
            <a:p>
              <a:r>
                <a:rPr lang="en-US" sz="1200" dirty="0"/>
                <a:t>Use                                          to calculate the </a:t>
              </a:r>
              <a14:m>
                <m:oMath xmlns:m="http://schemas.openxmlformats.org/officeDocument/2006/math">
                  <m:sSup>
                    <m:sSupPr>
                      <m:ctrlPr>
                        <a:rPr lang="en-US" sz="1200" i="1" smtClean="0">
                          <a:latin typeface="Cambria Math" panose="02040503050406030204" pitchFamily="18" charset="0"/>
                        </a:rPr>
                      </m:ctrlPr>
                    </m:sSupPr>
                    <m:e>
                      <m:r>
                        <a:rPr lang="en-US" sz="1200" i="1" smtClean="0">
                          <a:latin typeface="Cambria Math" panose="02040503050406030204" pitchFamily="18" charset="0"/>
                        </a:rPr>
                        <m:t>𝑇</m:t>
                      </m:r>
                    </m:e>
                    <m:sup>
                      <m:r>
                        <a:rPr lang="en-US" sz="1200" i="1" smtClean="0">
                          <a:latin typeface="Cambria Math" panose="02040503050406030204" pitchFamily="18" charset="0"/>
                        </a:rPr>
                        <m:t>2</m:t>
                      </m:r>
                    </m:sup>
                  </m:sSup>
                </m:oMath>
              </a14:m>
              <a:r>
                <a:rPr lang="en-US" sz="1200" dirty="0"/>
                <a:t> statistic for each observation since the population parameters </a:t>
              </a:r>
              <a14:m>
                <m:oMath xmlns:m="http://schemas.openxmlformats.org/officeDocument/2006/math">
                  <m:sSub>
                    <m:sSubPr>
                      <m:ctrlPr>
                        <a:rPr lang="pt-BR" sz="1200" i="1" smtClean="0">
                          <a:latin typeface="Cambria Math" panose="02040503050406030204" pitchFamily="18" charset="0"/>
                        </a:rPr>
                      </m:ctrlPr>
                    </m:sSubPr>
                    <m:e>
                      <m:r>
                        <m:rPr>
                          <m:nor/>
                        </m:rPr>
                        <a:rPr lang="el-GR" sz="1200" dirty="0"/>
                        <m:t>μ</m:t>
                      </m:r>
                    </m:e>
                    <m:sub>
                      <m:r>
                        <a:rPr lang="pt-BR" sz="1200" i="1" smtClean="0">
                          <a:latin typeface="Cambria Math" panose="02040503050406030204" pitchFamily="18" charset="0"/>
                        </a:rPr>
                        <m:t>0</m:t>
                      </m:r>
                    </m:sub>
                  </m:sSub>
                </m:oMath>
              </a14:m>
              <a:r>
                <a:rPr lang="pt-BR" sz="1200" dirty="0"/>
                <a:t> and </a:t>
              </a:r>
              <a14:m>
                <m:oMath xmlns:m="http://schemas.openxmlformats.org/officeDocument/2006/math">
                  <m:sSub>
                    <m:sSubPr>
                      <m:ctrlPr>
                        <a:rPr lang="pt-BR" sz="1200" i="1">
                          <a:latin typeface="Cambria Math" panose="02040503050406030204" pitchFamily="18" charset="0"/>
                        </a:rPr>
                      </m:ctrlPr>
                    </m:sSubPr>
                    <m:e>
                      <m:r>
                        <m:rPr>
                          <m:nor/>
                        </m:rPr>
                        <a:rPr lang="el-GR" sz="1200" dirty="0"/>
                        <m:t>Σ</m:t>
                      </m:r>
                    </m:e>
                    <m:sub>
                      <m:r>
                        <a:rPr lang="pt-BR" sz="1200" i="1">
                          <a:latin typeface="Cambria Math" panose="02040503050406030204" pitchFamily="18" charset="0"/>
                        </a:rPr>
                        <m:t>0</m:t>
                      </m:r>
                    </m:sub>
                  </m:sSub>
                </m:oMath>
              </a14:m>
              <a:r>
                <a:rPr lang="en-US" sz="1200" dirty="0"/>
                <a:t> are unknown.</a:t>
              </a:r>
            </a:p>
          </dgm:t>
        </dgm:pt>
      </mc:Choice>
      <mc:Fallback xmlns="">
        <dgm:pt modelId="{355AD5E9-82B6-4E54-9439-C360192AD153}">
          <dgm:prSet phldrT="[Text]" custT="1"/>
          <dgm:spPr/>
          <dgm:t>
            <a:bodyPr/>
            <a:lstStyle/>
            <a:p>
              <a:r>
                <a:rPr lang="en-US" sz="1200" dirty="0"/>
                <a:t>Use                                          to calculate the </a:t>
              </a:r>
              <a:r>
                <a:rPr lang="en-US" sz="1200" i="0">
                  <a:latin typeface="Cambria Math" panose="02040503050406030204" pitchFamily="18" charset="0"/>
                </a:rPr>
                <a:t>𝑇^2</a:t>
              </a:r>
              <a:r>
                <a:rPr lang="en-US" sz="1200" dirty="0"/>
                <a:t> statistic for each observation since the population parameters </a:t>
              </a:r>
              <a:r>
                <a:rPr lang="el-GR" sz="1200" i="0" dirty="0"/>
                <a:t>"μ</a:t>
              </a:r>
              <a:r>
                <a:rPr lang="el-GR" sz="1200" i="0" dirty="0">
                  <a:latin typeface="Cambria Math" panose="02040503050406030204" pitchFamily="18" charset="0"/>
                </a:rPr>
                <a:t>" </a:t>
              </a:r>
              <a:r>
                <a:rPr lang="pt-BR" sz="1200" i="0">
                  <a:latin typeface="Cambria Math" panose="02040503050406030204" pitchFamily="18" charset="0"/>
                </a:rPr>
                <a:t>_0</a:t>
              </a:r>
              <a:r>
                <a:rPr lang="pt-BR" sz="1200" dirty="0"/>
                <a:t> and </a:t>
              </a:r>
              <a:r>
                <a:rPr lang="el-GR" sz="1200" i="0" dirty="0"/>
                <a:t>"Σ</a:t>
              </a:r>
              <a:r>
                <a:rPr lang="el-GR" sz="1200" i="0" dirty="0">
                  <a:latin typeface="Cambria Math" panose="02040503050406030204" pitchFamily="18" charset="0"/>
                </a:rPr>
                <a:t>" </a:t>
              </a:r>
              <a:r>
                <a:rPr lang="pt-BR" sz="1200" i="0">
                  <a:latin typeface="Cambria Math" panose="02040503050406030204" pitchFamily="18" charset="0"/>
                </a:rPr>
                <a:t>_0</a:t>
              </a:r>
              <a:r>
                <a:rPr lang="en-US" sz="1200" dirty="0"/>
                <a:t> are unknown.</a:t>
              </a:r>
            </a:p>
          </dgm:t>
        </dgm:pt>
      </mc:Fallback>
    </mc:AlternateContent>
    <dgm:pt modelId="{17A78784-AECD-4BC1-991A-13F0D24752FB}" type="parTrans" cxnId="{9821D302-7833-41D6-AFB3-3E5BACC5725C}">
      <dgm:prSet/>
      <dgm:spPr/>
      <dgm:t>
        <a:bodyPr/>
        <a:lstStyle/>
        <a:p>
          <a:endParaRPr lang="en-US" sz="1200"/>
        </a:p>
      </dgm:t>
    </dgm:pt>
    <dgm:pt modelId="{CF1F59DA-5B1E-4838-B54A-0B72E321EDE6}" type="sibTrans" cxnId="{9821D302-7833-41D6-AFB3-3E5BACC5725C}">
      <dgm:prSet/>
      <dgm:spPr/>
      <dgm:t>
        <a:bodyPr/>
        <a:lstStyle/>
        <a:p>
          <a:endParaRPr lang="en-US" sz="1200"/>
        </a:p>
      </dgm:t>
    </dgm:pt>
    <mc:AlternateContent xmlns:mc="http://schemas.openxmlformats.org/markup-compatibility/2006" xmlns:a14="http://schemas.microsoft.com/office/drawing/2010/main">
      <mc:Choice Requires="a14">
        <dgm:pt modelId="{6333BD81-AC23-4144-A08A-479D41880147}">
          <dgm:prSet phldrT="[Text]" custT="1"/>
          <dgm:spPr/>
          <dgm:t>
            <a:bodyPr/>
            <a:lstStyle/>
            <a:p>
              <a:r>
                <a:rPr lang="en-US" sz="1200" dirty="0"/>
                <a:t>Calculate UCL and plot </a:t>
              </a:r>
              <a14:m>
                <m:oMath xmlns:m="http://schemas.openxmlformats.org/officeDocument/2006/math">
                  <m:sSup>
                    <m:sSupPr>
                      <m:ctrlPr>
                        <a:rPr lang="en-US" sz="1200" i="1" smtClean="0">
                          <a:latin typeface="Cambria Math" panose="02040503050406030204" pitchFamily="18" charset="0"/>
                        </a:rPr>
                      </m:ctrlPr>
                    </m:sSupPr>
                    <m:e>
                      <m:r>
                        <a:rPr lang="en-US" sz="1200" i="1" smtClean="0">
                          <a:latin typeface="Cambria Math" panose="02040503050406030204" pitchFamily="18" charset="0"/>
                        </a:rPr>
                        <m:t>𝑇</m:t>
                      </m:r>
                    </m:e>
                    <m:sup>
                      <m:r>
                        <a:rPr lang="en-US" sz="1200" i="1" smtClean="0">
                          <a:latin typeface="Cambria Math" panose="02040503050406030204" pitchFamily="18" charset="0"/>
                        </a:rPr>
                        <m:t>2</m:t>
                      </m:r>
                    </m:sup>
                  </m:sSup>
                  <m:r>
                    <a:rPr lang="en-US" sz="1200" i="1" smtClean="0">
                      <a:latin typeface="Cambria Math" panose="02040503050406030204" pitchFamily="18" charset="0"/>
                    </a:rPr>
                    <m:t> </m:t>
                  </m:r>
                </m:oMath>
              </a14:m>
              <a:r>
                <a:rPr lang="en-US" sz="1200" dirty="0"/>
                <a:t> chart.</a:t>
              </a:r>
            </a:p>
          </dgm:t>
        </dgm:pt>
      </mc:Choice>
      <mc:Fallback xmlns="">
        <dgm:pt modelId="{6333BD81-AC23-4144-A08A-479D41880147}">
          <dgm:prSet phldrT="[Text]" custT="1"/>
          <dgm:spPr/>
          <dgm:t>
            <a:bodyPr/>
            <a:lstStyle/>
            <a:p>
              <a:r>
                <a:rPr lang="en-US" sz="1200" dirty="0"/>
                <a:t>Calculate UCL and plot </a:t>
              </a:r>
              <a:r>
                <a:rPr lang="en-US" sz="1200" i="0">
                  <a:latin typeface="Cambria Math" panose="02040503050406030204" pitchFamily="18" charset="0"/>
                </a:rPr>
                <a:t>𝑇^2  </a:t>
              </a:r>
              <a:r>
                <a:rPr lang="en-US" sz="1200" dirty="0"/>
                <a:t> chart.</a:t>
              </a:r>
            </a:p>
          </dgm:t>
        </dgm:pt>
      </mc:Fallback>
    </mc:AlternateContent>
    <dgm:pt modelId="{5AF738A7-4F95-4BC3-8A79-B04492E82E1B}" type="parTrans" cxnId="{77056CE7-C935-4274-8BEE-3A58E8E4C01E}">
      <dgm:prSet/>
      <dgm:spPr/>
      <dgm:t>
        <a:bodyPr/>
        <a:lstStyle/>
        <a:p>
          <a:endParaRPr lang="en-US" sz="1200"/>
        </a:p>
      </dgm:t>
    </dgm:pt>
    <dgm:pt modelId="{6EB55BFE-A2A9-44CD-AD21-F8FD8D69936E}" type="sibTrans" cxnId="{77056CE7-C935-4274-8BEE-3A58E8E4C01E}">
      <dgm:prSet/>
      <dgm:spPr/>
      <dgm:t>
        <a:bodyPr/>
        <a:lstStyle/>
        <a:p>
          <a:endParaRPr lang="en-US" sz="1200"/>
        </a:p>
      </dgm:t>
    </dgm:pt>
    <dgm:pt modelId="{662329A7-AFDA-4C8F-99A9-434258E257A6}">
      <dgm:prSet phldrT="[Text]" custT="1"/>
      <dgm:spPr/>
      <dgm:t>
        <a:bodyPr/>
        <a:lstStyle/>
        <a:p>
          <a:r>
            <a:rPr lang="en-US" sz="1200" dirty="0"/>
            <a:t>Remove out-of-control data points/observations from the original dataset.</a:t>
          </a:r>
        </a:p>
      </dgm:t>
    </dgm:pt>
    <dgm:pt modelId="{0883A192-7816-4DC3-8E8B-03D034BF24AD}" type="parTrans" cxnId="{23DECF5D-B0D3-4547-A4A5-26E7705BB24F}">
      <dgm:prSet/>
      <dgm:spPr/>
      <dgm:t>
        <a:bodyPr/>
        <a:lstStyle/>
        <a:p>
          <a:endParaRPr lang="en-US" sz="1200"/>
        </a:p>
      </dgm:t>
    </dgm:pt>
    <dgm:pt modelId="{FA8B8AF3-2BE7-4B46-B534-441D5A41B937}" type="sibTrans" cxnId="{23DECF5D-B0D3-4547-A4A5-26E7705BB24F}">
      <dgm:prSet/>
      <dgm:spPr/>
      <dgm:t>
        <a:bodyPr/>
        <a:lstStyle/>
        <a:p>
          <a:endParaRPr lang="en-US" sz="1200"/>
        </a:p>
      </dgm:t>
    </dgm:pt>
    <mc:AlternateContent xmlns:mc="http://schemas.openxmlformats.org/markup-compatibility/2006" xmlns:a14="http://schemas.microsoft.com/office/drawing/2010/main">
      <mc:Choice Requires="a14">
        <dgm:pt modelId="{B679F1C4-B0C7-4D25-9C0B-CD3E2016A62D}">
          <dgm:prSet phldrT="[Text]" custT="1"/>
          <dgm:spPr/>
          <dgm:t>
            <a:bodyPr/>
            <a:lstStyle/>
            <a:p>
              <a:r>
                <a:rPr lang="en-US" sz="1200" dirty="0"/>
                <a:t>Perform multiple iterations of the </a:t>
              </a:r>
              <a14:m>
                <m:oMath xmlns:m="http://schemas.openxmlformats.org/officeDocument/2006/math">
                  <m:sSup>
                    <m:sSupPr>
                      <m:ctrlPr>
                        <a:rPr lang="en-US" sz="1200" i="1" smtClean="0">
                          <a:latin typeface="Cambria Math" panose="02040503050406030204" pitchFamily="18" charset="0"/>
                        </a:rPr>
                      </m:ctrlPr>
                    </m:sSupPr>
                    <m:e>
                      <m:r>
                        <a:rPr lang="en-US" sz="1200" i="1" smtClean="0">
                          <a:latin typeface="Cambria Math" panose="02040503050406030204" pitchFamily="18" charset="0"/>
                        </a:rPr>
                        <m:t>𝑇</m:t>
                      </m:r>
                    </m:e>
                    <m:sup>
                      <m:r>
                        <a:rPr lang="en-US" sz="1200" i="1" smtClean="0">
                          <a:latin typeface="Cambria Math" panose="02040503050406030204" pitchFamily="18" charset="0"/>
                        </a:rPr>
                        <m:t>2</m:t>
                      </m:r>
                    </m:sup>
                  </m:sSup>
                  <m:r>
                    <a:rPr lang="en-US" sz="1200" i="1" smtClean="0">
                      <a:latin typeface="Cambria Math" panose="02040503050406030204" pitchFamily="18" charset="0"/>
                    </a:rPr>
                    <m:t> </m:t>
                  </m:r>
                </m:oMath>
              </a14:m>
              <a:r>
                <a:rPr lang="en-US" sz="1200" dirty="0"/>
                <a:t>control chart plotting until there are no out-of-control data points </a:t>
              </a:r>
            </a:p>
          </dgm:t>
        </dgm:pt>
      </mc:Choice>
      <mc:Fallback xmlns="">
        <dgm:pt modelId="{B679F1C4-B0C7-4D25-9C0B-CD3E2016A62D}">
          <dgm:prSet phldrT="[Text]" custT="1"/>
          <dgm:spPr/>
          <dgm:t>
            <a:bodyPr/>
            <a:lstStyle/>
            <a:p>
              <a:r>
                <a:rPr lang="en-US" sz="1200" dirty="0"/>
                <a:t>Perform multiple iterations of the </a:t>
              </a:r>
              <a:r>
                <a:rPr lang="en-US" sz="1200" i="0">
                  <a:latin typeface="Cambria Math" panose="02040503050406030204" pitchFamily="18" charset="0"/>
                </a:rPr>
                <a:t>𝑇^2  </a:t>
              </a:r>
              <a:r>
                <a:rPr lang="en-US" sz="1200" dirty="0"/>
                <a:t>control chart plotting until there are no out-of-control data points </a:t>
              </a:r>
            </a:p>
          </dgm:t>
        </dgm:pt>
      </mc:Fallback>
    </mc:AlternateContent>
    <dgm:pt modelId="{EC41B33D-E705-4AB2-93C5-9569208A2668}" type="parTrans" cxnId="{D6B19DBE-975A-4E92-BF9D-464AF8ED4368}">
      <dgm:prSet/>
      <dgm:spPr/>
      <dgm:t>
        <a:bodyPr/>
        <a:lstStyle/>
        <a:p>
          <a:endParaRPr lang="en-US" sz="2800"/>
        </a:p>
      </dgm:t>
    </dgm:pt>
    <dgm:pt modelId="{1EA4931D-6B4E-4128-82A3-490A874B991C}" type="sibTrans" cxnId="{D6B19DBE-975A-4E92-BF9D-464AF8ED4368}">
      <dgm:prSet/>
      <dgm:spPr/>
      <dgm:t>
        <a:bodyPr/>
        <a:lstStyle/>
        <a:p>
          <a:endParaRPr lang="en-US" sz="2800"/>
        </a:p>
      </dgm:t>
    </dgm:pt>
    <dgm:pt modelId="{60B09686-27C5-4823-BE77-A2F5347A8C81}" type="pres">
      <dgm:prSet presAssocID="{6DA1B391-CA6D-4509-AAC3-ABEE85CD63A9}" presName="linearFlow" presStyleCnt="0">
        <dgm:presLayoutVars>
          <dgm:dir/>
          <dgm:animLvl val="lvl"/>
          <dgm:resizeHandles val="exact"/>
        </dgm:presLayoutVars>
      </dgm:prSet>
      <dgm:spPr/>
    </dgm:pt>
    <dgm:pt modelId="{66E41216-DEB0-4221-A5F4-2630DCEC85E2}" type="pres">
      <dgm:prSet presAssocID="{188C378E-C1EF-465E-9537-000537345560}" presName="composite" presStyleCnt="0"/>
      <dgm:spPr/>
    </dgm:pt>
    <dgm:pt modelId="{07DE3B3A-0F93-4D3A-9B57-FD54B4AA24AD}" type="pres">
      <dgm:prSet presAssocID="{188C378E-C1EF-465E-9537-000537345560}" presName="parentText" presStyleLbl="alignNode1" presStyleIdx="0" presStyleCnt="3">
        <dgm:presLayoutVars>
          <dgm:chMax val="1"/>
          <dgm:bulletEnabled val="1"/>
        </dgm:presLayoutVars>
      </dgm:prSet>
      <dgm:spPr/>
    </dgm:pt>
    <dgm:pt modelId="{881EA59A-AD8B-4A75-8E00-01797C3B358C}" type="pres">
      <dgm:prSet presAssocID="{188C378E-C1EF-465E-9537-000537345560}" presName="descendantText" presStyleLbl="alignAcc1" presStyleIdx="0" presStyleCnt="3" custLinFactNeighborX="110" custLinFactNeighborY="-310">
        <dgm:presLayoutVars>
          <dgm:bulletEnabled val="1"/>
        </dgm:presLayoutVars>
      </dgm:prSet>
      <dgm:spPr/>
    </dgm:pt>
    <dgm:pt modelId="{0E736F59-F97E-411B-B88A-3020F4349897}" type="pres">
      <dgm:prSet presAssocID="{88D47717-A87C-45D0-B504-3B4FC933AC2B}" presName="sp" presStyleCnt="0"/>
      <dgm:spPr/>
    </dgm:pt>
    <dgm:pt modelId="{EFD8D786-89FB-4BDA-8B64-C433D0459621}" type="pres">
      <dgm:prSet presAssocID="{31D59358-93F5-44A7-ACA3-FD576C68A7E3}" presName="composite" presStyleCnt="0"/>
      <dgm:spPr/>
    </dgm:pt>
    <dgm:pt modelId="{07B34144-8B97-4052-B019-7C56C098195D}" type="pres">
      <dgm:prSet presAssocID="{31D59358-93F5-44A7-ACA3-FD576C68A7E3}" presName="parentText" presStyleLbl="alignNode1" presStyleIdx="1" presStyleCnt="3" custLinFactNeighborY="-3312">
        <dgm:presLayoutVars>
          <dgm:chMax val="1"/>
          <dgm:bulletEnabled val="1"/>
        </dgm:presLayoutVars>
      </dgm:prSet>
      <dgm:spPr/>
    </dgm:pt>
    <dgm:pt modelId="{5D6E9108-076E-4E1F-81DC-0E6660D1E824}" type="pres">
      <dgm:prSet presAssocID="{31D59358-93F5-44A7-ACA3-FD576C68A7E3}" presName="descendantText" presStyleLbl="alignAcc1" presStyleIdx="1" presStyleCnt="3" custLinFactNeighborY="-7644">
        <dgm:presLayoutVars>
          <dgm:bulletEnabled val="1"/>
        </dgm:presLayoutVars>
      </dgm:prSet>
      <dgm:spPr/>
    </dgm:pt>
    <dgm:pt modelId="{335906C1-F26B-4DA8-B301-E4FBD3F6A087}" type="pres">
      <dgm:prSet presAssocID="{57B119A1-ECEE-4E67-BB1A-97B3977AF902}" presName="sp" presStyleCnt="0"/>
      <dgm:spPr/>
    </dgm:pt>
    <dgm:pt modelId="{979959CD-7CCF-4528-BB82-46F994E4461E}" type="pres">
      <dgm:prSet presAssocID="{FDFA8E69-BE81-46DE-A519-9C3C10E8F547}" presName="composite" presStyleCnt="0"/>
      <dgm:spPr/>
    </dgm:pt>
    <dgm:pt modelId="{8EBFE6AF-B2EF-4028-8B22-8D83A4BEDE7C}" type="pres">
      <dgm:prSet presAssocID="{FDFA8E69-BE81-46DE-A519-9C3C10E8F547}" presName="parentText" presStyleLbl="alignNode1" presStyleIdx="2" presStyleCnt="3" custLinFactNeighborY="-5427">
        <dgm:presLayoutVars>
          <dgm:chMax val="1"/>
          <dgm:bulletEnabled val="1"/>
        </dgm:presLayoutVars>
      </dgm:prSet>
      <dgm:spPr/>
    </dgm:pt>
    <dgm:pt modelId="{76684661-5914-4FBB-90CD-3CC4F7803A5E}" type="pres">
      <dgm:prSet presAssocID="{FDFA8E69-BE81-46DE-A519-9C3C10E8F547}" presName="descendantText" presStyleLbl="alignAcc1" presStyleIdx="2" presStyleCnt="3" custLinFactNeighborX="0" custLinFactNeighborY="-10268">
        <dgm:presLayoutVars>
          <dgm:bulletEnabled val="1"/>
        </dgm:presLayoutVars>
      </dgm:prSet>
      <dgm:spPr/>
    </dgm:pt>
  </dgm:ptLst>
  <dgm:cxnLst>
    <dgm:cxn modelId="{9821D302-7833-41D6-AFB3-3E5BACC5725C}" srcId="{31D59358-93F5-44A7-ACA3-FD576C68A7E3}" destId="{355AD5E9-82B6-4E54-9439-C360192AD153}" srcOrd="1" destOrd="0" parTransId="{17A78784-AECD-4BC1-991A-13F0D24752FB}" sibTransId="{CF1F59DA-5B1E-4838-B54A-0B72E321EDE6}"/>
    <dgm:cxn modelId="{5C7C7B10-1B4C-4222-85FA-EB89B4007EA7}" srcId="{188C378E-C1EF-465E-9537-000537345560}" destId="{E5F2C04A-99FA-4DCB-BEB5-E8F14F252A58}" srcOrd="0" destOrd="0" parTransId="{8E483741-F657-42F0-9817-2FCED3329542}" sibTransId="{0854F69A-7C0A-4E53-B32F-25102045D172}"/>
    <dgm:cxn modelId="{63301322-21EA-4F95-9A00-9E49B9DAE9C5}" type="presOf" srcId="{19D49395-373D-40EF-B257-769B4236C690}" destId="{5D6E9108-076E-4E1F-81DC-0E6660D1E824}" srcOrd="0" destOrd="0" presId="urn:microsoft.com/office/officeart/2005/8/layout/chevron2"/>
    <dgm:cxn modelId="{AFE47B2C-9B68-4789-BAF3-204424866289}" type="presOf" srcId="{6DA1B391-CA6D-4509-AAC3-ABEE85CD63A9}" destId="{60B09686-27C5-4823-BE77-A2F5347A8C81}" srcOrd="0" destOrd="0" presId="urn:microsoft.com/office/officeart/2005/8/layout/chevron2"/>
    <dgm:cxn modelId="{23DECF5D-B0D3-4547-A4A5-26E7705BB24F}" srcId="{31D59358-93F5-44A7-ACA3-FD576C68A7E3}" destId="{662329A7-AFDA-4C8F-99A9-434258E257A6}" srcOrd="3" destOrd="0" parTransId="{0883A192-7816-4DC3-8E8B-03D034BF24AD}" sibTransId="{FA8B8AF3-2BE7-4B46-B534-441D5A41B937}"/>
    <dgm:cxn modelId="{2D125141-E78F-4910-B6FE-F073C2C38471}" type="presOf" srcId="{662329A7-AFDA-4C8F-99A9-434258E257A6}" destId="{5D6E9108-076E-4E1F-81DC-0E6660D1E824}" srcOrd="0" destOrd="3" presId="urn:microsoft.com/office/officeart/2005/8/layout/chevron2"/>
    <dgm:cxn modelId="{943B1062-9644-4640-998A-ECD14C396D3E}" srcId="{6DA1B391-CA6D-4509-AAC3-ABEE85CD63A9}" destId="{31D59358-93F5-44A7-ACA3-FD576C68A7E3}" srcOrd="1" destOrd="0" parTransId="{47D674D3-E3C2-453E-9CFA-DD657C14F9B4}" sibTransId="{57B119A1-ECEE-4E67-BB1A-97B3977AF902}"/>
    <dgm:cxn modelId="{17558B64-858F-40E7-9913-F65E48FCAA09}" srcId="{31D59358-93F5-44A7-ACA3-FD576C68A7E3}" destId="{19D49395-373D-40EF-B257-769B4236C690}" srcOrd="0" destOrd="0" parTransId="{AE3417C2-E96D-4279-BAA1-B3A05D4A963A}" sibTransId="{E0603DA6-DE77-46A2-AB9B-9178724DC4C7}"/>
    <dgm:cxn modelId="{16ADD867-F132-4C63-AEEE-450E6BDB6819}" type="presOf" srcId="{E5F2C04A-99FA-4DCB-BEB5-E8F14F252A58}" destId="{881EA59A-AD8B-4A75-8E00-01797C3B358C}" srcOrd="0" destOrd="0" presId="urn:microsoft.com/office/officeart/2005/8/layout/chevron2"/>
    <dgm:cxn modelId="{D4E25349-9754-49BD-9D4D-FE0BA984ED48}" type="presOf" srcId="{31D59358-93F5-44A7-ACA3-FD576C68A7E3}" destId="{07B34144-8B97-4052-B019-7C56C098195D}" srcOrd="0" destOrd="0" presId="urn:microsoft.com/office/officeart/2005/8/layout/chevron2"/>
    <dgm:cxn modelId="{C798C949-D6CF-4414-8092-96A6C8AC406E}" srcId="{188C378E-C1EF-465E-9537-000537345560}" destId="{F9C22FA0-D66F-44B6-A9FD-F7FAF23A7DA7}" srcOrd="2" destOrd="0" parTransId="{234660BB-EFFB-4B17-8363-362464445886}" sibTransId="{33DCD544-009C-4E2C-94A1-92CD1414563D}"/>
    <dgm:cxn modelId="{B598A870-B5E8-4C46-AD78-9F5B644F0380}" srcId="{6DA1B391-CA6D-4509-AAC3-ABEE85CD63A9}" destId="{FDFA8E69-BE81-46DE-A519-9C3C10E8F547}" srcOrd="2" destOrd="0" parTransId="{573F0273-A4E2-4638-BDAA-BF19D8B1E76F}" sibTransId="{909E0938-DA89-44ED-9A80-A60754B000EF}"/>
    <dgm:cxn modelId="{AA270C57-C352-42E9-B99E-99EF0A6480DD}" type="presOf" srcId="{C11620B4-D365-43DF-9870-42CC8AEC5961}" destId="{881EA59A-AD8B-4A75-8E00-01797C3B358C}" srcOrd="0" destOrd="1" presId="urn:microsoft.com/office/officeart/2005/8/layout/chevron2"/>
    <dgm:cxn modelId="{FFD30A9A-00C1-497B-B76E-C2B7FB26323B}" srcId="{6DA1B391-CA6D-4509-AAC3-ABEE85CD63A9}" destId="{188C378E-C1EF-465E-9537-000537345560}" srcOrd="0" destOrd="0" parTransId="{7C19CF6C-1C5D-4341-9EA2-D93FC35EE6B0}" sibTransId="{88D47717-A87C-45D0-B504-3B4FC933AC2B}"/>
    <dgm:cxn modelId="{03E55F9D-E59C-4101-B2E7-FD62E9F729D1}" type="presOf" srcId="{6333BD81-AC23-4144-A08A-479D41880147}" destId="{5D6E9108-076E-4E1F-81DC-0E6660D1E824}" srcOrd="0" destOrd="2" presId="urn:microsoft.com/office/officeart/2005/8/layout/chevron2"/>
    <dgm:cxn modelId="{0B91689F-6811-4EFE-8ABF-30C0F2AA2DEA}" type="presOf" srcId="{F9C22FA0-D66F-44B6-A9FD-F7FAF23A7DA7}" destId="{881EA59A-AD8B-4A75-8E00-01797C3B358C}" srcOrd="0" destOrd="2" presId="urn:microsoft.com/office/officeart/2005/8/layout/chevron2"/>
    <dgm:cxn modelId="{9C6C48A0-4918-4420-B0A7-2D398C71DF75}" type="presOf" srcId="{B679F1C4-B0C7-4D25-9C0B-CD3E2016A62D}" destId="{76684661-5914-4FBB-90CD-3CC4F7803A5E}" srcOrd="0" destOrd="0" presId="urn:microsoft.com/office/officeart/2005/8/layout/chevron2"/>
    <dgm:cxn modelId="{A9AE08AD-0775-4DC5-9124-DA4EFF36CD9D}" type="presOf" srcId="{7CF91C6A-A5CB-42C1-A4AF-9D55D8F9EB5A}" destId="{76684661-5914-4FBB-90CD-3CC4F7803A5E}" srcOrd="0" destOrd="1" presId="urn:microsoft.com/office/officeart/2005/8/layout/chevron2"/>
    <dgm:cxn modelId="{BC1D11B8-4D8B-4641-9CD0-9BE0B4A54E80}" type="presOf" srcId="{FDFA8E69-BE81-46DE-A519-9C3C10E8F547}" destId="{8EBFE6AF-B2EF-4028-8B22-8D83A4BEDE7C}" srcOrd="0" destOrd="0" presId="urn:microsoft.com/office/officeart/2005/8/layout/chevron2"/>
    <dgm:cxn modelId="{D6B19DBE-975A-4E92-BF9D-464AF8ED4368}" srcId="{FDFA8E69-BE81-46DE-A519-9C3C10E8F547}" destId="{B679F1C4-B0C7-4D25-9C0B-CD3E2016A62D}" srcOrd="0" destOrd="0" parTransId="{EC41B33D-E705-4AB2-93C5-9569208A2668}" sibTransId="{1EA4931D-6B4E-4128-82A3-490A874B991C}"/>
    <dgm:cxn modelId="{4B9C2AC2-3EDD-4231-938A-EE1E07875E18}" srcId="{188C378E-C1EF-465E-9537-000537345560}" destId="{C11620B4-D365-43DF-9870-42CC8AEC5961}" srcOrd="1" destOrd="0" parTransId="{6C6F008A-DF37-4AE5-9330-1CA464C1704E}" sibTransId="{FB319F2B-8027-40B7-9B45-178161DFBAF4}"/>
    <dgm:cxn modelId="{DF1D00C9-B28A-4DCC-8861-0ABAAD25FBA4}" type="presOf" srcId="{355AD5E9-82B6-4E54-9439-C360192AD153}" destId="{5D6E9108-076E-4E1F-81DC-0E6660D1E824}" srcOrd="0" destOrd="1" presId="urn:microsoft.com/office/officeart/2005/8/layout/chevron2"/>
    <dgm:cxn modelId="{0695DFCC-A7DC-4C57-A859-11A725C88244}" srcId="{FDFA8E69-BE81-46DE-A519-9C3C10E8F547}" destId="{7CF91C6A-A5CB-42C1-A4AF-9D55D8F9EB5A}" srcOrd="1" destOrd="0" parTransId="{6904024A-506D-41AE-ACC4-2C7BC0CD847C}" sibTransId="{45B025DB-BCB1-4C1D-A9D9-A21DC82B12D6}"/>
    <dgm:cxn modelId="{DD2BDBD5-77BE-402D-A776-E17BB6ABFCC0}" type="presOf" srcId="{188C378E-C1EF-465E-9537-000537345560}" destId="{07DE3B3A-0F93-4D3A-9B57-FD54B4AA24AD}" srcOrd="0" destOrd="0" presId="urn:microsoft.com/office/officeart/2005/8/layout/chevron2"/>
    <dgm:cxn modelId="{77056CE7-C935-4274-8BEE-3A58E8E4C01E}" srcId="{31D59358-93F5-44A7-ACA3-FD576C68A7E3}" destId="{6333BD81-AC23-4144-A08A-479D41880147}" srcOrd="2" destOrd="0" parTransId="{5AF738A7-4F95-4BC3-8A79-B04492E82E1B}" sibTransId="{6EB55BFE-A2A9-44CD-AD21-F8FD8D69936E}"/>
    <dgm:cxn modelId="{AE791CB6-5004-4C64-AA6C-4BB5C2477C10}" type="presParOf" srcId="{60B09686-27C5-4823-BE77-A2F5347A8C81}" destId="{66E41216-DEB0-4221-A5F4-2630DCEC85E2}" srcOrd="0" destOrd="0" presId="urn:microsoft.com/office/officeart/2005/8/layout/chevron2"/>
    <dgm:cxn modelId="{B7BACF77-6AEE-4843-8E7A-4BD9FAFCC23A}" type="presParOf" srcId="{66E41216-DEB0-4221-A5F4-2630DCEC85E2}" destId="{07DE3B3A-0F93-4D3A-9B57-FD54B4AA24AD}" srcOrd="0" destOrd="0" presId="urn:microsoft.com/office/officeart/2005/8/layout/chevron2"/>
    <dgm:cxn modelId="{F3A0CCEC-F9C2-4E39-B28B-32DB4EE6B002}" type="presParOf" srcId="{66E41216-DEB0-4221-A5F4-2630DCEC85E2}" destId="{881EA59A-AD8B-4A75-8E00-01797C3B358C}" srcOrd="1" destOrd="0" presId="urn:microsoft.com/office/officeart/2005/8/layout/chevron2"/>
    <dgm:cxn modelId="{3890EC05-DE71-4E40-BFFB-1F44B1C0D5A9}" type="presParOf" srcId="{60B09686-27C5-4823-BE77-A2F5347A8C81}" destId="{0E736F59-F97E-411B-B88A-3020F4349897}" srcOrd="1" destOrd="0" presId="urn:microsoft.com/office/officeart/2005/8/layout/chevron2"/>
    <dgm:cxn modelId="{EEA80625-1C80-4923-A95D-E3D69F9C74CA}" type="presParOf" srcId="{60B09686-27C5-4823-BE77-A2F5347A8C81}" destId="{EFD8D786-89FB-4BDA-8B64-C433D0459621}" srcOrd="2" destOrd="0" presId="urn:microsoft.com/office/officeart/2005/8/layout/chevron2"/>
    <dgm:cxn modelId="{BCF5A043-899C-4FE3-ADB2-1D7FB66C3D4E}" type="presParOf" srcId="{EFD8D786-89FB-4BDA-8B64-C433D0459621}" destId="{07B34144-8B97-4052-B019-7C56C098195D}" srcOrd="0" destOrd="0" presId="urn:microsoft.com/office/officeart/2005/8/layout/chevron2"/>
    <dgm:cxn modelId="{0A0F5CD7-F56A-4C79-A6C6-88CD34CD8B69}" type="presParOf" srcId="{EFD8D786-89FB-4BDA-8B64-C433D0459621}" destId="{5D6E9108-076E-4E1F-81DC-0E6660D1E824}" srcOrd="1" destOrd="0" presId="urn:microsoft.com/office/officeart/2005/8/layout/chevron2"/>
    <dgm:cxn modelId="{F1D6C6BD-A7B1-4621-AAA4-0EA828E0ED86}" type="presParOf" srcId="{60B09686-27C5-4823-BE77-A2F5347A8C81}" destId="{335906C1-F26B-4DA8-B301-E4FBD3F6A087}" srcOrd="3" destOrd="0" presId="urn:microsoft.com/office/officeart/2005/8/layout/chevron2"/>
    <dgm:cxn modelId="{DB70B765-19E1-4182-A693-4C827A01F7BF}" type="presParOf" srcId="{60B09686-27C5-4823-BE77-A2F5347A8C81}" destId="{979959CD-7CCF-4528-BB82-46F994E4461E}" srcOrd="4" destOrd="0" presId="urn:microsoft.com/office/officeart/2005/8/layout/chevron2"/>
    <dgm:cxn modelId="{07D17CDD-6A56-4D07-8AAD-D4958CC7613D}" type="presParOf" srcId="{979959CD-7CCF-4528-BB82-46F994E4461E}" destId="{8EBFE6AF-B2EF-4028-8B22-8D83A4BEDE7C}" srcOrd="0" destOrd="0" presId="urn:microsoft.com/office/officeart/2005/8/layout/chevron2"/>
    <dgm:cxn modelId="{8068A3D7-37F1-4701-AA8E-504CF4776B37}" type="presParOf" srcId="{979959CD-7CCF-4528-BB82-46F994E4461E}" destId="{76684661-5914-4FBB-90CD-3CC4F7803A5E}"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A1B391-CA6D-4509-AAC3-ABEE85CD63A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88C378E-C1EF-465E-9537-000537345560}">
      <dgm:prSet phldrT="[Text]" custT="1"/>
      <dgm:spPr/>
      <dgm:t>
        <a:bodyPr/>
        <a:lstStyle/>
        <a:p>
          <a:r>
            <a:rPr lang="en-US" sz="1200" dirty="0"/>
            <a:t>Preliminary Analysis</a:t>
          </a:r>
        </a:p>
      </dgm:t>
    </dgm:pt>
    <dgm:pt modelId="{7C19CF6C-1C5D-4341-9EA2-D93FC35EE6B0}" type="parTrans" cxnId="{FFD30A9A-00C1-497B-B76E-C2B7FB26323B}">
      <dgm:prSet/>
      <dgm:spPr/>
      <dgm:t>
        <a:bodyPr/>
        <a:lstStyle/>
        <a:p>
          <a:endParaRPr lang="en-US" sz="1200"/>
        </a:p>
      </dgm:t>
    </dgm:pt>
    <dgm:pt modelId="{88D47717-A87C-45D0-B504-3B4FC933AC2B}" type="sibTrans" cxnId="{FFD30A9A-00C1-497B-B76E-C2B7FB26323B}">
      <dgm:prSet/>
      <dgm:spPr/>
      <dgm:t>
        <a:bodyPr/>
        <a:lstStyle/>
        <a:p>
          <a:endParaRPr lang="en-US" sz="1200"/>
        </a:p>
      </dgm:t>
    </dgm:pt>
    <dgm:pt modelId="{C11620B4-D365-43DF-9870-42CC8AEC5961}">
      <dgm:prSet phldrT="[Text]" custT="1"/>
      <dgm:spPr/>
      <dgm:t>
        <a:bodyPr/>
        <a:lstStyle/>
        <a:p>
          <a:r>
            <a:rPr lang="en-US" sz="1200" dirty="0"/>
            <a:t>Estimate the distribution type of dataset.</a:t>
          </a:r>
        </a:p>
      </dgm:t>
    </dgm:pt>
    <dgm:pt modelId="{6C6F008A-DF37-4AE5-9330-1CA464C1704E}" type="parTrans" cxnId="{4B9C2AC2-3EDD-4231-938A-EE1E07875E18}">
      <dgm:prSet/>
      <dgm:spPr/>
      <dgm:t>
        <a:bodyPr/>
        <a:lstStyle/>
        <a:p>
          <a:endParaRPr lang="en-US" sz="1200"/>
        </a:p>
      </dgm:t>
    </dgm:pt>
    <dgm:pt modelId="{FB319F2B-8027-40B7-9B45-178161DFBAF4}" type="sibTrans" cxnId="{4B9C2AC2-3EDD-4231-938A-EE1E07875E18}">
      <dgm:prSet/>
      <dgm:spPr/>
      <dgm:t>
        <a:bodyPr/>
        <a:lstStyle/>
        <a:p>
          <a:endParaRPr lang="en-US" sz="1200"/>
        </a:p>
      </dgm:t>
    </dgm:pt>
    <dgm:pt modelId="{31D59358-93F5-44A7-ACA3-FD576C68A7E3}">
      <dgm:prSet phldrT="[Text]" custT="1"/>
      <dgm:spPr>
        <a:blipFill>
          <a:blip xmlns:r="http://schemas.openxmlformats.org/officeDocument/2006/relationships" r:embed="rId1"/>
          <a:stretch>
            <a:fillRect/>
          </a:stretch>
        </a:blipFill>
      </dgm:spPr>
      <dgm:t>
        <a:bodyPr/>
        <a:lstStyle/>
        <a:p>
          <a:r>
            <a:rPr lang="en-US">
              <a:noFill/>
            </a:rPr>
            <a:t> </a:t>
          </a:r>
        </a:p>
      </dgm:t>
    </dgm:pt>
    <dgm:pt modelId="{47D674D3-E3C2-453E-9CFA-DD657C14F9B4}" type="parTrans" cxnId="{943B1062-9644-4640-998A-ECD14C396D3E}">
      <dgm:prSet/>
      <dgm:spPr/>
      <dgm:t>
        <a:bodyPr/>
        <a:lstStyle/>
        <a:p>
          <a:endParaRPr lang="en-US" sz="1200"/>
        </a:p>
      </dgm:t>
    </dgm:pt>
    <dgm:pt modelId="{57B119A1-ECEE-4E67-BB1A-97B3977AF902}" type="sibTrans" cxnId="{943B1062-9644-4640-998A-ECD14C396D3E}">
      <dgm:prSet/>
      <dgm:spPr/>
      <dgm:t>
        <a:bodyPr/>
        <a:lstStyle/>
        <a:p>
          <a:endParaRPr lang="en-US" sz="1200"/>
        </a:p>
      </dgm:t>
    </dgm:pt>
    <dgm:pt modelId="{19D49395-373D-40EF-B257-769B4236C690}">
      <dgm:prSet phldrT="[Text]" custT="1"/>
      <dgm:spPr>
        <a:blipFill>
          <a:blip xmlns:r="http://schemas.openxmlformats.org/officeDocument/2006/relationships" r:embed="rId2"/>
          <a:stretch>
            <a:fillRect t="-5600" b="-8000"/>
          </a:stretch>
        </a:blipFill>
      </dgm:spPr>
      <dgm:t>
        <a:bodyPr/>
        <a:lstStyle/>
        <a:p>
          <a:r>
            <a:rPr lang="en-US">
              <a:noFill/>
            </a:rPr>
            <a:t> </a:t>
          </a:r>
        </a:p>
      </dgm:t>
    </dgm:pt>
    <dgm:pt modelId="{AE3417C2-E96D-4279-BAA1-B3A05D4A963A}" type="parTrans" cxnId="{17558B64-858F-40E7-9913-F65E48FCAA09}">
      <dgm:prSet/>
      <dgm:spPr/>
      <dgm:t>
        <a:bodyPr/>
        <a:lstStyle/>
        <a:p>
          <a:endParaRPr lang="en-US" sz="1200"/>
        </a:p>
      </dgm:t>
    </dgm:pt>
    <dgm:pt modelId="{E0603DA6-DE77-46A2-AB9B-9178724DC4C7}" type="sibTrans" cxnId="{17558B64-858F-40E7-9913-F65E48FCAA09}">
      <dgm:prSet/>
      <dgm:spPr/>
      <dgm:t>
        <a:bodyPr/>
        <a:lstStyle/>
        <a:p>
          <a:endParaRPr lang="en-US" sz="1200"/>
        </a:p>
      </dgm:t>
    </dgm:pt>
    <dgm:pt modelId="{FDFA8E69-BE81-46DE-A519-9C3C10E8F547}">
      <dgm:prSet phldrT="[Text]" custT="1"/>
      <dgm:spPr>
        <a:blipFill>
          <a:blip xmlns:r="http://schemas.openxmlformats.org/officeDocument/2006/relationships" r:embed="rId3"/>
          <a:stretch>
            <a:fillRect l="-7407"/>
          </a:stretch>
        </a:blipFill>
      </dgm:spPr>
      <dgm:t>
        <a:bodyPr/>
        <a:lstStyle/>
        <a:p>
          <a:r>
            <a:rPr lang="en-US">
              <a:noFill/>
            </a:rPr>
            <a:t> </a:t>
          </a:r>
        </a:p>
      </dgm:t>
    </dgm:pt>
    <dgm:pt modelId="{573F0273-A4E2-4638-BDAA-BF19D8B1E76F}" type="parTrans" cxnId="{B598A870-B5E8-4C46-AD78-9F5B644F0380}">
      <dgm:prSet/>
      <dgm:spPr/>
      <dgm:t>
        <a:bodyPr/>
        <a:lstStyle/>
        <a:p>
          <a:endParaRPr lang="en-US" sz="1200"/>
        </a:p>
      </dgm:t>
    </dgm:pt>
    <dgm:pt modelId="{909E0938-DA89-44ED-9A80-A60754B000EF}" type="sibTrans" cxnId="{B598A870-B5E8-4C46-AD78-9F5B644F0380}">
      <dgm:prSet/>
      <dgm:spPr/>
      <dgm:t>
        <a:bodyPr/>
        <a:lstStyle/>
        <a:p>
          <a:endParaRPr lang="en-US" sz="1200"/>
        </a:p>
      </dgm:t>
    </dgm:pt>
    <dgm:pt modelId="{7CF91C6A-A5CB-42C1-A4AF-9D55D8F9EB5A}">
      <dgm:prSet phldrT="[Text]" custT="1"/>
      <dgm:spPr/>
      <dgm:t>
        <a:bodyPr/>
        <a:lstStyle/>
        <a:p>
          <a:r>
            <a:rPr lang="en-US">
              <a:noFill/>
            </a:rPr>
            <a:t> </a:t>
          </a:r>
        </a:p>
      </dgm:t>
    </dgm:pt>
    <dgm:pt modelId="{6904024A-506D-41AE-ACC4-2C7BC0CD847C}" type="parTrans" cxnId="{0695DFCC-A7DC-4C57-A859-11A725C88244}">
      <dgm:prSet/>
      <dgm:spPr/>
      <dgm:t>
        <a:bodyPr/>
        <a:lstStyle/>
        <a:p>
          <a:endParaRPr lang="en-US" sz="1200"/>
        </a:p>
      </dgm:t>
    </dgm:pt>
    <dgm:pt modelId="{45B025DB-BCB1-4C1D-A9D9-A21DC82B12D6}" type="sibTrans" cxnId="{0695DFCC-A7DC-4C57-A859-11A725C88244}">
      <dgm:prSet/>
      <dgm:spPr/>
      <dgm:t>
        <a:bodyPr/>
        <a:lstStyle/>
        <a:p>
          <a:endParaRPr lang="en-US" sz="1200"/>
        </a:p>
      </dgm:t>
    </dgm:pt>
    <dgm:pt modelId="{F9C22FA0-D66F-44B6-A9FD-F7FAF23A7DA7}">
      <dgm:prSet phldrT="[Text]" custT="1"/>
      <dgm:spPr/>
      <dgm:t>
        <a:bodyPr/>
        <a:lstStyle/>
        <a:p>
          <a:r>
            <a:rPr lang="en-US" sz="1200" dirty="0"/>
            <a:t>Perform trend analysis on dataset.</a:t>
          </a:r>
        </a:p>
      </dgm:t>
    </dgm:pt>
    <dgm:pt modelId="{33DCD544-009C-4E2C-94A1-92CD1414563D}" type="sibTrans" cxnId="{C798C949-D6CF-4414-8092-96A6C8AC406E}">
      <dgm:prSet/>
      <dgm:spPr/>
      <dgm:t>
        <a:bodyPr/>
        <a:lstStyle/>
        <a:p>
          <a:endParaRPr lang="en-US" sz="1200"/>
        </a:p>
      </dgm:t>
    </dgm:pt>
    <dgm:pt modelId="{234660BB-EFFB-4B17-8363-362464445886}" type="parTrans" cxnId="{C798C949-D6CF-4414-8092-96A6C8AC406E}">
      <dgm:prSet/>
      <dgm:spPr/>
      <dgm:t>
        <a:bodyPr/>
        <a:lstStyle/>
        <a:p>
          <a:endParaRPr lang="en-US" sz="1200"/>
        </a:p>
      </dgm:t>
    </dgm:pt>
    <dgm:pt modelId="{E5F2C04A-99FA-4DCB-BEB5-E8F14F252A58}">
      <dgm:prSet phldrT="[Text]" custT="1"/>
      <dgm:spPr/>
      <dgm:t>
        <a:bodyPr/>
        <a:lstStyle/>
        <a:p>
          <a:r>
            <a:rPr lang="en-US" sz="1200" dirty="0"/>
            <a:t>Check for missing data in the dataset and remove if any.</a:t>
          </a:r>
        </a:p>
      </dgm:t>
    </dgm:pt>
    <dgm:pt modelId="{8E483741-F657-42F0-9817-2FCED3329542}" type="parTrans" cxnId="{5C7C7B10-1B4C-4222-85FA-EB89B4007EA7}">
      <dgm:prSet/>
      <dgm:spPr/>
      <dgm:t>
        <a:bodyPr/>
        <a:lstStyle/>
        <a:p>
          <a:endParaRPr lang="en-US" sz="1200"/>
        </a:p>
      </dgm:t>
    </dgm:pt>
    <dgm:pt modelId="{0854F69A-7C0A-4E53-B32F-25102045D172}" type="sibTrans" cxnId="{5C7C7B10-1B4C-4222-85FA-EB89B4007EA7}">
      <dgm:prSet/>
      <dgm:spPr/>
      <dgm:t>
        <a:bodyPr/>
        <a:lstStyle/>
        <a:p>
          <a:endParaRPr lang="en-US" sz="1200"/>
        </a:p>
      </dgm:t>
    </dgm:pt>
    <dgm:pt modelId="{355AD5E9-82B6-4E54-9439-C360192AD153}">
      <dgm:prSet phldrT="[Text]" custT="1"/>
      <dgm:spPr/>
      <dgm:t>
        <a:bodyPr/>
        <a:lstStyle/>
        <a:p>
          <a:r>
            <a:rPr lang="en-US">
              <a:noFill/>
            </a:rPr>
            <a:t> </a:t>
          </a:r>
        </a:p>
      </dgm:t>
    </dgm:pt>
    <dgm:pt modelId="{17A78784-AECD-4BC1-991A-13F0D24752FB}" type="parTrans" cxnId="{9821D302-7833-41D6-AFB3-3E5BACC5725C}">
      <dgm:prSet/>
      <dgm:spPr/>
      <dgm:t>
        <a:bodyPr/>
        <a:lstStyle/>
        <a:p>
          <a:endParaRPr lang="en-US" sz="1200"/>
        </a:p>
      </dgm:t>
    </dgm:pt>
    <dgm:pt modelId="{CF1F59DA-5B1E-4838-B54A-0B72E321EDE6}" type="sibTrans" cxnId="{9821D302-7833-41D6-AFB3-3E5BACC5725C}">
      <dgm:prSet/>
      <dgm:spPr/>
      <dgm:t>
        <a:bodyPr/>
        <a:lstStyle/>
        <a:p>
          <a:endParaRPr lang="en-US" sz="1200"/>
        </a:p>
      </dgm:t>
    </dgm:pt>
    <dgm:pt modelId="{6333BD81-AC23-4144-A08A-479D41880147}">
      <dgm:prSet phldrT="[Text]" custT="1"/>
      <dgm:spPr/>
      <dgm:t>
        <a:bodyPr/>
        <a:lstStyle/>
        <a:p>
          <a:r>
            <a:rPr lang="en-US">
              <a:noFill/>
            </a:rPr>
            <a:t> </a:t>
          </a:r>
        </a:p>
      </dgm:t>
    </dgm:pt>
    <dgm:pt modelId="{5AF738A7-4F95-4BC3-8A79-B04492E82E1B}" type="parTrans" cxnId="{77056CE7-C935-4274-8BEE-3A58E8E4C01E}">
      <dgm:prSet/>
      <dgm:spPr/>
      <dgm:t>
        <a:bodyPr/>
        <a:lstStyle/>
        <a:p>
          <a:endParaRPr lang="en-US" sz="1200"/>
        </a:p>
      </dgm:t>
    </dgm:pt>
    <dgm:pt modelId="{6EB55BFE-A2A9-44CD-AD21-F8FD8D69936E}" type="sibTrans" cxnId="{77056CE7-C935-4274-8BEE-3A58E8E4C01E}">
      <dgm:prSet/>
      <dgm:spPr/>
      <dgm:t>
        <a:bodyPr/>
        <a:lstStyle/>
        <a:p>
          <a:endParaRPr lang="en-US" sz="1200"/>
        </a:p>
      </dgm:t>
    </dgm:pt>
    <dgm:pt modelId="{662329A7-AFDA-4C8F-99A9-434258E257A6}">
      <dgm:prSet phldrT="[Text]" custT="1"/>
      <dgm:spPr/>
      <dgm:t>
        <a:bodyPr/>
        <a:lstStyle/>
        <a:p>
          <a:r>
            <a:rPr lang="en-US">
              <a:noFill/>
            </a:rPr>
            <a:t> </a:t>
          </a:r>
        </a:p>
      </dgm:t>
    </dgm:pt>
    <dgm:pt modelId="{0883A192-7816-4DC3-8E8B-03D034BF24AD}" type="parTrans" cxnId="{23DECF5D-B0D3-4547-A4A5-26E7705BB24F}">
      <dgm:prSet/>
      <dgm:spPr/>
      <dgm:t>
        <a:bodyPr/>
        <a:lstStyle/>
        <a:p>
          <a:endParaRPr lang="en-US" sz="1200"/>
        </a:p>
      </dgm:t>
    </dgm:pt>
    <dgm:pt modelId="{FA8B8AF3-2BE7-4B46-B534-441D5A41B937}" type="sibTrans" cxnId="{23DECF5D-B0D3-4547-A4A5-26E7705BB24F}">
      <dgm:prSet/>
      <dgm:spPr/>
      <dgm:t>
        <a:bodyPr/>
        <a:lstStyle/>
        <a:p>
          <a:endParaRPr lang="en-US" sz="1200"/>
        </a:p>
      </dgm:t>
    </dgm:pt>
    <dgm:pt modelId="{B679F1C4-B0C7-4D25-9C0B-CD3E2016A62D}">
      <dgm:prSet phldrT="[Text]" custT="1"/>
      <dgm:spPr>
        <a:blipFill>
          <a:blip xmlns:r="http://schemas.openxmlformats.org/officeDocument/2006/relationships" r:embed="rId4"/>
          <a:stretch>
            <a:fillRect/>
          </a:stretch>
        </a:blipFill>
      </dgm:spPr>
      <dgm:t>
        <a:bodyPr/>
        <a:lstStyle/>
        <a:p>
          <a:r>
            <a:rPr lang="en-US">
              <a:noFill/>
            </a:rPr>
            <a:t> </a:t>
          </a:r>
        </a:p>
      </dgm:t>
    </dgm:pt>
    <dgm:pt modelId="{EC41B33D-E705-4AB2-93C5-9569208A2668}" type="parTrans" cxnId="{D6B19DBE-975A-4E92-BF9D-464AF8ED4368}">
      <dgm:prSet/>
      <dgm:spPr/>
      <dgm:t>
        <a:bodyPr/>
        <a:lstStyle/>
        <a:p>
          <a:endParaRPr lang="en-US" sz="2800"/>
        </a:p>
      </dgm:t>
    </dgm:pt>
    <dgm:pt modelId="{1EA4931D-6B4E-4128-82A3-490A874B991C}" type="sibTrans" cxnId="{D6B19DBE-975A-4E92-BF9D-464AF8ED4368}">
      <dgm:prSet/>
      <dgm:spPr/>
      <dgm:t>
        <a:bodyPr/>
        <a:lstStyle/>
        <a:p>
          <a:endParaRPr lang="en-US" sz="2800"/>
        </a:p>
      </dgm:t>
    </dgm:pt>
    <dgm:pt modelId="{60B09686-27C5-4823-BE77-A2F5347A8C81}" type="pres">
      <dgm:prSet presAssocID="{6DA1B391-CA6D-4509-AAC3-ABEE85CD63A9}" presName="linearFlow" presStyleCnt="0">
        <dgm:presLayoutVars>
          <dgm:dir/>
          <dgm:animLvl val="lvl"/>
          <dgm:resizeHandles val="exact"/>
        </dgm:presLayoutVars>
      </dgm:prSet>
      <dgm:spPr/>
    </dgm:pt>
    <dgm:pt modelId="{66E41216-DEB0-4221-A5F4-2630DCEC85E2}" type="pres">
      <dgm:prSet presAssocID="{188C378E-C1EF-465E-9537-000537345560}" presName="composite" presStyleCnt="0"/>
      <dgm:spPr/>
    </dgm:pt>
    <dgm:pt modelId="{07DE3B3A-0F93-4D3A-9B57-FD54B4AA24AD}" type="pres">
      <dgm:prSet presAssocID="{188C378E-C1EF-465E-9537-000537345560}" presName="parentText" presStyleLbl="alignNode1" presStyleIdx="0" presStyleCnt="3">
        <dgm:presLayoutVars>
          <dgm:chMax val="1"/>
          <dgm:bulletEnabled val="1"/>
        </dgm:presLayoutVars>
      </dgm:prSet>
      <dgm:spPr/>
    </dgm:pt>
    <dgm:pt modelId="{881EA59A-AD8B-4A75-8E00-01797C3B358C}" type="pres">
      <dgm:prSet presAssocID="{188C378E-C1EF-465E-9537-000537345560}" presName="descendantText" presStyleLbl="alignAcc1" presStyleIdx="0" presStyleCnt="3" custLinFactNeighborX="110" custLinFactNeighborY="-310">
        <dgm:presLayoutVars>
          <dgm:bulletEnabled val="1"/>
        </dgm:presLayoutVars>
      </dgm:prSet>
      <dgm:spPr/>
    </dgm:pt>
    <dgm:pt modelId="{0E736F59-F97E-411B-B88A-3020F4349897}" type="pres">
      <dgm:prSet presAssocID="{88D47717-A87C-45D0-B504-3B4FC933AC2B}" presName="sp" presStyleCnt="0"/>
      <dgm:spPr/>
    </dgm:pt>
    <dgm:pt modelId="{EFD8D786-89FB-4BDA-8B64-C433D0459621}" type="pres">
      <dgm:prSet presAssocID="{31D59358-93F5-44A7-ACA3-FD576C68A7E3}" presName="composite" presStyleCnt="0"/>
      <dgm:spPr/>
    </dgm:pt>
    <dgm:pt modelId="{07B34144-8B97-4052-B019-7C56C098195D}" type="pres">
      <dgm:prSet presAssocID="{31D59358-93F5-44A7-ACA3-FD576C68A7E3}" presName="parentText" presStyleLbl="alignNode1" presStyleIdx="1" presStyleCnt="3" custLinFactNeighborY="-3312">
        <dgm:presLayoutVars>
          <dgm:chMax val="1"/>
          <dgm:bulletEnabled val="1"/>
        </dgm:presLayoutVars>
      </dgm:prSet>
      <dgm:spPr/>
    </dgm:pt>
    <dgm:pt modelId="{5D6E9108-076E-4E1F-81DC-0E6660D1E824}" type="pres">
      <dgm:prSet presAssocID="{31D59358-93F5-44A7-ACA3-FD576C68A7E3}" presName="descendantText" presStyleLbl="alignAcc1" presStyleIdx="1" presStyleCnt="3" custLinFactNeighborY="-7644">
        <dgm:presLayoutVars>
          <dgm:bulletEnabled val="1"/>
        </dgm:presLayoutVars>
      </dgm:prSet>
      <dgm:spPr/>
    </dgm:pt>
    <dgm:pt modelId="{335906C1-F26B-4DA8-B301-E4FBD3F6A087}" type="pres">
      <dgm:prSet presAssocID="{57B119A1-ECEE-4E67-BB1A-97B3977AF902}" presName="sp" presStyleCnt="0"/>
      <dgm:spPr/>
    </dgm:pt>
    <dgm:pt modelId="{979959CD-7CCF-4528-BB82-46F994E4461E}" type="pres">
      <dgm:prSet presAssocID="{FDFA8E69-BE81-46DE-A519-9C3C10E8F547}" presName="composite" presStyleCnt="0"/>
      <dgm:spPr/>
    </dgm:pt>
    <dgm:pt modelId="{8EBFE6AF-B2EF-4028-8B22-8D83A4BEDE7C}" type="pres">
      <dgm:prSet presAssocID="{FDFA8E69-BE81-46DE-A519-9C3C10E8F547}" presName="parentText" presStyleLbl="alignNode1" presStyleIdx="2" presStyleCnt="3" custLinFactNeighborY="-5427">
        <dgm:presLayoutVars>
          <dgm:chMax val="1"/>
          <dgm:bulletEnabled val="1"/>
        </dgm:presLayoutVars>
      </dgm:prSet>
      <dgm:spPr/>
    </dgm:pt>
    <dgm:pt modelId="{76684661-5914-4FBB-90CD-3CC4F7803A5E}" type="pres">
      <dgm:prSet presAssocID="{FDFA8E69-BE81-46DE-A519-9C3C10E8F547}" presName="descendantText" presStyleLbl="alignAcc1" presStyleIdx="2" presStyleCnt="3" custLinFactNeighborX="0" custLinFactNeighborY="-10268">
        <dgm:presLayoutVars>
          <dgm:bulletEnabled val="1"/>
        </dgm:presLayoutVars>
      </dgm:prSet>
      <dgm:spPr/>
    </dgm:pt>
  </dgm:ptLst>
  <dgm:cxnLst>
    <dgm:cxn modelId="{9821D302-7833-41D6-AFB3-3E5BACC5725C}" srcId="{31D59358-93F5-44A7-ACA3-FD576C68A7E3}" destId="{355AD5E9-82B6-4E54-9439-C360192AD153}" srcOrd="1" destOrd="0" parTransId="{17A78784-AECD-4BC1-991A-13F0D24752FB}" sibTransId="{CF1F59DA-5B1E-4838-B54A-0B72E321EDE6}"/>
    <dgm:cxn modelId="{5C7C7B10-1B4C-4222-85FA-EB89B4007EA7}" srcId="{188C378E-C1EF-465E-9537-000537345560}" destId="{E5F2C04A-99FA-4DCB-BEB5-E8F14F252A58}" srcOrd="0" destOrd="0" parTransId="{8E483741-F657-42F0-9817-2FCED3329542}" sibTransId="{0854F69A-7C0A-4E53-B32F-25102045D172}"/>
    <dgm:cxn modelId="{63301322-21EA-4F95-9A00-9E49B9DAE9C5}" type="presOf" srcId="{19D49395-373D-40EF-B257-769B4236C690}" destId="{5D6E9108-076E-4E1F-81DC-0E6660D1E824}" srcOrd="0" destOrd="0" presId="urn:microsoft.com/office/officeart/2005/8/layout/chevron2"/>
    <dgm:cxn modelId="{AFE47B2C-9B68-4789-BAF3-204424866289}" type="presOf" srcId="{6DA1B391-CA6D-4509-AAC3-ABEE85CD63A9}" destId="{60B09686-27C5-4823-BE77-A2F5347A8C81}" srcOrd="0" destOrd="0" presId="urn:microsoft.com/office/officeart/2005/8/layout/chevron2"/>
    <dgm:cxn modelId="{23DECF5D-B0D3-4547-A4A5-26E7705BB24F}" srcId="{31D59358-93F5-44A7-ACA3-FD576C68A7E3}" destId="{662329A7-AFDA-4C8F-99A9-434258E257A6}" srcOrd="3" destOrd="0" parTransId="{0883A192-7816-4DC3-8E8B-03D034BF24AD}" sibTransId="{FA8B8AF3-2BE7-4B46-B534-441D5A41B937}"/>
    <dgm:cxn modelId="{2D125141-E78F-4910-B6FE-F073C2C38471}" type="presOf" srcId="{662329A7-AFDA-4C8F-99A9-434258E257A6}" destId="{5D6E9108-076E-4E1F-81DC-0E6660D1E824}" srcOrd="0" destOrd="3" presId="urn:microsoft.com/office/officeart/2005/8/layout/chevron2"/>
    <dgm:cxn modelId="{943B1062-9644-4640-998A-ECD14C396D3E}" srcId="{6DA1B391-CA6D-4509-AAC3-ABEE85CD63A9}" destId="{31D59358-93F5-44A7-ACA3-FD576C68A7E3}" srcOrd="1" destOrd="0" parTransId="{47D674D3-E3C2-453E-9CFA-DD657C14F9B4}" sibTransId="{57B119A1-ECEE-4E67-BB1A-97B3977AF902}"/>
    <dgm:cxn modelId="{17558B64-858F-40E7-9913-F65E48FCAA09}" srcId="{31D59358-93F5-44A7-ACA3-FD576C68A7E3}" destId="{19D49395-373D-40EF-B257-769B4236C690}" srcOrd="0" destOrd="0" parTransId="{AE3417C2-E96D-4279-BAA1-B3A05D4A963A}" sibTransId="{E0603DA6-DE77-46A2-AB9B-9178724DC4C7}"/>
    <dgm:cxn modelId="{16ADD867-F132-4C63-AEEE-450E6BDB6819}" type="presOf" srcId="{E5F2C04A-99FA-4DCB-BEB5-E8F14F252A58}" destId="{881EA59A-AD8B-4A75-8E00-01797C3B358C}" srcOrd="0" destOrd="0" presId="urn:microsoft.com/office/officeart/2005/8/layout/chevron2"/>
    <dgm:cxn modelId="{D4E25349-9754-49BD-9D4D-FE0BA984ED48}" type="presOf" srcId="{31D59358-93F5-44A7-ACA3-FD576C68A7E3}" destId="{07B34144-8B97-4052-B019-7C56C098195D}" srcOrd="0" destOrd="0" presId="urn:microsoft.com/office/officeart/2005/8/layout/chevron2"/>
    <dgm:cxn modelId="{C798C949-D6CF-4414-8092-96A6C8AC406E}" srcId="{188C378E-C1EF-465E-9537-000537345560}" destId="{F9C22FA0-D66F-44B6-A9FD-F7FAF23A7DA7}" srcOrd="2" destOrd="0" parTransId="{234660BB-EFFB-4B17-8363-362464445886}" sibTransId="{33DCD544-009C-4E2C-94A1-92CD1414563D}"/>
    <dgm:cxn modelId="{B598A870-B5E8-4C46-AD78-9F5B644F0380}" srcId="{6DA1B391-CA6D-4509-AAC3-ABEE85CD63A9}" destId="{FDFA8E69-BE81-46DE-A519-9C3C10E8F547}" srcOrd="2" destOrd="0" parTransId="{573F0273-A4E2-4638-BDAA-BF19D8B1E76F}" sibTransId="{909E0938-DA89-44ED-9A80-A60754B000EF}"/>
    <dgm:cxn modelId="{AA270C57-C352-42E9-B99E-99EF0A6480DD}" type="presOf" srcId="{C11620B4-D365-43DF-9870-42CC8AEC5961}" destId="{881EA59A-AD8B-4A75-8E00-01797C3B358C}" srcOrd="0" destOrd="1" presId="urn:microsoft.com/office/officeart/2005/8/layout/chevron2"/>
    <dgm:cxn modelId="{FFD30A9A-00C1-497B-B76E-C2B7FB26323B}" srcId="{6DA1B391-CA6D-4509-AAC3-ABEE85CD63A9}" destId="{188C378E-C1EF-465E-9537-000537345560}" srcOrd="0" destOrd="0" parTransId="{7C19CF6C-1C5D-4341-9EA2-D93FC35EE6B0}" sibTransId="{88D47717-A87C-45D0-B504-3B4FC933AC2B}"/>
    <dgm:cxn modelId="{03E55F9D-E59C-4101-B2E7-FD62E9F729D1}" type="presOf" srcId="{6333BD81-AC23-4144-A08A-479D41880147}" destId="{5D6E9108-076E-4E1F-81DC-0E6660D1E824}" srcOrd="0" destOrd="2" presId="urn:microsoft.com/office/officeart/2005/8/layout/chevron2"/>
    <dgm:cxn modelId="{0B91689F-6811-4EFE-8ABF-30C0F2AA2DEA}" type="presOf" srcId="{F9C22FA0-D66F-44B6-A9FD-F7FAF23A7DA7}" destId="{881EA59A-AD8B-4A75-8E00-01797C3B358C}" srcOrd="0" destOrd="2" presId="urn:microsoft.com/office/officeart/2005/8/layout/chevron2"/>
    <dgm:cxn modelId="{9C6C48A0-4918-4420-B0A7-2D398C71DF75}" type="presOf" srcId="{B679F1C4-B0C7-4D25-9C0B-CD3E2016A62D}" destId="{76684661-5914-4FBB-90CD-3CC4F7803A5E}" srcOrd="0" destOrd="0" presId="urn:microsoft.com/office/officeart/2005/8/layout/chevron2"/>
    <dgm:cxn modelId="{A9AE08AD-0775-4DC5-9124-DA4EFF36CD9D}" type="presOf" srcId="{7CF91C6A-A5CB-42C1-A4AF-9D55D8F9EB5A}" destId="{76684661-5914-4FBB-90CD-3CC4F7803A5E}" srcOrd="0" destOrd="1" presId="urn:microsoft.com/office/officeart/2005/8/layout/chevron2"/>
    <dgm:cxn modelId="{BC1D11B8-4D8B-4641-9CD0-9BE0B4A54E80}" type="presOf" srcId="{FDFA8E69-BE81-46DE-A519-9C3C10E8F547}" destId="{8EBFE6AF-B2EF-4028-8B22-8D83A4BEDE7C}" srcOrd="0" destOrd="0" presId="urn:microsoft.com/office/officeart/2005/8/layout/chevron2"/>
    <dgm:cxn modelId="{D6B19DBE-975A-4E92-BF9D-464AF8ED4368}" srcId="{FDFA8E69-BE81-46DE-A519-9C3C10E8F547}" destId="{B679F1C4-B0C7-4D25-9C0B-CD3E2016A62D}" srcOrd="0" destOrd="0" parTransId="{EC41B33D-E705-4AB2-93C5-9569208A2668}" sibTransId="{1EA4931D-6B4E-4128-82A3-490A874B991C}"/>
    <dgm:cxn modelId="{4B9C2AC2-3EDD-4231-938A-EE1E07875E18}" srcId="{188C378E-C1EF-465E-9537-000537345560}" destId="{C11620B4-D365-43DF-9870-42CC8AEC5961}" srcOrd="1" destOrd="0" parTransId="{6C6F008A-DF37-4AE5-9330-1CA464C1704E}" sibTransId="{FB319F2B-8027-40B7-9B45-178161DFBAF4}"/>
    <dgm:cxn modelId="{DF1D00C9-B28A-4DCC-8861-0ABAAD25FBA4}" type="presOf" srcId="{355AD5E9-82B6-4E54-9439-C360192AD153}" destId="{5D6E9108-076E-4E1F-81DC-0E6660D1E824}" srcOrd="0" destOrd="1" presId="urn:microsoft.com/office/officeart/2005/8/layout/chevron2"/>
    <dgm:cxn modelId="{0695DFCC-A7DC-4C57-A859-11A725C88244}" srcId="{FDFA8E69-BE81-46DE-A519-9C3C10E8F547}" destId="{7CF91C6A-A5CB-42C1-A4AF-9D55D8F9EB5A}" srcOrd="1" destOrd="0" parTransId="{6904024A-506D-41AE-ACC4-2C7BC0CD847C}" sibTransId="{45B025DB-BCB1-4C1D-A9D9-A21DC82B12D6}"/>
    <dgm:cxn modelId="{DD2BDBD5-77BE-402D-A776-E17BB6ABFCC0}" type="presOf" srcId="{188C378E-C1EF-465E-9537-000537345560}" destId="{07DE3B3A-0F93-4D3A-9B57-FD54B4AA24AD}" srcOrd="0" destOrd="0" presId="urn:microsoft.com/office/officeart/2005/8/layout/chevron2"/>
    <dgm:cxn modelId="{77056CE7-C935-4274-8BEE-3A58E8E4C01E}" srcId="{31D59358-93F5-44A7-ACA3-FD576C68A7E3}" destId="{6333BD81-AC23-4144-A08A-479D41880147}" srcOrd="2" destOrd="0" parTransId="{5AF738A7-4F95-4BC3-8A79-B04492E82E1B}" sibTransId="{6EB55BFE-A2A9-44CD-AD21-F8FD8D69936E}"/>
    <dgm:cxn modelId="{AE791CB6-5004-4C64-AA6C-4BB5C2477C10}" type="presParOf" srcId="{60B09686-27C5-4823-BE77-A2F5347A8C81}" destId="{66E41216-DEB0-4221-A5F4-2630DCEC85E2}" srcOrd="0" destOrd="0" presId="urn:microsoft.com/office/officeart/2005/8/layout/chevron2"/>
    <dgm:cxn modelId="{B7BACF77-6AEE-4843-8E7A-4BD9FAFCC23A}" type="presParOf" srcId="{66E41216-DEB0-4221-A5F4-2630DCEC85E2}" destId="{07DE3B3A-0F93-4D3A-9B57-FD54B4AA24AD}" srcOrd="0" destOrd="0" presId="urn:microsoft.com/office/officeart/2005/8/layout/chevron2"/>
    <dgm:cxn modelId="{F3A0CCEC-F9C2-4E39-B28B-32DB4EE6B002}" type="presParOf" srcId="{66E41216-DEB0-4221-A5F4-2630DCEC85E2}" destId="{881EA59A-AD8B-4A75-8E00-01797C3B358C}" srcOrd="1" destOrd="0" presId="urn:microsoft.com/office/officeart/2005/8/layout/chevron2"/>
    <dgm:cxn modelId="{3890EC05-DE71-4E40-BFFB-1F44B1C0D5A9}" type="presParOf" srcId="{60B09686-27C5-4823-BE77-A2F5347A8C81}" destId="{0E736F59-F97E-411B-B88A-3020F4349897}" srcOrd="1" destOrd="0" presId="urn:microsoft.com/office/officeart/2005/8/layout/chevron2"/>
    <dgm:cxn modelId="{EEA80625-1C80-4923-A95D-E3D69F9C74CA}" type="presParOf" srcId="{60B09686-27C5-4823-BE77-A2F5347A8C81}" destId="{EFD8D786-89FB-4BDA-8B64-C433D0459621}" srcOrd="2" destOrd="0" presId="urn:microsoft.com/office/officeart/2005/8/layout/chevron2"/>
    <dgm:cxn modelId="{BCF5A043-899C-4FE3-ADB2-1D7FB66C3D4E}" type="presParOf" srcId="{EFD8D786-89FB-4BDA-8B64-C433D0459621}" destId="{07B34144-8B97-4052-B019-7C56C098195D}" srcOrd="0" destOrd="0" presId="urn:microsoft.com/office/officeart/2005/8/layout/chevron2"/>
    <dgm:cxn modelId="{0A0F5CD7-F56A-4C79-A6C6-88CD34CD8B69}" type="presParOf" srcId="{EFD8D786-89FB-4BDA-8B64-C433D0459621}" destId="{5D6E9108-076E-4E1F-81DC-0E6660D1E824}" srcOrd="1" destOrd="0" presId="urn:microsoft.com/office/officeart/2005/8/layout/chevron2"/>
    <dgm:cxn modelId="{F1D6C6BD-A7B1-4621-AAA4-0EA828E0ED86}" type="presParOf" srcId="{60B09686-27C5-4823-BE77-A2F5347A8C81}" destId="{335906C1-F26B-4DA8-B301-E4FBD3F6A087}" srcOrd="3" destOrd="0" presId="urn:microsoft.com/office/officeart/2005/8/layout/chevron2"/>
    <dgm:cxn modelId="{DB70B765-19E1-4182-A693-4C827A01F7BF}" type="presParOf" srcId="{60B09686-27C5-4823-BE77-A2F5347A8C81}" destId="{979959CD-7CCF-4528-BB82-46F994E4461E}" srcOrd="4" destOrd="0" presId="urn:microsoft.com/office/officeart/2005/8/layout/chevron2"/>
    <dgm:cxn modelId="{07D17CDD-6A56-4D07-8AAD-D4958CC7613D}" type="presParOf" srcId="{979959CD-7CCF-4528-BB82-46F994E4461E}" destId="{8EBFE6AF-B2EF-4028-8B22-8D83A4BEDE7C}" srcOrd="0" destOrd="0" presId="urn:microsoft.com/office/officeart/2005/8/layout/chevron2"/>
    <dgm:cxn modelId="{8068A3D7-37F1-4701-AA8E-504CF4776B37}" type="presParOf" srcId="{979959CD-7CCF-4528-BB82-46F994E4461E}" destId="{76684661-5914-4FBB-90CD-3CC4F7803A5E}"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A1B391-CA6D-4509-AAC3-ABEE85CD63A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88C378E-C1EF-465E-9537-000537345560}">
      <dgm:prSet phldrT="[Text]" custT="1"/>
      <dgm:spPr/>
      <dgm:t>
        <a:bodyPr/>
        <a:lstStyle/>
        <a:p>
          <a:r>
            <a:rPr lang="en-US" sz="1200" dirty="0"/>
            <a:t>Preliminary Analysis</a:t>
          </a:r>
        </a:p>
      </dgm:t>
    </dgm:pt>
    <dgm:pt modelId="{7C19CF6C-1C5D-4341-9EA2-D93FC35EE6B0}" type="parTrans" cxnId="{FFD30A9A-00C1-497B-B76E-C2B7FB26323B}">
      <dgm:prSet/>
      <dgm:spPr/>
      <dgm:t>
        <a:bodyPr/>
        <a:lstStyle/>
        <a:p>
          <a:endParaRPr lang="en-US" sz="1200"/>
        </a:p>
      </dgm:t>
    </dgm:pt>
    <dgm:pt modelId="{88D47717-A87C-45D0-B504-3B4FC933AC2B}" type="sibTrans" cxnId="{FFD30A9A-00C1-497B-B76E-C2B7FB26323B}">
      <dgm:prSet/>
      <dgm:spPr/>
      <dgm:t>
        <a:bodyPr/>
        <a:lstStyle/>
        <a:p>
          <a:endParaRPr lang="en-US" sz="1200"/>
        </a:p>
      </dgm:t>
    </dgm:pt>
    <dgm:pt modelId="{31D59358-93F5-44A7-ACA3-FD576C68A7E3}">
      <dgm:prSet phldrT="[Text]" custT="1"/>
      <dgm:spPr/>
      <dgm:t>
        <a:bodyPr/>
        <a:lstStyle/>
        <a:p>
          <a:r>
            <a:rPr lang="en-US" sz="1200" dirty="0"/>
            <a:t>Principal Components Analysis</a:t>
          </a:r>
        </a:p>
      </dgm:t>
    </dgm:pt>
    <dgm:pt modelId="{47D674D3-E3C2-453E-9CFA-DD657C14F9B4}" type="parTrans" cxnId="{943B1062-9644-4640-998A-ECD14C396D3E}">
      <dgm:prSet/>
      <dgm:spPr/>
      <dgm:t>
        <a:bodyPr/>
        <a:lstStyle/>
        <a:p>
          <a:endParaRPr lang="en-US" sz="1200"/>
        </a:p>
      </dgm:t>
    </dgm:pt>
    <dgm:pt modelId="{57B119A1-ECEE-4E67-BB1A-97B3977AF902}" type="sibTrans" cxnId="{943B1062-9644-4640-998A-ECD14C396D3E}">
      <dgm:prSet/>
      <dgm:spPr/>
      <dgm:t>
        <a:bodyPr/>
        <a:lstStyle/>
        <a:p>
          <a:endParaRPr lang="en-US" sz="1200"/>
        </a:p>
      </dgm:t>
    </dgm:pt>
    <dgm:pt modelId="{19D49395-373D-40EF-B257-769B4236C690}">
      <dgm:prSet phldrT="[Text]" custT="1"/>
      <dgm:spPr/>
      <dgm:t>
        <a:bodyPr/>
        <a:lstStyle/>
        <a:p>
          <a:r>
            <a:rPr lang="en-US" sz="1200" dirty="0"/>
            <a:t>Use covariance matrix and eigen vectors of the dataset to calculate a set of linearly independent principal components.</a:t>
          </a:r>
        </a:p>
      </dgm:t>
    </dgm:pt>
    <dgm:pt modelId="{AE3417C2-E96D-4279-BAA1-B3A05D4A963A}" type="parTrans" cxnId="{17558B64-858F-40E7-9913-F65E48FCAA09}">
      <dgm:prSet/>
      <dgm:spPr/>
      <dgm:t>
        <a:bodyPr/>
        <a:lstStyle/>
        <a:p>
          <a:endParaRPr lang="en-US" sz="1200"/>
        </a:p>
      </dgm:t>
    </dgm:pt>
    <dgm:pt modelId="{E0603DA6-DE77-46A2-AB9B-9178724DC4C7}" type="sibTrans" cxnId="{17558B64-858F-40E7-9913-F65E48FCAA09}">
      <dgm:prSet/>
      <dgm:spPr/>
      <dgm:t>
        <a:bodyPr/>
        <a:lstStyle/>
        <a:p>
          <a:endParaRPr lang="en-US" sz="1200"/>
        </a:p>
      </dgm:t>
    </dgm:pt>
    <dgm:pt modelId="{FDFA8E69-BE81-46DE-A519-9C3C10E8F547}">
      <dgm:prSet phldrT="[Text]" custT="1"/>
      <dgm:spPr/>
      <dgm:t>
        <a:bodyPr/>
        <a:lstStyle/>
        <a:p>
          <a:r>
            <a:rPr lang="en-US" sz="1200" dirty="0"/>
            <a:t>Plot multi-univariate charts</a:t>
          </a:r>
        </a:p>
      </dgm:t>
    </dgm:pt>
    <dgm:pt modelId="{573F0273-A4E2-4638-BDAA-BF19D8B1E76F}" type="parTrans" cxnId="{B598A870-B5E8-4C46-AD78-9F5B644F0380}">
      <dgm:prSet/>
      <dgm:spPr/>
      <dgm:t>
        <a:bodyPr/>
        <a:lstStyle/>
        <a:p>
          <a:endParaRPr lang="en-US" sz="1200"/>
        </a:p>
      </dgm:t>
    </dgm:pt>
    <dgm:pt modelId="{909E0938-DA89-44ED-9A80-A60754B000EF}" type="sibTrans" cxnId="{B598A870-B5E8-4C46-AD78-9F5B644F0380}">
      <dgm:prSet/>
      <dgm:spPr/>
      <dgm:t>
        <a:bodyPr/>
        <a:lstStyle/>
        <a:p>
          <a:endParaRPr lang="en-US" sz="1200"/>
        </a:p>
      </dgm:t>
    </dgm:pt>
    <dgm:pt modelId="{E5F2C04A-99FA-4DCB-BEB5-E8F14F252A58}">
      <dgm:prSet phldrT="[Text]" custT="1"/>
      <dgm:spPr/>
      <dgm:t>
        <a:bodyPr/>
        <a:lstStyle/>
        <a:p>
          <a:r>
            <a:rPr lang="en-US" sz="1200" dirty="0"/>
            <a:t>Check for missing data in the dataset and remove if any.</a:t>
          </a:r>
        </a:p>
      </dgm:t>
    </dgm:pt>
    <dgm:pt modelId="{8E483741-F657-42F0-9817-2FCED3329542}" type="parTrans" cxnId="{5C7C7B10-1B4C-4222-85FA-EB89B4007EA7}">
      <dgm:prSet/>
      <dgm:spPr/>
      <dgm:t>
        <a:bodyPr/>
        <a:lstStyle/>
        <a:p>
          <a:endParaRPr lang="en-US" sz="1200"/>
        </a:p>
      </dgm:t>
    </dgm:pt>
    <dgm:pt modelId="{0854F69A-7C0A-4E53-B32F-25102045D172}" type="sibTrans" cxnId="{5C7C7B10-1B4C-4222-85FA-EB89B4007EA7}">
      <dgm:prSet/>
      <dgm:spPr/>
      <dgm:t>
        <a:bodyPr/>
        <a:lstStyle/>
        <a:p>
          <a:endParaRPr lang="en-US" sz="1200"/>
        </a:p>
      </dgm:t>
    </dgm:pt>
    <dgm:pt modelId="{B679F1C4-B0C7-4D25-9C0B-CD3E2016A62D}">
      <dgm:prSet phldrT="[Text]" custT="1"/>
      <dgm:spPr/>
      <dgm:t>
        <a:bodyPr/>
        <a:lstStyle/>
        <a:p>
          <a:r>
            <a:rPr lang="en-US" sz="1200" dirty="0"/>
            <a:t>Plot univariate charts of each PC.</a:t>
          </a:r>
        </a:p>
      </dgm:t>
    </dgm:pt>
    <dgm:pt modelId="{EC41B33D-E705-4AB2-93C5-9569208A2668}" type="parTrans" cxnId="{D6B19DBE-975A-4E92-BF9D-464AF8ED4368}">
      <dgm:prSet/>
      <dgm:spPr/>
      <dgm:t>
        <a:bodyPr/>
        <a:lstStyle/>
        <a:p>
          <a:endParaRPr lang="en-US" sz="2800"/>
        </a:p>
      </dgm:t>
    </dgm:pt>
    <dgm:pt modelId="{1EA4931D-6B4E-4128-82A3-490A874B991C}" type="sibTrans" cxnId="{D6B19DBE-975A-4E92-BF9D-464AF8ED4368}">
      <dgm:prSet/>
      <dgm:spPr/>
      <dgm:t>
        <a:bodyPr/>
        <a:lstStyle/>
        <a:p>
          <a:endParaRPr lang="en-US" sz="2800"/>
        </a:p>
      </dgm:t>
    </dgm:pt>
    <dgm:pt modelId="{4E729F6E-188B-4961-95AD-C8AE30E315AF}">
      <dgm:prSet phldrT="[Text]" custT="1"/>
      <dgm:spPr/>
      <dgm:t>
        <a:bodyPr/>
        <a:lstStyle/>
        <a:p>
          <a:r>
            <a:rPr lang="en-US" sz="1200" dirty="0"/>
            <a:t>Scale the dataset by standardizing each variable, since no information about the dimensions of the data is given.</a:t>
          </a:r>
        </a:p>
      </dgm:t>
    </dgm:pt>
    <dgm:pt modelId="{971597F3-C68D-4A6E-8C73-9D7894268339}" type="parTrans" cxnId="{E6401514-5337-49A4-9A94-EFCD047805B9}">
      <dgm:prSet/>
      <dgm:spPr/>
      <dgm:t>
        <a:bodyPr/>
        <a:lstStyle/>
        <a:p>
          <a:endParaRPr lang="en-US"/>
        </a:p>
      </dgm:t>
    </dgm:pt>
    <dgm:pt modelId="{368D24E3-FDAC-4D6A-823F-7AD3259688D9}" type="sibTrans" cxnId="{E6401514-5337-49A4-9A94-EFCD047805B9}">
      <dgm:prSet/>
      <dgm:spPr/>
      <dgm:t>
        <a:bodyPr/>
        <a:lstStyle/>
        <a:p>
          <a:endParaRPr lang="en-US"/>
        </a:p>
      </dgm:t>
    </dgm:pt>
    <dgm:pt modelId="{EA92E4D0-0E30-40EB-9267-B2B1751C7382}">
      <dgm:prSet phldrT="[Text]" custT="1"/>
      <dgm:spPr/>
      <dgm:t>
        <a:bodyPr/>
        <a:lstStyle/>
        <a:p>
          <a:r>
            <a:rPr lang="en-US" sz="1200" dirty="0"/>
            <a:t>Select the ‘vital few’ principal components using Preto chart, Scree plot and Minimum Description Length chart.</a:t>
          </a:r>
        </a:p>
      </dgm:t>
    </dgm:pt>
    <dgm:pt modelId="{77BCB9B3-3353-4B09-AA19-A3DB3BB2C9E2}" type="parTrans" cxnId="{1116D448-27E6-44D6-9EB9-B50AF50A14D8}">
      <dgm:prSet/>
      <dgm:spPr/>
      <dgm:t>
        <a:bodyPr/>
        <a:lstStyle/>
        <a:p>
          <a:endParaRPr lang="en-US"/>
        </a:p>
      </dgm:t>
    </dgm:pt>
    <dgm:pt modelId="{AB10C785-5931-430A-BAFA-C383F7241E82}" type="sibTrans" cxnId="{1116D448-27E6-44D6-9EB9-B50AF50A14D8}">
      <dgm:prSet/>
      <dgm:spPr/>
      <dgm:t>
        <a:bodyPr/>
        <a:lstStyle/>
        <a:p>
          <a:endParaRPr lang="en-US"/>
        </a:p>
      </dgm:t>
    </dgm:pt>
    <dgm:pt modelId="{CE9C08CB-E3E8-4ACB-B0D6-55F96A8C965D}">
      <dgm:prSet phldrT="[Text]" custT="1"/>
      <dgm:spPr/>
      <dgm:t>
        <a:bodyPr/>
        <a:lstStyle/>
        <a:p>
          <a:r>
            <a:rPr lang="en-US" sz="1200" dirty="0"/>
            <a:t>Choose an appropriate value of </a:t>
          </a:r>
          <a:r>
            <a:rPr lang="el-GR" sz="1200" dirty="0"/>
            <a:t>α</a:t>
          </a:r>
          <a:r>
            <a:rPr lang="en-US" sz="1200" dirty="0"/>
            <a:t> for the individual charts such that the composite </a:t>
          </a:r>
          <a:r>
            <a:rPr lang="el-GR" sz="1200" dirty="0"/>
            <a:t>α</a:t>
          </a:r>
          <a:r>
            <a:rPr lang="en-US" sz="1200" dirty="0"/>
            <a:t> is the same as that of Approach 1.</a:t>
          </a:r>
        </a:p>
      </dgm:t>
    </dgm:pt>
    <dgm:pt modelId="{29A852E2-4CBB-4A84-B8BE-BDA188BBE2C5}" type="parTrans" cxnId="{DDFCC1E7-4A16-4E2E-BA43-19DF9BCD08F4}">
      <dgm:prSet/>
      <dgm:spPr/>
      <dgm:t>
        <a:bodyPr/>
        <a:lstStyle/>
        <a:p>
          <a:endParaRPr lang="en-US"/>
        </a:p>
      </dgm:t>
    </dgm:pt>
    <dgm:pt modelId="{B8A1A57C-3FF1-4E96-8E5C-5A935BF53A71}" type="sibTrans" cxnId="{DDFCC1E7-4A16-4E2E-BA43-19DF9BCD08F4}">
      <dgm:prSet/>
      <dgm:spPr/>
      <dgm:t>
        <a:bodyPr/>
        <a:lstStyle/>
        <a:p>
          <a:endParaRPr lang="en-US"/>
        </a:p>
      </dgm:t>
    </dgm:pt>
    <dgm:pt modelId="{756A1C9F-0273-40CE-8FD2-0FBC23ABE96D}">
      <dgm:prSet phldrT="[Text]" custT="1"/>
      <dgm:spPr/>
      <dgm:t>
        <a:bodyPr/>
        <a:lstStyle/>
        <a:p>
          <a:r>
            <a:rPr lang="en-US" sz="1200" dirty="0"/>
            <a:t>Calculate ARL values and estimate the in-control population parameters of the dataset.</a:t>
          </a:r>
        </a:p>
      </dgm:t>
    </dgm:pt>
    <dgm:pt modelId="{1EF554DF-D20B-4485-9136-988BCA5BDBAF}" type="parTrans" cxnId="{9BA22D19-5C43-4320-9521-95E7F3A940D0}">
      <dgm:prSet/>
      <dgm:spPr/>
      <dgm:t>
        <a:bodyPr/>
        <a:lstStyle/>
        <a:p>
          <a:endParaRPr lang="en-US"/>
        </a:p>
      </dgm:t>
    </dgm:pt>
    <dgm:pt modelId="{FAEF5837-7713-4581-A89B-39C0CD1DDE3B}" type="sibTrans" cxnId="{9BA22D19-5C43-4320-9521-95E7F3A940D0}">
      <dgm:prSet/>
      <dgm:spPr/>
      <dgm:t>
        <a:bodyPr/>
        <a:lstStyle/>
        <a:p>
          <a:endParaRPr lang="en-US"/>
        </a:p>
      </dgm:t>
    </dgm:pt>
    <dgm:pt modelId="{60B09686-27C5-4823-BE77-A2F5347A8C81}" type="pres">
      <dgm:prSet presAssocID="{6DA1B391-CA6D-4509-AAC3-ABEE85CD63A9}" presName="linearFlow" presStyleCnt="0">
        <dgm:presLayoutVars>
          <dgm:dir/>
          <dgm:animLvl val="lvl"/>
          <dgm:resizeHandles val="exact"/>
        </dgm:presLayoutVars>
      </dgm:prSet>
      <dgm:spPr/>
    </dgm:pt>
    <dgm:pt modelId="{66E41216-DEB0-4221-A5F4-2630DCEC85E2}" type="pres">
      <dgm:prSet presAssocID="{188C378E-C1EF-465E-9537-000537345560}" presName="composite" presStyleCnt="0"/>
      <dgm:spPr/>
    </dgm:pt>
    <dgm:pt modelId="{07DE3B3A-0F93-4D3A-9B57-FD54B4AA24AD}" type="pres">
      <dgm:prSet presAssocID="{188C378E-C1EF-465E-9537-000537345560}" presName="parentText" presStyleLbl="alignNode1" presStyleIdx="0" presStyleCnt="3">
        <dgm:presLayoutVars>
          <dgm:chMax val="1"/>
          <dgm:bulletEnabled val="1"/>
        </dgm:presLayoutVars>
      </dgm:prSet>
      <dgm:spPr/>
    </dgm:pt>
    <dgm:pt modelId="{881EA59A-AD8B-4A75-8E00-01797C3B358C}" type="pres">
      <dgm:prSet presAssocID="{188C378E-C1EF-465E-9537-000537345560}" presName="descendantText" presStyleLbl="alignAcc1" presStyleIdx="0" presStyleCnt="3" custLinFactNeighborX="110" custLinFactNeighborY="-310">
        <dgm:presLayoutVars>
          <dgm:bulletEnabled val="1"/>
        </dgm:presLayoutVars>
      </dgm:prSet>
      <dgm:spPr/>
    </dgm:pt>
    <dgm:pt modelId="{0E736F59-F97E-411B-B88A-3020F4349897}" type="pres">
      <dgm:prSet presAssocID="{88D47717-A87C-45D0-B504-3B4FC933AC2B}" presName="sp" presStyleCnt="0"/>
      <dgm:spPr/>
    </dgm:pt>
    <dgm:pt modelId="{EFD8D786-89FB-4BDA-8B64-C433D0459621}" type="pres">
      <dgm:prSet presAssocID="{31D59358-93F5-44A7-ACA3-FD576C68A7E3}" presName="composite" presStyleCnt="0"/>
      <dgm:spPr/>
    </dgm:pt>
    <dgm:pt modelId="{07B34144-8B97-4052-B019-7C56C098195D}" type="pres">
      <dgm:prSet presAssocID="{31D59358-93F5-44A7-ACA3-FD576C68A7E3}" presName="parentText" presStyleLbl="alignNode1" presStyleIdx="1" presStyleCnt="3" custLinFactNeighborY="-2484">
        <dgm:presLayoutVars>
          <dgm:chMax val="1"/>
          <dgm:bulletEnabled val="1"/>
        </dgm:presLayoutVars>
      </dgm:prSet>
      <dgm:spPr/>
    </dgm:pt>
    <dgm:pt modelId="{5D6E9108-076E-4E1F-81DC-0E6660D1E824}" type="pres">
      <dgm:prSet presAssocID="{31D59358-93F5-44A7-ACA3-FD576C68A7E3}" presName="descendantText" presStyleLbl="alignAcc1" presStyleIdx="1" presStyleCnt="3" custLinFactNeighborY="-5096">
        <dgm:presLayoutVars>
          <dgm:bulletEnabled val="1"/>
        </dgm:presLayoutVars>
      </dgm:prSet>
      <dgm:spPr/>
    </dgm:pt>
    <dgm:pt modelId="{335906C1-F26B-4DA8-B301-E4FBD3F6A087}" type="pres">
      <dgm:prSet presAssocID="{57B119A1-ECEE-4E67-BB1A-97B3977AF902}" presName="sp" presStyleCnt="0"/>
      <dgm:spPr/>
    </dgm:pt>
    <dgm:pt modelId="{979959CD-7CCF-4528-BB82-46F994E4461E}" type="pres">
      <dgm:prSet presAssocID="{FDFA8E69-BE81-46DE-A519-9C3C10E8F547}" presName="composite" presStyleCnt="0"/>
      <dgm:spPr/>
    </dgm:pt>
    <dgm:pt modelId="{8EBFE6AF-B2EF-4028-8B22-8D83A4BEDE7C}" type="pres">
      <dgm:prSet presAssocID="{FDFA8E69-BE81-46DE-A519-9C3C10E8F547}" presName="parentText" presStyleLbl="alignNode1" presStyleIdx="2" presStyleCnt="3" custLinFactNeighborY="-5427">
        <dgm:presLayoutVars>
          <dgm:chMax val="1"/>
          <dgm:bulletEnabled val="1"/>
        </dgm:presLayoutVars>
      </dgm:prSet>
      <dgm:spPr/>
    </dgm:pt>
    <dgm:pt modelId="{76684661-5914-4FBB-90CD-3CC4F7803A5E}" type="pres">
      <dgm:prSet presAssocID="{FDFA8E69-BE81-46DE-A519-9C3C10E8F547}" presName="descendantText" presStyleLbl="alignAcc1" presStyleIdx="2" presStyleCnt="3" custLinFactNeighborX="0" custLinFactNeighborY="-10268">
        <dgm:presLayoutVars>
          <dgm:bulletEnabled val="1"/>
        </dgm:presLayoutVars>
      </dgm:prSet>
      <dgm:spPr/>
    </dgm:pt>
  </dgm:ptLst>
  <dgm:cxnLst>
    <dgm:cxn modelId="{DDA7A40F-8562-4ACC-8CE5-5750158425A2}" type="presOf" srcId="{756A1C9F-0273-40CE-8FD2-0FBC23ABE96D}" destId="{76684661-5914-4FBB-90CD-3CC4F7803A5E}" srcOrd="0" destOrd="2" presId="urn:microsoft.com/office/officeart/2005/8/layout/chevron2"/>
    <dgm:cxn modelId="{5C7C7B10-1B4C-4222-85FA-EB89B4007EA7}" srcId="{188C378E-C1EF-465E-9537-000537345560}" destId="{E5F2C04A-99FA-4DCB-BEB5-E8F14F252A58}" srcOrd="0" destOrd="0" parTransId="{8E483741-F657-42F0-9817-2FCED3329542}" sibTransId="{0854F69A-7C0A-4E53-B32F-25102045D172}"/>
    <dgm:cxn modelId="{E6401514-5337-49A4-9A94-EFCD047805B9}" srcId="{188C378E-C1EF-465E-9537-000537345560}" destId="{4E729F6E-188B-4961-95AD-C8AE30E315AF}" srcOrd="1" destOrd="0" parTransId="{971597F3-C68D-4A6E-8C73-9D7894268339}" sibTransId="{368D24E3-FDAC-4D6A-823F-7AD3259688D9}"/>
    <dgm:cxn modelId="{9BA22D19-5C43-4320-9521-95E7F3A940D0}" srcId="{FDFA8E69-BE81-46DE-A519-9C3C10E8F547}" destId="{756A1C9F-0273-40CE-8FD2-0FBC23ABE96D}" srcOrd="2" destOrd="0" parTransId="{1EF554DF-D20B-4485-9136-988BCA5BDBAF}" sibTransId="{FAEF5837-7713-4581-A89B-39C0CD1DDE3B}"/>
    <dgm:cxn modelId="{4A78F91D-9789-4282-950F-5835FF411BF4}" type="presOf" srcId="{EA92E4D0-0E30-40EB-9267-B2B1751C7382}" destId="{5D6E9108-076E-4E1F-81DC-0E6660D1E824}" srcOrd="0" destOrd="1" presId="urn:microsoft.com/office/officeart/2005/8/layout/chevron2"/>
    <dgm:cxn modelId="{63301322-21EA-4F95-9A00-9E49B9DAE9C5}" type="presOf" srcId="{19D49395-373D-40EF-B257-769B4236C690}" destId="{5D6E9108-076E-4E1F-81DC-0E6660D1E824}" srcOrd="0" destOrd="0" presId="urn:microsoft.com/office/officeart/2005/8/layout/chevron2"/>
    <dgm:cxn modelId="{AFE47B2C-9B68-4789-BAF3-204424866289}" type="presOf" srcId="{6DA1B391-CA6D-4509-AAC3-ABEE85CD63A9}" destId="{60B09686-27C5-4823-BE77-A2F5347A8C81}" srcOrd="0" destOrd="0" presId="urn:microsoft.com/office/officeart/2005/8/layout/chevron2"/>
    <dgm:cxn modelId="{7EE35E38-5F42-45B8-9B2B-8D9F565D6DB1}" type="presOf" srcId="{CE9C08CB-E3E8-4ACB-B0D6-55F96A8C965D}" destId="{76684661-5914-4FBB-90CD-3CC4F7803A5E}" srcOrd="0" destOrd="1" presId="urn:microsoft.com/office/officeart/2005/8/layout/chevron2"/>
    <dgm:cxn modelId="{943B1062-9644-4640-998A-ECD14C396D3E}" srcId="{6DA1B391-CA6D-4509-AAC3-ABEE85CD63A9}" destId="{31D59358-93F5-44A7-ACA3-FD576C68A7E3}" srcOrd="1" destOrd="0" parTransId="{47D674D3-E3C2-453E-9CFA-DD657C14F9B4}" sibTransId="{57B119A1-ECEE-4E67-BB1A-97B3977AF902}"/>
    <dgm:cxn modelId="{17558B64-858F-40E7-9913-F65E48FCAA09}" srcId="{31D59358-93F5-44A7-ACA3-FD576C68A7E3}" destId="{19D49395-373D-40EF-B257-769B4236C690}" srcOrd="0" destOrd="0" parTransId="{AE3417C2-E96D-4279-BAA1-B3A05D4A963A}" sibTransId="{E0603DA6-DE77-46A2-AB9B-9178724DC4C7}"/>
    <dgm:cxn modelId="{16ADD867-F132-4C63-AEEE-450E6BDB6819}" type="presOf" srcId="{E5F2C04A-99FA-4DCB-BEB5-E8F14F252A58}" destId="{881EA59A-AD8B-4A75-8E00-01797C3B358C}" srcOrd="0" destOrd="0" presId="urn:microsoft.com/office/officeart/2005/8/layout/chevron2"/>
    <dgm:cxn modelId="{1116D448-27E6-44D6-9EB9-B50AF50A14D8}" srcId="{31D59358-93F5-44A7-ACA3-FD576C68A7E3}" destId="{EA92E4D0-0E30-40EB-9267-B2B1751C7382}" srcOrd="1" destOrd="0" parTransId="{77BCB9B3-3353-4B09-AA19-A3DB3BB2C9E2}" sibTransId="{AB10C785-5931-430A-BAFA-C383F7241E82}"/>
    <dgm:cxn modelId="{D4E25349-9754-49BD-9D4D-FE0BA984ED48}" type="presOf" srcId="{31D59358-93F5-44A7-ACA3-FD576C68A7E3}" destId="{07B34144-8B97-4052-B019-7C56C098195D}" srcOrd="0" destOrd="0" presId="urn:microsoft.com/office/officeart/2005/8/layout/chevron2"/>
    <dgm:cxn modelId="{B598A870-B5E8-4C46-AD78-9F5B644F0380}" srcId="{6DA1B391-CA6D-4509-AAC3-ABEE85CD63A9}" destId="{FDFA8E69-BE81-46DE-A519-9C3C10E8F547}" srcOrd="2" destOrd="0" parTransId="{573F0273-A4E2-4638-BDAA-BF19D8B1E76F}" sibTransId="{909E0938-DA89-44ED-9A80-A60754B000EF}"/>
    <dgm:cxn modelId="{FFD30A9A-00C1-497B-B76E-C2B7FB26323B}" srcId="{6DA1B391-CA6D-4509-AAC3-ABEE85CD63A9}" destId="{188C378E-C1EF-465E-9537-000537345560}" srcOrd="0" destOrd="0" parTransId="{7C19CF6C-1C5D-4341-9EA2-D93FC35EE6B0}" sibTransId="{88D47717-A87C-45D0-B504-3B4FC933AC2B}"/>
    <dgm:cxn modelId="{9C6C48A0-4918-4420-B0A7-2D398C71DF75}" type="presOf" srcId="{B679F1C4-B0C7-4D25-9C0B-CD3E2016A62D}" destId="{76684661-5914-4FBB-90CD-3CC4F7803A5E}" srcOrd="0" destOrd="0" presId="urn:microsoft.com/office/officeart/2005/8/layout/chevron2"/>
    <dgm:cxn modelId="{BC1D11B8-4D8B-4641-9CD0-9BE0B4A54E80}" type="presOf" srcId="{FDFA8E69-BE81-46DE-A519-9C3C10E8F547}" destId="{8EBFE6AF-B2EF-4028-8B22-8D83A4BEDE7C}" srcOrd="0" destOrd="0" presId="urn:microsoft.com/office/officeart/2005/8/layout/chevron2"/>
    <dgm:cxn modelId="{D6B19DBE-975A-4E92-BF9D-464AF8ED4368}" srcId="{FDFA8E69-BE81-46DE-A519-9C3C10E8F547}" destId="{B679F1C4-B0C7-4D25-9C0B-CD3E2016A62D}" srcOrd="0" destOrd="0" parTransId="{EC41B33D-E705-4AB2-93C5-9569208A2668}" sibTransId="{1EA4931D-6B4E-4128-82A3-490A874B991C}"/>
    <dgm:cxn modelId="{DD2BDBD5-77BE-402D-A776-E17BB6ABFCC0}" type="presOf" srcId="{188C378E-C1EF-465E-9537-000537345560}" destId="{07DE3B3A-0F93-4D3A-9B57-FD54B4AA24AD}" srcOrd="0" destOrd="0" presId="urn:microsoft.com/office/officeart/2005/8/layout/chevron2"/>
    <dgm:cxn modelId="{87CD99E5-7C95-42A7-ADBC-68F4AE9F8B11}" type="presOf" srcId="{4E729F6E-188B-4961-95AD-C8AE30E315AF}" destId="{881EA59A-AD8B-4A75-8E00-01797C3B358C}" srcOrd="0" destOrd="1" presId="urn:microsoft.com/office/officeart/2005/8/layout/chevron2"/>
    <dgm:cxn modelId="{DDFCC1E7-4A16-4E2E-BA43-19DF9BCD08F4}" srcId="{FDFA8E69-BE81-46DE-A519-9C3C10E8F547}" destId="{CE9C08CB-E3E8-4ACB-B0D6-55F96A8C965D}" srcOrd="1" destOrd="0" parTransId="{29A852E2-4CBB-4A84-B8BE-BDA188BBE2C5}" sibTransId="{B8A1A57C-3FF1-4E96-8E5C-5A935BF53A71}"/>
    <dgm:cxn modelId="{AE791CB6-5004-4C64-AA6C-4BB5C2477C10}" type="presParOf" srcId="{60B09686-27C5-4823-BE77-A2F5347A8C81}" destId="{66E41216-DEB0-4221-A5F4-2630DCEC85E2}" srcOrd="0" destOrd="0" presId="urn:microsoft.com/office/officeart/2005/8/layout/chevron2"/>
    <dgm:cxn modelId="{B7BACF77-6AEE-4843-8E7A-4BD9FAFCC23A}" type="presParOf" srcId="{66E41216-DEB0-4221-A5F4-2630DCEC85E2}" destId="{07DE3B3A-0F93-4D3A-9B57-FD54B4AA24AD}" srcOrd="0" destOrd="0" presId="urn:microsoft.com/office/officeart/2005/8/layout/chevron2"/>
    <dgm:cxn modelId="{F3A0CCEC-F9C2-4E39-B28B-32DB4EE6B002}" type="presParOf" srcId="{66E41216-DEB0-4221-A5F4-2630DCEC85E2}" destId="{881EA59A-AD8B-4A75-8E00-01797C3B358C}" srcOrd="1" destOrd="0" presId="urn:microsoft.com/office/officeart/2005/8/layout/chevron2"/>
    <dgm:cxn modelId="{3890EC05-DE71-4E40-BFFB-1F44B1C0D5A9}" type="presParOf" srcId="{60B09686-27C5-4823-BE77-A2F5347A8C81}" destId="{0E736F59-F97E-411B-B88A-3020F4349897}" srcOrd="1" destOrd="0" presId="urn:microsoft.com/office/officeart/2005/8/layout/chevron2"/>
    <dgm:cxn modelId="{EEA80625-1C80-4923-A95D-E3D69F9C74CA}" type="presParOf" srcId="{60B09686-27C5-4823-BE77-A2F5347A8C81}" destId="{EFD8D786-89FB-4BDA-8B64-C433D0459621}" srcOrd="2" destOrd="0" presId="urn:microsoft.com/office/officeart/2005/8/layout/chevron2"/>
    <dgm:cxn modelId="{BCF5A043-899C-4FE3-ADB2-1D7FB66C3D4E}" type="presParOf" srcId="{EFD8D786-89FB-4BDA-8B64-C433D0459621}" destId="{07B34144-8B97-4052-B019-7C56C098195D}" srcOrd="0" destOrd="0" presId="urn:microsoft.com/office/officeart/2005/8/layout/chevron2"/>
    <dgm:cxn modelId="{0A0F5CD7-F56A-4C79-A6C6-88CD34CD8B69}" type="presParOf" srcId="{EFD8D786-89FB-4BDA-8B64-C433D0459621}" destId="{5D6E9108-076E-4E1F-81DC-0E6660D1E824}" srcOrd="1" destOrd="0" presId="urn:microsoft.com/office/officeart/2005/8/layout/chevron2"/>
    <dgm:cxn modelId="{F1D6C6BD-A7B1-4621-AAA4-0EA828E0ED86}" type="presParOf" srcId="{60B09686-27C5-4823-BE77-A2F5347A8C81}" destId="{335906C1-F26B-4DA8-B301-E4FBD3F6A087}" srcOrd="3" destOrd="0" presId="urn:microsoft.com/office/officeart/2005/8/layout/chevron2"/>
    <dgm:cxn modelId="{DB70B765-19E1-4182-A693-4C827A01F7BF}" type="presParOf" srcId="{60B09686-27C5-4823-BE77-A2F5347A8C81}" destId="{979959CD-7CCF-4528-BB82-46F994E4461E}" srcOrd="4" destOrd="0" presId="urn:microsoft.com/office/officeart/2005/8/layout/chevron2"/>
    <dgm:cxn modelId="{07D17CDD-6A56-4D07-8AAD-D4958CC7613D}" type="presParOf" srcId="{979959CD-7CCF-4528-BB82-46F994E4461E}" destId="{8EBFE6AF-B2EF-4028-8B22-8D83A4BEDE7C}" srcOrd="0" destOrd="0" presId="urn:microsoft.com/office/officeart/2005/8/layout/chevron2"/>
    <dgm:cxn modelId="{8068A3D7-37F1-4701-AA8E-504CF4776B37}" type="presParOf" srcId="{979959CD-7CCF-4528-BB82-46F994E4461E}" destId="{76684661-5914-4FBB-90CD-3CC4F7803A5E}" srcOrd="1" destOrd="0" presId="urn:microsoft.com/office/officeart/2005/8/layout/chevron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E3B3A-0F93-4D3A-9B57-FD54B4AA24AD}">
      <dsp:nvSpPr>
        <dsp:cNvPr id="0" name=""/>
        <dsp:cNvSpPr/>
      </dsp:nvSpPr>
      <dsp:spPr>
        <a:xfrm rot="5400000">
          <a:off x="-170698" y="172994"/>
          <a:ext cx="1137989" cy="7965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Preliminary Analysis</a:t>
          </a:r>
        </a:p>
      </dsp:txBody>
      <dsp:txXfrm rot="-5400000">
        <a:off x="1" y="400591"/>
        <a:ext cx="796592" cy="341397"/>
      </dsp:txXfrm>
    </dsp:sp>
    <dsp:sp modelId="{881EA59A-AD8B-4A75-8E00-01797C3B358C}">
      <dsp:nvSpPr>
        <dsp:cNvPr id="0" name=""/>
        <dsp:cNvSpPr/>
      </dsp:nvSpPr>
      <dsp:spPr>
        <a:xfrm rot="5400000">
          <a:off x="4699564" y="-3902968"/>
          <a:ext cx="739693" cy="854563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Check for missing data in the dataset and remove if any.</a:t>
          </a:r>
        </a:p>
        <a:p>
          <a:pPr marL="114300" lvl="1" indent="-114300" algn="l" defTabSz="533400">
            <a:lnSpc>
              <a:spcPct val="90000"/>
            </a:lnSpc>
            <a:spcBef>
              <a:spcPct val="0"/>
            </a:spcBef>
            <a:spcAft>
              <a:spcPct val="15000"/>
            </a:spcAft>
            <a:buChar char="•"/>
          </a:pPr>
          <a:r>
            <a:rPr lang="en-US" sz="1200" kern="1200" dirty="0"/>
            <a:t>Estimate the distribution type of dataset.</a:t>
          </a:r>
        </a:p>
        <a:p>
          <a:pPr marL="114300" lvl="1" indent="-114300" algn="l" defTabSz="533400">
            <a:lnSpc>
              <a:spcPct val="90000"/>
            </a:lnSpc>
            <a:spcBef>
              <a:spcPct val="0"/>
            </a:spcBef>
            <a:spcAft>
              <a:spcPct val="15000"/>
            </a:spcAft>
            <a:buChar char="•"/>
          </a:pPr>
          <a:r>
            <a:rPr lang="en-US" sz="1200" kern="1200" dirty="0"/>
            <a:t>Perform trend analysis on dataset.</a:t>
          </a:r>
        </a:p>
      </dsp:txBody>
      <dsp:txXfrm rot="-5400000">
        <a:off x="796593" y="36112"/>
        <a:ext cx="8509528" cy="667475"/>
      </dsp:txXfrm>
    </dsp:sp>
    <dsp:sp modelId="{07B34144-8B97-4052-B019-7C56C098195D}">
      <dsp:nvSpPr>
        <dsp:cNvPr id="0" name=""/>
        <dsp:cNvSpPr/>
      </dsp:nvSpPr>
      <dsp:spPr>
        <a:xfrm rot="5400000">
          <a:off x="-170698" y="1071042"/>
          <a:ext cx="1137989" cy="7965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Plot </a:t>
          </a:r>
          <a14:m xmlns:a14="http://schemas.microsoft.com/office/drawing/2010/main">
            <m:oMath xmlns:m="http://schemas.openxmlformats.org/officeDocument/2006/math">
              <m:sSup>
                <m:sSupPr>
                  <m:ctrlPr>
                    <a:rPr lang="en-US" sz="1200" i="1" kern="1200" smtClean="0">
                      <a:latin typeface="Cambria Math" panose="02040503050406030204" pitchFamily="18" charset="0"/>
                    </a:rPr>
                  </m:ctrlPr>
                </m:sSupPr>
                <m:e>
                  <m:r>
                    <a:rPr lang="en-US" sz="1200" i="1" kern="1200" smtClean="0">
                      <a:latin typeface="Cambria Math" panose="02040503050406030204" pitchFamily="18" charset="0"/>
                    </a:rPr>
                    <m:t>𝑇</m:t>
                  </m:r>
                </m:e>
                <m:sup>
                  <m:r>
                    <a:rPr lang="en-US" sz="1200" i="1" kern="1200" smtClean="0">
                      <a:latin typeface="Cambria Math" panose="02040503050406030204" pitchFamily="18" charset="0"/>
                    </a:rPr>
                    <m:t>2</m:t>
                  </m:r>
                </m:sup>
              </m:sSup>
              <m:r>
                <a:rPr lang="en-US" sz="1200" i="1" kern="1200" smtClean="0">
                  <a:latin typeface="Cambria Math" panose="02040503050406030204" pitchFamily="18" charset="0"/>
                </a:rPr>
                <m:t> </m:t>
              </m:r>
            </m:oMath>
          </a14:m>
          <a:r>
            <a:rPr lang="en-US" sz="1200" kern="1200" dirty="0"/>
            <a:t>chart </a:t>
          </a:r>
        </a:p>
      </dsp:txBody>
      <dsp:txXfrm rot="-5400000">
        <a:off x="1" y="1298639"/>
        <a:ext cx="796592" cy="341397"/>
      </dsp:txXfrm>
    </dsp:sp>
    <dsp:sp modelId="{5D6E9108-076E-4E1F-81DC-0E6660D1E824}">
      <dsp:nvSpPr>
        <dsp:cNvPr id="0" name=""/>
        <dsp:cNvSpPr/>
      </dsp:nvSpPr>
      <dsp:spPr>
        <a:xfrm rot="5400000">
          <a:off x="4699564" y="-3021479"/>
          <a:ext cx="739693" cy="854563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Find the sample covariance matrix of the data set. It is a 209X209 square matrix.</a:t>
          </a:r>
        </a:p>
        <a:p>
          <a:pPr marL="114300" lvl="1" indent="-114300" algn="l" defTabSz="533400">
            <a:lnSpc>
              <a:spcPct val="90000"/>
            </a:lnSpc>
            <a:spcBef>
              <a:spcPct val="0"/>
            </a:spcBef>
            <a:spcAft>
              <a:spcPct val="15000"/>
            </a:spcAft>
            <a:buChar char="•"/>
          </a:pPr>
          <a:r>
            <a:rPr lang="en-US" sz="1200" kern="1200" dirty="0"/>
            <a:t>Use                                          to calculate the </a:t>
          </a:r>
          <a14:m xmlns:a14="http://schemas.microsoft.com/office/drawing/2010/main">
            <m:oMath xmlns:m="http://schemas.openxmlformats.org/officeDocument/2006/math">
              <m:sSup>
                <m:sSupPr>
                  <m:ctrlPr>
                    <a:rPr lang="en-US" sz="1200" i="1" kern="1200" smtClean="0">
                      <a:latin typeface="Cambria Math" panose="02040503050406030204" pitchFamily="18" charset="0"/>
                    </a:rPr>
                  </m:ctrlPr>
                </m:sSupPr>
                <m:e>
                  <m:r>
                    <a:rPr lang="en-US" sz="1200" i="1" kern="1200" smtClean="0">
                      <a:latin typeface="Cambria Math" panose="02040503050406030204" pitchFamily="18" charset="0"/>
                    </a:rPr>
                    <m:t>𝑇</m:t>
                  </m:r>
                </m:e>
                <m:sup>
                  <m:r>
                    <a:rPr lang="en-US" sz="1200" i="1" kern="1200" smtClean="0">
                      <a:latin typeface="Cambria Math" panose="02040503050406030204" pitchFamily="18" charset="0"/>
                    </a:rPr>
                    <m:t>2</m:t>
                  </m:r>
                </m:sup>
              </m:sSup>
            </m:oMath>
          </a14:m>
          <a:r>
            <a:rPr lang="en-US" sz="1200" kern="1200" dirty="0"/>
            <a:t> statistic for each observation since the population parameters </a:t>
          </a:r>
          <a14:m xmlns:a14="http://schemas.microsoft.com/office/drawing/2010/main">
            <m:oMath xmlns:m="http://schemas.openxmlformats.org/officeDocument/2006/math">
              <m:sSub>
                <m:sSubPr>
                  <m:ctrlPr>
                    <a:rPr lang="pt-BR" sz="1200" i="1" kern="1200" smtClean="0">
                      <a:latin typeface="Cambria Math" panose="02040503050406030204" pitchFamily="18" charset="0"/>
                    </a:rPr>
                  </m:ctrlPr>
                </m:sSubPr>
                <m:e>
                  <m:r>
                    <m:rPr>
                      <m:nor/>
                    </m:rPr>
                    <a:rPr lang="el-GR" sz="1200" kern="1200" dirty="0"/>
                    <m:t>μ</m:t>
                  </m:r>
                </m:e>
                <m:sub>
                  <m:r>
                    <a:rPr lang="pt-BR" sz="1200" i="1" kern="1200" smtClean="0">
                      <a:latin typeface="Cambria Math" panose="02040503050406030204" pitchFamily="18" charset="0"/>
                    </a:rPr>
                    <m:t>0</m:t>
                  </m:r>
                </m:sub>
              </m:sSub>
            </m:oMath>
          </a14:m>
          <a:r>
            <a:rPr lang="pt-BR" sz="1200" kern="1200" dirty="0"/>
            <a:t> and </a:t>
          </a:r>
          <a14:m xmlns:a14="http://schemas.microsoft.com/office/drawing/2010/main">
            <m:oMath xmlns:m="http://schemas.openxmlformats.org/officeDocument/2006/math">
              <m:sSub>
                <m:sSubPr>
                  <m:ctrlPr>
                    <a:rPr lang="pt-BR" sz="1200" i="1" kern="1200">
                      <a:latin typeface="Cambria Math" panose="02040503050406030204" pitchFamily="18" charset="0"/>
                    </a:rPr>
                  </m:ctrlPr>
                </m:sSubPr>
                <m:e>
                  <m:r>
                    <m:rPr>
                      <m:nor/>
                    </m:rPr>
                    <a:rPr lang="el-GR" sz="1200" kern="1200" dirty="0"/>
                    <m:t>Σ</m:t>
                  </m:r>
                </m:e>
                <m:sub>
                  <m:r>
                    <a:rPr lang="pt-BR" sz="1200" i="1" kern="1200">
                      <a:latin typeface="Cambria Math" panose="02040503050406030204" pitchFamily="18" charset="0"/>
                    </a:rPr>
                    <m:t>0</m:t>
                  </m:r>
                </m:sub>
              </m:sSub>
            </m:oMath>
          </a14:m>
          <a:r>
            <a:rPr lang="en-US" sz="1200" kern="1200" dirty="0"/>
            <a:t> are unknown.</a:t>
          </a:r>
        </a:p>
        <a:p>
          <a:pPr marL="114300" lvl="1" indent="-114300" algn="l" defTabSz="533400">
            <a:lnSpc>
              <a:spcPct val="90000"/>
            </a:lnSpc>
            <a:spcBef>
              <a:spcPct val="0"/>
            </a:spcBef>
            <a:spcAft>
              <a:spcPct val="15000"/>
            </a:spcAft>
            <a:buChar char="•"/>
          </a:pPr>
          <a:r>
            <a:rPr lang="en-US" sz="1200" kern="1200" dirty="0"/>
            <a:t>Calculate UCL and plot </a:t>
          </a:r>
          <a14:m xmlns:a14="http://schemas.microsoft.com/office/drawing/2010/main">
            <m:oMath xmlns:m="http://schemas.openxmlformats.org/officeDocument/2006/math">
              <m:sSup>
                <m:sSupPr>
                  <m:ctrlPr>
                    <a:rPr lang="en-US" sz="1200" i="1" kern="1200" smtClean="0">
                      <a:latin typeface="Cambria Math" panose="02040503050406030204" pitchFamily="18" charset="0"/>
                    </a:rPr>
                  </m:ctrlPr>
                </m:sSupPr>
                <m:e>
                  <m:r>
                    <a:rPr lang="en-US" sz="1200" i="1" kern="1200" smtClean="0">
                      <a:latin typeface="Cambria Math" panose="02040503050406030204" pitchFamily="18" charset="0"/>
                    </a:rPr>
                    <m:t>𝑇</m:t>
                  </m:r>
                </m:e>
                <m:sup>
                  <m:r>
                    <a:rPr lang="en-US" sz="1200" i="1" kern="1200" smtClean="0">
                      <a:latin typeface="Cambria Math" panose="02040503050406030204" pitchFamily="18" charset="0"/>
                    </a:rPr>
                    <m:t>2</m:t>
                  </m:r>
                </m:sup>
              </m:sSup>
              <m:r>
                <a:rPr lang="en-US" sz="1200" i="1" kern="1200" smtClean="0">
                  <a:latin typeface="Cambria Math" panose="02040503050406030204" pitchFamily="18" charset="0"/>
                </a:rPr>
                <m:t> </m:t>
              </m:r>
            </m:oMath>
          </a14:m>
          <a:r>
            <a:rPr lang="en-US" sz="1200" kern="1200" dirty="0"/>
            <a:t> chart.</a:t>
          </a:r>
        </a:p>
        <a:p>
          <a:pPr marL="114300" lvl="1" indent="-114300" algn="l" defTabSz="533400">
            <a:lnSpc>
              <a:spcPct val="90000"/>
            </a:lnSpc>
            <a:spcBef>
              <a:spcPct val="0"/>
            </a:spcBef>
            <a:spcAft>
              <a:spcPct val="15000"/>
            </a:spcAft>
            <a:buChar char="•"/>
          </a:pPr>
          <a:r>
            <a:rPr lang="en-US" sz="1200" kern="1200" dirty="0"/>
            <a:t>Remove out-of-control data points/observations from the original dataset.</a:t>
          </a:r>
        </a:p>
      </dsp:txBody>
      <dsp:txXfrm rot="-5400000">
        <a:off x="796593" y="917601"/>
        <a:ext cx="8509528" cy="667475"/>
      </dsp:txXfrm>
    </dsp:sp>
    <dsp:sp modelId="{8EBFE6AF-B2EF-4028-8B22-8D83A4BEDE7C}">
      <dsp:nvSpPr>
        <dsp:cNvPr id="0" name=""/>
        <dsp:cNvSpPr/>
      </dsp:nvSpPr>
      <dsp:spPr>
        <a:xfrm rot="5400000">
          <a:off x="-170698" y="1982712"/>
          <a:ext cx="1137989" cy="7965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Calculate </a:t>
          </a:r>
          <a14:m xmlns:a14="http://schemas.microsoft.com/office/drawing/2010/main">
            <m:oMath xmlns:m="http://schemas.openxmlformats.org/officeDocument/2006/math">
              <m:sSub>
                <m:sSubPr>
                  <m:ctrlPr>
                    <a:rPr lang="pt-BR" sz="1200" i="1" kern="1200" smtClean="0">
                      <a:latin typeface="Cambria Math" panose="02040503050406030204" pitchFamily="18" charset="0"/>
                    </a:rPr>
                  </m:ctrlPr>
                </m:sSubPr>
                <m:e>
                  <m:r>
                    <m:rPr>
                      <m:nor/>
                    </m:rPr>
                    <a:rPr lang="el-GR" sz="1200" kern="1200" dirty="0"/>
                    <m:t>μ</m:t>
                  </m:r>
                </m:e>
                <m:sub>
                  <m:r>
                    <a:rPr lang="pt-BR" sz="1200" i="1" kern="1200" smtClean="0">
                      <a:latin typeface="Cambria Math" panose="02040503050406030204" pitchFamily="18" charset="0"/>
                    </a:rPr>
                    <m:t>0</m:t>
                  </m:r>
                </m:sub>
              </m:sSub>
            </m:oMath>
          </a14:m>
          <a:r>
            <a:rPr lang="pt-BR" sz="1200" kern="1200" dirty="0"/>
            <a:t> and </a:t>
          </a:r>
          <a14:m xmlns:a14="http://schemas.microsoft.com/office/drawing/2010/main">
            <m:oMath xmlns:m="http://schemas.openxmlformats.org/officeDocument/2006/math">
              <m:sSub>
                <m:sSubPr>
                  <m:ctrlPr>
                    <a:rPr lang="pt-BR" sz="1200" i="1" kern="1200">
                      <a:latin typeface="Cambria Math" panose="02040503050406030204" pitchFamily="18" charset="0"/>
                    </a:rPr>
                  </m:ctrlPr>
                </m:sSubPr>
                <m:e>
                  <m:r>
                    <m:rPr>
                      <m:nor/>
                    </m:rPr>
                    <a:rPr lang="el-GR" sz="1200" kern="1200" dirty="0"/>
                    <m:t>Σ</m:t>
                  </m:r>
                </m:e>
                <m:sub>
                  <m:r>
                    <a:rPr lang="pt-BR" sz="1200" i="1" kern="1200">
                      <a:latin typeface="Cambria Math" panose="02040503050406030204" pitchFamily="18" charset="0"/>
                    </a:rPr>
                    <m:t>0</m:t>
                  </m:r>
                </m:sub>
              </m:sSub>
            </m:oMath>
          </a14:m>
          <a:r>
            <a:rPr lang="en-US" sz="1200" kern="1200" dirty="0"/>
            <a:t> </a:t>
          </a:r>
        </a:p>
      </dsp:txBody>
      <dsp:txXfrm rot="-5400000">
        <a:off x="1" y="2210309"/>
        <a:ext cx="796592" cy="341397"/>
      </dsp:txXfrm>
    </dsp:sp>
    <dsp:sp modelId="{76684661-5914-4FBB-90CD-3CC4F7803A5E}">
      <dsp:nvSpPr>
        <dsp:cNvPr id="0" name=""/>
        <dsp:cNvSpPr/>
      </dsp:nvSpPr>
      <dsp:spPr>
        <a:xfrm rot="5400000">
          <a:off x="4699564" y="-2105150"/>
          <a:ext cx="739693" cy="854563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Perform multiple iterations of the </a:t>
          </a:r>
          <a14:m xmlns:a14="http://schemas.microsoft.com/office/drawing/2010/main">
            <m:oMath xmlns:m="http://schemas.openxmlformats.org/officeDocument/2006/math">
              <m:sSup>
                <m:sSupPr>
                  <m:ctrlPr>
                    <a:rPr lang="en-US" sz="1200" i="1" kern="1200" smtClean="0">
                      <a:latin typeface="Cambria Math" panose="02040503050406030204" pitchFamily="18" charset="0"/>
                    </a:rPr>
                  </m:ctrlPr>
                </m:sSupPr>
                <m:e>
                  <m:r>
                    <a:rPr lang="en-US" sz="1200" i="1" kern="1200" smtClean="0">
                      <a:latin typeface="Cambria Math" panose="02040503050406030204" pitchFamily="18" charset="0"/>
                    </a:rPr>
                    <m:t>𝑇</m:t>
                  </m:r>
                </m:e>
                <m:sup>
                  <m:r>
                    <a:rPr lang="en-US" sz="1200" i="1" kern="1200" smtClean="0">
                      <a:latin typeface="Cambria Math" panose="02040503050406030204" pitchFamily="18" charset="0"/>
                    </a:rPr>
                    <m:t>2</m:t>
                  </m:r>
                </m:sup>
              </m:sSup>
              <m:r>
                <a:rPr lang="en-US" sz="1200" i="1" kern="1200" smtClean="0">
                  <a:latin typeface="Cambria Math" panose="02040503050406030204" pitchFamily="18" charset="0"/>
                </a:rPr>
                <m:t> </m:t>
              </m:r>
            </m:oMath>
          </a14:m>
          <a:r>
            <a:rPr lang="en-US" sz="1200" kern="1200" dirty="0"/>
            <a:t>control chart plotting until there are no out-of-control data points </a:t>
          </a:r>
        </a:p>
        <a:p>
          <a:pPr marL="114300" lvl="1" indent="-114300" algn="l" defTabSz="533400">
            <a:lnSpc>
              <a:spcPct val="90000"/>
            </a:lnSpc>
            <a:spcBef>
              <a:spcPct val="0"/>
            </a:spcBef>
            <a:spcAft>
              <a:spcPct val="15000"/>
            </a:spcAft>
            <a:buChar char="•"/>
          </a:pPr>
          <a:r>
            <a:rPr lang="en-US" sz="1200" kern="1200" dirty="0"/>
            <a:t>After all the iterations are performed, calculate the in-control population parameters of the dataset. </a:t>
          </a:r>
        </a:p>
      </dsp:txBody>
      <dsp:txXfrm rot="-5400000">
        <a:off x="796593" y="1833930"/>
        <a:ext cx="8509528" cy="667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E3B3A-0F93-4D3A-9B57-FD54B4AA24AD}">
      <dsp:nvSpPr>
        <dsp:cNvPr id="0" name=""/>
        <dsp:cNvSpPr/>
      </dsp:nvSpPr>
      <dsp:spPr>
        <a:xfrm rot="5400000">
          <a:off x="-170698" y="172994"/>
          <a:ext cx="1137989" cy="7965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Preliminary Analysis</a:t>
          </a:r>
        </a:p>
      </dsp:txBody>
      <dsp:txXfrm rot="-5400000">
        <a:off x="1" y="400591"/>
        <a:ext cx="796592" cy="341397"/>
      </dsp:txXfrm>
    </dsp:sp>
    <dsp:sp modelId="{881EA59A-AD8B-4A75-8E00-01797C3B358C}">
      <dsp:nvSpPr>
        <dsp:cNvPr id="0" name=""/>
        <dsp:cNvSpPr/>
      </dsp:nvSpPr>
      <dsp:spPr>
        <a:xfrm rot="5400000">
          <a:off x="4699564" y="-3902968"/>
          <a:ext cx="739693" cy="854563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Check for missing data in the dataset and remove if any.</a:t>
          </a:r>
        </a:p>
        <a:p>
          <a:pPr marL="114300" lvl="1" indent="-114300" algn="l" defTabSz="533400">
            <a:lnSpc>
              <a:spcPct val="90000"/>
            </a:lnSpc>
            <a:spcBef>
              <a:spcPct val="0"/>
            </a:spcBef>
            <a:spcAft>
              <a:spcPct val="15000"/>
            </a:spcAft>
            <a:buChar char="•"/>
          </a:pPr>
          <a:r>
            <a:rPr lang="en-US" sz="1200" kern="1200" dirty="0"/>
            <a:t>Scale the dataset by standardizing each variable, since no information about the dimensions of the data is given.</a:t>
          </a:r>
        </a:p>
      </dsp:txBody>
      <dsp:txXfrm rot="-5400000">
        <a:off x="796593" y="36112"/>
        <a:ext cx="8509528" cy="667475"/>
      </dsp:txXfrm>
    </dsp:sp>
    <dsp:sp modelId="{07B34144-8B97-4052-B019-7C56C098195D}">
      <dsp:nvSpPr>
        <dsp:cNvPr id="0" name=""/>
        <dsp:cNvSpPr/>
      </dsp:nvSpPr>
      <dsp:spPr>
        <a:xfrm rot="5400000">
          <a:off x="-170698" y="1080465"/>
          <a:ext cx="1137989" cy="7965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Principal Components Analysis</a:t>
          </a:r>
        </a:p>
      </dsp:txBody>
      <dsp:txXfrm rot="-5400000">
        <a:off x="1" y="1308062"/>
        <a:ext cx="796592" cy="341397"/>
      </dsp:txXfrm>
    </dsp:sp>
    <dsp:sp modelId="{5D6E9108-076E-4E1F-81DC-0E6660D1E824}">
      <dsp:nvSpPr>
        <dsp:cNvPr id="0" name=""/>
        <dsp:cNvSpPr/>
      </dsp:nvSpPr>
      <dsp:spPr>
        <a:xfrm rot="5400000">
          <a:off x="4699370" y="-3002457"/>
          <a:ext cx="740082" cy="854563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Use covariance matrix and eigen vectors of the dataset to calculate a set of linearly independent principal components.</a:t>
          </a:r>
        </a:p>
        <a:p>
          <a:pPr marL="114300" lvl="1" indent="-114300" algn="l" defTabSz="533400">
            <a:lnSpc>
              <a:spcPct val="90000"/>
            </a:lnSpc>
            <a:spcBef>
              <a:spcPct val="0"/>
            </a:spcBef>
            <a:spcAft>
              <a:spcPct val="15000"/>
            </a:spcAft>
            <a:buChar char="•"/>
          </a:pPr>
          <a:r>
            <a:rPr lang="en-US" sz="1200" kern="1200" dirty="0"/>
            <a:t>Select the ‘vital few’ principal components using Preto chart, Scree plot and Minimum Description Length chart.</a:t>
          </a:r>
        </a:p>
      </dsp:txBody>
      <dsp:txXfrm rot="-5400000">
        <a:off x="796593" y="936448"/>
        <a:ext cx="8509509" cy="667826"/>
      </dsp:txXfrm>
    </dsp:sp>
    <dsp:sp modelId="{8EBFE6AF-B2EF-4028-8B22-8D83A4BEDE7C}">
      <dsp:nvSpPr>
        <dsp:cNvPr id="0" name=""/>
        <dsp:cNvSpPr/>
      </dsp:nvSpPr>
      <dsp:spPr>
        <a:xfrm rot="5400000">
          <a:off x="-170698" y="1982712"/>
          <a:ext cx="1137989" cy="7965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Plot multi-univariate charts</a:t>
          </a:r>
        </a:p>
      </dsp:txBody>
      <dsp:txXfrm rot="-5400000">
        <a:off x="1" y="2210309"/>
        <a:ext cx="796592" cy="341397"/>
      </dsp:txXfrm>
    </dsp:sp>
    <dsp:sp modelId="{76684661-5914-4FBB-90CD-3CC4F7803A5E}">
      <dsp:nvSpPr>
        <dsp:cNvPr id="0" name=""/>
        <dsp:cNvSpPr/>
      </dsp:nvSpPr>
      <dsp:spPr>
        <a:xfrm rot="5400000">
          <a:off x="4699564" y="-2105150"/>
          <a:ext cx="739693" cy="854563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Plot univariate charts of each PC.</a:t>
          </a:r>
        </a:p>
        <a:p>
          <a:pPr marL="114300" lvl="1" indent="-114300" algn="l" defTabSz="533400">
            <a:lnSpc>
              <a:spcPct val="90000"/>
            </a:lnSpc>
            <a:spcBef>
              <a:spcPct val="0"/>
            </a:spcBef>
            <a:spcAft>
              <a:spcPct val="15000"/>
            </a:spcAft>
            <a:buChar char="•"/>
          </a:pPr>
          <a:r>
            <a:rPr lang="en-US" sz="1200" kern="1200" dirty="0"/>
            <a:t>Choose an appropriate value of </a:t>
          </a:r>
          <a:r>
            <a:rPr lang="el-GR" sz="1200" kern="1200" dirty="0"/>
            <a:t>α</a:t>
          </a:r>
          <a:r>
            <a:rPr lang="en-US" sz="1200" kern="1200" dirty="0"/>
            <a:t> for the individual charts such that the composite </a:t>
          </a:r>
          <a:r>
            <a:rPr lang="el-GR" sz="1200" kern="1200" dirty="0"/>
            <a:t>α</a:t>
          </a:r>
          <a:r>
            <a:rPr lang="en-US" sz="1200" kern="1200" dirty="0"/>
            <a:t> is the same as that of Approach 1.</a:t>
          </a:r>
        </a:p>
        <a:p>
          <a:pPr marL="114300" lvl="1" indent="-114300" algn="l" defTabSz="533400">
            <a:lnSpc>
              <a:spcPct val="90000"/>
            </a:lnSpc>
            <a:spcBef>
              <a:spcPct val="0"/>
            </a:spcBef>
            <a:spcAft>
              <a:spcPct val="15000"/>
            </a:spcAft>
            <a:buChar char="•"/>
          </a:pPr>
          <a:r>
            <a:rPr lang="en-US" sz="1200" kern="1200" dirty="0"/>
            <a:t>Calculate ARL values and estimate the in-control population parameters of the dataset.</a:t>
          </a:r>
        </a:p>
      </dsp:txBody>
      <dsp:txXfrm rot="-5400000">
        <a:off x="796593" y="1833930"/>
        <a:ext cx="8509528" cy="6674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A62F01-C513-0E4F-BBF9-FD0652DC28D9}" type="datetimeFigureOut">
              <a:rPr lang="en-US" smtClean="0"/>
              <a:t>12/4/2018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6411B0-E15E-134D-BEBC-45C3D3E7D318}" type="slidenum">
              <a:rPr lang="en-US" smtClean="0"/>
              <a:t>‹#›</a:t>
            </a:fld>
            <a:endParaRPr lang="en-US"/>
          </a:p>
        </p:txBody>
      </p:sp>
    </p:spTree>
    <p:extLst>
      <p:ext uri="{BB962C8B-B14F-4D97-AF65-F5344CB8AC3E}">
        <p14:creationId xmlns:p14="http://schemas.microsoft.com/office/powerpoint/2010/main" val="961788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C602C-EE10-4527-B99D-4BDF154B7C43}"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5151F-44C5-4BC1-AFD4-6B0BD4BA8D60}" type="slidenum">
              <a:rPr lang="en-US" smtClean="0"/>
              <a:t>‹#›</a:t>
            </a:fld>
            <a:endParaRPr lang="en-US"/>
          </a:p>
        </p:txBody>
      </p:sp>
    </p:spTree>
    <p:extLst>
      <p:ext uri="{BB962C8B-B14F-4D97-AF65-F5344CB8AC3E}">
        <p14:creationId xmlns:p14="http://schemas.microsoft.com/office/powerpoint/2010/main" val="3782465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E5151F-44C5-4BC1-AFD4-6B0BD4BA8D60}" type="slidenum">
              <a:rPr lang="en-US" smtClean="0"/>
              <a:t>2</a:t>
            </a:fld>
            <a:endParaRPr lang="en-US"/>
          </a:p>
        </p:txBody>
      </p:sp>
    </p:spTree>
    <p:extLst>
      <p:ext uri="{BB962C8B-B14F-4D97-AF65-F5344CB8AC3E}">
        <p14:creationId xmlns:p14="http://schemas.microsoft.com/office/powerpoint/2010/main" val="287737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E5151F-44C5-4BC1-AFD4-6B0BD4BA8D60}" type="slidenum">
              <a:rPr lang="en-US" smtClean="0"/>
              <a:t>6</a:t>
            </a:fld>
            <a:endParaRPr lang="en-US"/>
          </a:p>
        </p:txBody>
      </p:sp>
    </p:spTree>
    <p:extLst>
      <p:ext uri="{BB962C8B-B14F-4D97-AF65-F5344CB8AC3E}">
        <p14:creationId xmlns:p14="http://schemas.microsoft.com/office/powerpoint/2010/main" val="3371227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914400" y="2777142"/>
            <a:ext cx="10363200" cy="1470025"/>
          </a:xfrm>
        </p:spPr>
        <p:txBody>
          <a:bodyPr>
            <a:normAutofit/>
          </a:bodyPr>
          <a:lstStyle>
            <a:lvl1pPr algn="ctr">
              <a:defRPr sz="7000" b="0" i="0" spc="100" baseline="0">
                <a:solidFill>
                  <a:schemeClr val="bg1"/>
                </a:solidFill>
                <a:latin typeface="Tungsten Medium" charset="0"/>
                <a:ea typeface="Tungsten Medium" charset="0"/>
                <a:cs typeface="Tungsten Medium" charset="0"/>
              </a:defRPr>
            </a:lvl1pPr>
          </a:lstStyle>
          <a:p>
            <a:r>
              <a:rPr lang="en-US" dirty="0"/>
              <a:t>Click to edit Master title style</a:t>
            </a:r>
          </a:p>
        </p:txBody>
      </p:sp>
      <p:sp>
        <p:nvSpPr>
          <p:cNvPr id="3" name="Subtitle 2"/>
          <p:cNvSpPr>
            <a:spLocks noGrp="1"/>
          </p:cNvSpPr>
          <p:nvPr>
            <p:ph type="subTitle" idx="1"/>
          </p:nvPr>
        </p:nvSpPr>
        <p:spPr>
          <a:xfrm>
            <a:off x="1828800" y="4493190"/>
            <a:ext cx="8534400" cy="1132363"/>
          </a:xfrm>
        </p:spPr>
        <p:txBody>
          <a:bodyPr>
            <a:normAutofit/>
          </a:bodyPr>
          <a:lstStyle>
            <a:lvl1pPr marL="0" indent="0" algn="ctr">
              <a:buNone/>
              <a:defRPr sz="2800" i="1">
                <a:solidFill>
                  <a:schemeClr val="bg1"/>
                </a:solidFill>
                <a:latin typeface="Georgia" charset="0"/>
                <a:ea typeface="Georgia" charset="0"/>
                <a:cs typeface="Georgi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600" y="6606588"/>
            <a:ext cx="2844800" cy="251417"/>
          </a:xfrm>
        </p:spPr>
        <p:txBody>
          <a:bodyPr/>
          <a:lstStyle>
            <a:lvl1pPr>
              <a:defRPr>
                <a:ln>
                  <a:noFill/>
                </a:ln>
                <a:solidFill>
                  <a:schemeClr val="bg1"/>
                </a:solidFill>
              </a:defRPr>
            </a:lvl1pPr>
          </a:lstStyle>
          <a:p>
            <a:fld id="{B8672867-4B84-3044-819A-BDD5809F0F3B}" type="datetimeFigureOut">
              <a:rPr lang="en-US" smtClean="0"/>
              <a:pPr/>
              <a:t>12/4/2018</a:t>
            </a:fld>
            <a:endParaRPr lang="en-US" dirty="0"/>
          </a:p>
        </p:txBody>
      </p:sp>
      <p:sp>
        <p:nvSpPr>
          <p:cNvPr id="5" name="Footer Placeholder 4"/>
          <p:cNvSpPr>
            <a:spLocks noGrp="1"/>
          </p:cNvSpPr>
          <p:nvPr>
            <p:ph type="ftr" sz="quarter" idx="11"/>
          </p:nvPr>
        </p:nvSpPr>
        <p:spPr>
          <a:xfrm>
            <a:off x="4165600" y="6606588"/>
            <a:ext cx="3860800" cy="251417"/>
          </a:xfrm>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a:xfrm>
            <a:off x="8737600" y="6606588"/>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310612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3429" y="330328"/>
            <a:ext cx="10045147" cy="1087309"/>
          </a:xfrm>
        </p:spPr>
        <p:txBody>
          <a:bodyPr>
            <a:normAutofit/>
          </a:bodyPr>
          <a:lstStyle>
            <a:lvl1pPr algn="l">
              <a:defRPr sz="6000" b="0"/>
            </a:lvl1pPr>
          </a:lstStyle>
          <a:p>
            <a:r>
              <a:rPr lang="en-US" dirty="0"/>
              <a:t>Click to edit Master title style</a:t>
            </a:r>
          </a:p>
        </p:txBody>
      </p:sp>
      <p:sp>
        <p:nvSpPr>
          <p:cNvPr id="3" name="Content Placeholder 2"/>
          <p:cNvSpPr>
            <a:spLocks noGrp="1"/>
          </p:cNvSpPr>
          <p:nvPr>
            <p:ph idx="1"/>
          </p:nvPr>
        </p:nvSpPr>
        <p:spPr>
          <a:xfrm>
            <a:off x="1073429" y="1600205"/>
            <a:ext cx="10045147" cy="4323703"/>
          </a:xfrm>
        </p:spPr>
        <p:txBody>
          <a:bodyPr/>
          <a:lstStyle>
            <a:lvl1pPr>
              <a:defRPr>
                <a:latin typeface="Georgia" charset="0"/>
                <a:ea typeface="Georgia" charset="0"/>
                <a:cs typeface="Georgia" charset="0"/>
              </a:defRPr>
            </a:lvl1pPr>
            <a:lvl2pPr>
              <a:defRPr>
                <a:latin typeface="Georgia" charset="0"/>
                <a:ea typeface="Georgia" charset="0"/>
                <a:cs typeface="Georgia" charset="0"/>
              </a:defRPr>
            </a:lvl2pPr>
            <a:lvl3pPr>
              <a:defRPr>
                <a:latin typeface="Georgia" charset="0"/>
                <a:ea typeface="Georgia" charset="0"/>
                <a:cs typeface="Georgia" charset="0"/>
              </a:defRPr>
            </a:lvl3pPr>
            <a:lvl4pPr>
              <a:defRPr>
                <a:latin typeface="Georgia" charset="0"/>
                <a:ea typeface="Georgia" charset="0"/>
                <a:cs typeface="Georgia" charset="0"/>
              </a:defRPr>
            </a:lvl4pPr>
            <a:lvl5pPr>
              <a:defRPr>
                <a:latin typeface="Georgia" charset="0"/>
                <a:ea typeface="Georgia" charset="0"/>
                <a:cs typeface="Georgi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6606587"/>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5" name="Footer Placeholder 4"/>
          <p:cNvSpPr>
            <a:spLocks noGrp="1"/>
          </p:cNvSpPr>
          <p:nvPr>
            <p:ph type="ftr" sz="quarter" idx="11"/>
          </p:nvPr>
        </p:nvSpPr>
        <p:spPr>
          <a:xfrm>
            <a:off x="4165600" y="6606582"/>
            <a:ext cx="3860800" cy="251418"/>
          </a:xfrm>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a:xfrm>
            <a:off x="8737600" y="6606582"/>
            <a:ext cx="2844800" cy="251418"/>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29663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5"/>
            <a:ext cx="10363200" cy="1362075"/>
          </a:xfrm>
        </p:spPr>
        <p:txBody>
          <a:bodyPr anchor="t">
            <a:noAutofit/>
          </a:bodyPr>
          <a:lstStyle>
            <a:lvl1pPr algn="l">
              <a:defRPr sz="4200" b="0" cap="all"/>
            </a:lvl1p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i="1">
                <a:solidFill>
                  <a:schemeClr val="tx1">
                    <a:tint val="75000"/>
                  </a:schemeClr>
                </a:solidFill>
                <a:latin typeface="Georgia" charset="0"/>
                <a:ea typeface="Georgia" charset="0"/>
                <a:cs typeface="Georgi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09600" y="6606587"/>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5" name="Footer Placeholder 4"/>
          <p:cNvSpPr>
            <a:spLocks noGrp="1"/>
          </p:cNvSpPr>
          <p:nvPr>
            <p:ph type="ftr" sz="quarter" idx="11"/>
          </p:nvPr>
        </p:nvSpPr>
        <p:spPr>
          <a:xfrm>
            <a:off x="4165600" y="6606587"/>
            <a:ext cx="3860800" cy="251417"/>
          </a:xfrm>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a:xfrm>
            <a:off x="8737600" y="6606587"/>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246036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37670"/>
            <a:ext cx="10972800" cy="1079968"/>
          </a:xfrm>
        </p:spPr>
        <p:txBody>
          <a:bodyPr>
            <a:normAutofit/>
          </a:bodyPr>
          <a:lstStyle>
            <a:lvl1pPr>
              <a:defRPr sz="4000" b="0"/>
            </a:lvl1pPr>
          </a:lstStyle>
          <a:p>
            <a:r>
              <a:rPr lang="en-US" dirty="0"/>
              <a:t>Click to edit Master title style</a:t>
            </a:r>
          </a:p>
        </p:txBody>
      </p:sp>
      <p:sp>
        <p:nvSpPr>
          <p:cNvPr id="3" name="Content Placeholder 2"/>
          <p:cNvSpPr>
            <a:spLocks noGrp="1"/>
          </p:cNvSpPr>
          <p:nvPr>
            <p:ph sz="half" idx="1"/>
          </p:nvPr>
        </p:nvSpPr>
        <p:spPr>
          <a:xfrm>
            <a:off x="609600" y="1600205"/>
            <a:ext cx="5384800" cy="4345725"/>
          </a:xfrm>
        </p:spPr>
        <p:txBody>
          <a:bodyPr/>
          <a:lstStyle>
            <a:lvl1pPr>
              <a:defRPr sz="2800">
                <a:latin typeface="Georgia" charset="0"/>
                <a:ea typeface="Georgia" charset="0"/>
                <a:cs typeface="Georgia" charset="0"/>
              </a:defRPr>
            </a:lvl1pPr>
            <a:lvl2pPr>
              <a:defRPr sz="2400">
                <a:latin typeface="Georgia" charset="0"/>
                <a:ea typeface="Georgia" charset="0"/>
                <a:cs typeface="Georgia" charset="0"/>
              </a:defRPr>
            </a:lvl2pPr>
            <a:lvl3pPr>
              <a:defRPr sz="2000">
                <a:latin typeface="Georgia" charset="0"/>
                <a:ea typeface="Georgia" charset="0"/>
                <a:cs typeface="Georgia" charset="0"/>
              </a:defRPr>
            </a:lvl3pPr>
            <a:lvl4pPr>
              <a:defRPr sz="1800">
                <a:latin typeface="Georgia" charset="0"/>
                <a:ea typeface="Georgia" charset="0"/>
                <a:cs typeface="Georgia" charset="0"/>
              </a:defRPr>
            </a:lvl4pPr>
            <a:lvl5pPr>
              <a:defRPr sz="1800">
                <a:latin typeface="Georgia" charset="0"/>
                <a:ea typeface="Georgia" charset="0"/>
                <a:cs typeface="Georgia"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5"/>
            <a:ext cx="5384800" cy="4345725"/>
          </a:xfrm>
        </p:spPr>
        <p:txBody>
          <a:bodyPr/>
          <a:lstStyle>
            <a:lvl1pPr>
              <a:defRPr sz="2800">
                <a:latin typeface="Georgia" charset="0"/>
                <a:ea typeface="Georgia" charset="0"/>
                <a:cs typeface="Georgia" charset="0"/>
              </a:defRPr>
            </a:lvl1pPr>
            <a:lvl2pPr>
              <a:defRPr sz="2400">
                <a:latin typeface="Georgia" charset="0"/>
                <a:ea typeface="Georgia" charset="0"/>
                <a:cs typeface="Georgia" charset="0"/>
              </a:defRPr>
            </a:lvl2pPr>
            <a:lvl3pPr>
              <a:defRPr sz="2000">
                <a:latin typeface="Georgia" charset="0"/>
                <a:ea typeface="Georgia" charset="0"/>
                <a:cs typeface="Georgia" charset="0"/>
              </a:defRPr>
            </a:lvl3pPr>
            <a:lvl4pPr>
              <a:defRPr sz="1800">
                <a:latin typeface="Georgia" charset="0"/>
                <a:ea typeface="Georgia" charset="0"/>
                <a:cs typeface="Georgia" charset="0"/>
              </a:defRPr>
            </a:lvl4pPr>
            <a:lvl5pPr>
              <a:defRPr sz="1800">
                <a:latin typeface="Georgia" charset="0"/>
                <a:ea typeface="Georgia" charset="0"/>
                <a:cs typeface="Georgia"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09600" y="6606588"/>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6" name="Footer Placeholder 5"/>
          <p:cNvSpPr>
            <a:spLocks noGrp="1"/>
          </p:cNvSpPr>
          <p:nvPr>
            <p:ph type="ftr" sz="quarter" idx="11"/>
          </p:nvPr>
        </p:nvSpPr>
        <p:spPr>
          <a:xfrm>
            <a:off x="4165600" y="6606588"/>
            <a:ext cx="3860800" cy="251417"/>
          </a:xfrm>
        </p:spPr>
        <p:txBody>
          <a:bodyPr/>
          <a:lstStyle>
            <a:lvl1pPr>
              <a:defRPr>
                <a:solidFill>
                  <a:srgbClr val="FFFFFF"/>
                </a:solidFill>
              </a:defRPr>
            </a:lvl1pPr>
          </a:lstStyle>
          <a:p>
            <a:endParaRPr lang="en-US"/>
          </a:p>
        </p:txBody>
      </p:sp>
      <p:sp>
        <p:nvSpPr>
          <p:cNvPr id="7" name="Slide Number Placeholder 6"/>
          <p:cNvSpPr>
            <a:spLocks noGrp="1"/>
          </p:cNvSpPr>
          <p:nvPr>
            <p:ph type="sldNum" sz="quarter" idx="12"/>
          </p:nvPr>
        </p:nvSpPr>
        <p:spPr>
          <a:xfrm>
            <a:off x="8737600" y="6606588"/>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408771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33366"/>
            <a:ext cx="10972800" cy="1143000"/>
          </a:xfrm>
        </p:spPr>
        <p:txBody>
          <a:bodyPr>
            <a:normAutofit/>
          </a:bodyPr>
          <a:lstStyle>
            <a:lvl1pPr>
              <a:defRPr sz="4000" b="0"/>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normAutofit/>
          </a:bodyPr>
          <a:lstStyle>
            <a:lvl1pPr marL="0" indent="0">
              <a:buNone/>
              <a:defRPr sz="2000" b="1">
                <a:latin typeface="Tahoma" charset="0"/>
                <a:ea typeface="Tahoma" charset="0"/>
                <a:cs typeface="Tahoma"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6"/>
            <a:ext cx="5386917" cy="3682963"/>
          </a:xfrm>
        </p:spPr>
        <p:txBody>
          <a:bodyPr/>
          <a:lstStyle>
            <a:lvl1pPr>
              <a:defRPr sz="2400">
                <a:latin typeface="Georgia" charset="0"/>
                <a:ea typeface="Georgia" charset="0"/>
                <a:cs typeface="Georgia" charset="0"/>
              </a:defRPr>
            </a:lvl1pPr>
            <a:lvl2pPr>
              <a:defRPr sz="2000">
                <a:latin typeface="Georgia" charset="0"/>
                <a:ea typeface="Georgia" charset="0"/>
                <a:cs typeface="Georgia" charset="0"/>
              </a:defRPr>
            </a:lvl2pPr>
            <a:lvl3pPr>
              <a:defRPr sz="1800">
                <a:latin typeface="Georgia" charset="0"/>
                <a:ea typeface="Georgia" charset="0"/>
                <a:cs typeface="Georgia" charset="0"/>
              </a:defRPr>
            </a:lvl3pPr>
            <a:lvl4pPr>
              <a:defRPr sz="1600">
                <a:latin typeface="Georgia" charset="0"/>
                <a:ea typeface="Georgia" charset="0"/>
                <a:cs typeface="Georgia" charset="0"/>
              </a:defRPr>
            </a:lvl4pPr>
            <a:lvl5pPr>
              <a:defRPr sz="1600">
                <a:latin typeface="Georgia" charset="0"/>
                <a:ea typeface="Georgia" charset="0"/>
                <a:cs typeface="Georgia"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0" y="1535113"/>
            <a:ext cx="5389033" cy="639762"/>
          </a:xfrm>
        </p:spPr>
        <p:txBody>
          <a:bodyPr anchor="b">
            <a:normAutofit/>
          </a:bodyPr>
          <a:lstStyle>
            <a:lvl1pPr marL="0" indent="0">
              <a:buNone/>
              <a:defRPr sz="2000" b="1">
                <a:latin typeface="Tahoma" charset="0"/>
                <a:ea typeface="Tahoma" charset="0"/>
                <a:cs typeface="Tahoma"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70" y="2174876"/>
            <a:ext cx="5389033" cy="3682962"/>
          </a:xfrm>
        </p:spPr>
        <p:txBody>
          <a:bodyPr/>
          <a:lstStyle>
            <a:lvl1pPr>
              <a:defRPr sz="2400">
                <a:latin typeface="Georgia" charset="0"/>
                <a:ea typeface="Georgia" charset="0"/>
                <a:cs typeface="Georgia" charset="0"/>
              </a:defRPr>
            </a:lvl1pPr>
            <a:lvl2pPr>
              <a:defRPr sz="2000">
                <a:latin typeface="Georgia" charset="0"/>
                <a:ea typeface="Georgia" charset="0"/>
                <a:cs typeface="Georgia" charset="0"/>
              </a:defRPr>
            </a:lvl2pPr>
            <a:lvl3pPr>
              <a:defRPr sz="1800">
                <a:latin typeface="Georgia" charset="0"/>
                <a:ea typeface="Georgia" charset="0"/>
                <a:cs typeface="Georgia" charset="0"/>
              </a:defRPr>
            </a:lvl3pPr>
            <a:lvl4pPr>
              <a:defRPr sz="1600">
                <a:latin typeface="Georgia" charset="0"/>
                <a:ea typeface="Georgia" charset="0"/>
                <a:cs typeface="Georgia" charset="0"/>
              </a:defRPr>
            </a:lvl4pPr>
            <a:lvl5pPr>
              <a:defRPr sz="1600">
                <a:latin typeface="Georgia" charset="0"/>
                <a:ea typeface="Georgia" charset="0"/>
                <a:cs typeface="Georgia"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609600" y="6606587"/>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8" name="Footer Placeholder 7"/>
          <p:cNvSpPr>
            <a:spLocks noGrp="1"/>
          </p:cNvSpPr>
          <p:nvPr>
            <p:ph type="ftr" sz="quarter" idx="11"/>
          </p:nvPr>
        </p:nvSpPr>
        <p:spPr>
          <a:xfrm>
            <a:off x="4165600" y="6606587"/>
            <a:ext cx="3860800" cy="251417"/>
          </a:xfrm>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8737600" y="6606587"/>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20163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531573"/>
            <a:ext cx="10972800" cy="1143000"/>
          </a:xfrm>
        </p:spPr>
        <p:txBody>
          <a:bodyPr>
            <a:normAutofit/>
          </a:bodyPr>
          <a:lstStyle>
            <a:lvl1pPr>
              <a:defRPr sz="4000" b="0"/>
            </a:lvl1pPr>
          </a:lstStyle>
          <a:p>
            <a:r>
              <a:rPr lang="en-US" dirty="0"/>
              <a:t>Click to edit Master title style</a:t>
            </a:r>
          </a:p>
        </p:txBody>
      </p:sp>
      <p:sp>
        <p:nvSpPr>
          <p:cNvPr id="3" name="Date Placeholder 2"/>
          <p:cNvSpPr>
            <a:spLocks noGrp="1"/>
          </p:cNvSpPr>
          <p:nvPr>
            <p:ph type="dt" sz="half" idx="10"/>
          </p:nvPr>
        </p:nvSpPr>
        <p:spPr>
          <a:xfrm>
            <a:off x="609600" y="6606584"/>
            <a:ext cx="2844800" cy="254370"/>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4" name="Footer Placeholder 3"/>
          <p:cNvSpPr>
            <a:spLocks noGrp="1"/>
          </p:cNvSpPr>
          <p:nvPr>
            <p:ph type="ftr" sz="quarter" idx="11"/>
          </p:nvPr>
        </p:nvSpPr>
        <p:spPr>
          <a:xfrm>
            <a:off x="4165600" y="6606584"/>
            <a:ext cx="3860800" cy="254370"/>
          </a:xfrm>
        </p:spPr>
        <p:txBody>
          <a:bodyPr/>
          <a:lstStyle>
            <a:lvl1pPr>
              <a:defRPr>
                <a:solidFill>
                  <a:srgbClr val="FFFFFF"/>
                </a:solidFill>
              </a:defRPr>
            </a:lvl1pPr>
          </a:lstStyle>
          <a:p>
            <a:endParaRPr lang="en-US"/>
          </a:p>
        </p:txBody>
      </p:sp>
      <p:sp>
        <p:nvSpPr>
          <p:cNvPr id="5" name="Slide Number Placeholder 4"/>
          <p:cNvSpPr>
            <a:spLocks noGrp="1"/>
          </p:cNvSpPr>
          <p:nvPr>
            <p:ph type="sldNum" sz="quarter" idx="12"/>
          </p:nvPr>
        </p:nvSpPr>
        <p:spPr>
          <a:xfrm>
            <a:off x="8737600" y="6606584"/>
            <a:ext cx="2844800" cy="254370"/>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179057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606587"/>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3" name="Footer Placeholder 2"/>
          <p:cNvSpPr>
            <a:spLocks noGrp="1"/>
          </p:cNvSpPr>
          <p:nvPr>
            <p:ph type="ftr" sz="quarter" idx="11"/>
          </p:nvPr>
        </p:nvSpPr>
        <p:spPr>
          <a:xfrm>
            <a:off x="4165600" y="6606587"/>
            <a:ext cx="3860800" cy="251417"/>
          </a:xfrm>
        </p:spPr>
        <p:txBody>
          <a:bodyPr/>
          <a:lstStyle>
            <a:lvl1pPr>
              <a:defRPr>
                <a:solidFill>
                  <a:srgbClr val="FFFFFF"/>
                </a:solidFill>
              </a:defRPr>
            </a:lvl1pPr>
          </a:lstStyle>
          <a:p>
            <a:endParaRPr lang="en-US"/>
          </a:p>
        </p:txBody>
      </p:sp>
      <p:sp>
        <p:nvSpPr>
          <p:cNvPr id="4" name="Slide Number Placeholder 3"/>
          <p:cNvSpPr>
            <a:spLocks noGrp="1"/>
          </p:cNvSpPr>
          <p:nvPr>
            <p:ph type="sldNum" sz="quarter" idx="12"/>
          </p:nvPr>
        </p:nvSpPr>
        <p:spPr>
          <a:xfrm>
            <a:off x="8737600" y="6606587"/>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226406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403736"/>
            <a:ext cx="4011084" cy="1031365"/>
          </a:xfrm>
        </p:spPr>
        <p:txBody>
          <a:bodyPr anchor="b">
            <a:normAutofit/>
          </a:bodyPr>
          <a:lstStyle>
            <a:lvl1pPr algn="l">
              <a:defRPr sz="3200" b="0"/>
            </a:lvl1pPr>
          </a:lstStyle>
          <a:p>
            <a:r>
              <a:rPr lang="en-US" dirty="0"/>
              <a:t>Click to edit Master title style</a:t>
            </a:r>
          </a:p>
        </p:txBody>
      </p:sp>
      <p:sp>
        <p:nvSpPr>
          <p:cNvPr id="3" name="Content Placeholder 2"/>
          <p:cNvSpPr>
            <a:spLocks noGrp="1"/>
          </p:cNvSpPr>
          <p:nvPr>
            <p:ph idx="1"/>
          </p:nvPr>
        </p:nvSpPr>
        <p:spPr>
          <a:xfrm>
            <a:off x="4766733" y="403735"/>
            <a:ext cx="6815667" cy="5476124"/>
          </a:xfrm>
        </p:spPr>
        <p:txBody>
          <a:bodyPr/>
          <a:lstStyle>
            <a:lvl1pPr>
              <a:defRPr sz="3200">
                <a:latin typeface="Georgia" charset="0"/>
                <a:ea typeface="Georgia" charset="0"/>
                <a:cs typeface="Georgia" charset="0"/>
              </a:defRPr>
            </a:lvl1pPr>
            <a:lvl2pPr>
              <a:defRPr sz="2800">
                <a:latin typeface="Georgia" charset="0"/>
                <a:ea typeface="Georgia" charset="0"/>
                <a:cs typeface="Georgia" charset="0"/>
              </a:defRPr>
            </a:lvl2pPr>
            <a:lvl3pPr>
              <a:defRPr sz="2400">
                <a:latin typeface="Georgia" charset="0"/>
                <a:ea typeface="Georgia" charset="0"/>
                <a:cs typeface="Georgia" charset="0"/>
              </a:defRPr>
            </a:lvl3pPr>
            <a:lvl4pPr>
              <a:defRPr sz="2000">
                <a:latin typeface="Georgia" charset="0"/>
                <a:ea typeface="Georgia" charset="0"/>
                <a:cs typeface="Georgia" charset="0"/>
              </a:defRPr>
            </a:lvl4pPr>
            <a:lvl5pPr>
              <a:defRPr sz="2000">
                <a:latin typeface="Georgia" charset="0"/>
                <a:ea typeface="Georgia" charset="0"/>
                <a:cs typeface="Georgia"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3" y="1435099"/>
            <a:ext cx="4011084" cy="4444760"/>
          </a:xfrm>
        </p:spPr>
        <p:txBody>
          <a:bodyPr/>
          <a:lstStyle>
            <a:lvl1pPr marL="0" indent="0">
              <a:buNone/>
              <a:defRPr sz="1400">
                <a:latin typeface="Georgia" charset="0"/>
                <a:ea typeface="Georgia" charset="0"/>
                <a:cs typeface="Georgia"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09600" y="6606587"/>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6" name="Footer Placeholder 5"/>
          <p:cNvSpPr>
            <a:spLocks noGrp="1"/>
          </p:cNvSpPr>
          <p:nvPr>
            <p:ph type="ftr" sz="quarter" idx="11"/>
          </p:nvPr>
        </p:nvSpPr>
        <p:spPr>
          <a:xfrm>
            <a:off x="4165600" y="6606587"/>
            <a:ext cx="3860800" cy="251417"/>
          </a:xfrm>
        </p:spPr>
        <p:txBody>
          <a:bodyPr/>
          <a:lstStyle>
            <a:lvl1pPr>
              <a:defRPr>
                <a:solidFill>
                  <a:srgbClr val="FFFFFF"/>
                </a:solidFill>
              </a:defRPr>
            </a:lvl1pPr>
          </a:lstStyle>
          <a:p>
            <a:endParaRPr lang="en-US"/>
          </a:p>
        </p:txBody>
      </p:sp>
      <p:sp>
        <p:nvSpPr>
          <p:cNvPr id="7" name="Slide Number Placeholder 6"/>
          <p:cNvSpPr>
            <a:spLocks noGrp="1"/>
          </p:cNvSpPr>
          <p:nvPr>
            <p:ph type="sldNum" sz="quarter" idx="12"/>
          </p:nvPr>
        </p:nvSpPr>
        <p:spPr>
          <a:xfrm>
            <a:off x="8737600" y="6606587"/>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123214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Autofit/>
          </a:bodyPr>
          <a:lstStyle>
            <a:lvl1pPr algn="l">
              <a:defRPr sz="3200" b="0"/>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09600" y="6606587"/>
            <a:ext cx="2844800" cy="251417"/>
          </a:xfrm>
        </p:spPr>
        <p:txBody>
          <a:bodyPr/>
          <a:lstStyle>
            <a:lvl1pPr>
              <a:defRPr>
                <a:solidFill>
                  <a:srgbClr val="FFFFFF"/>
                </a:solidFill>
              </a:defRPr>
            </a:lvl1pPr>
          </a:lstStyle>
          <a:p>
            <a:fld id="{B8672867-4B84-3044-819A-BDD5809F0F3B}" type="datetimeFigureOut">
              <a:rPr lang="en-US" smtClean="0"/>
              <a:pPr/>
              <a:t>12/4/2018</a:t>
            </a:fld>
            <a:endParaRPr lang="en-US"/>
          </a:p>
        </p:txBody>
      </p:sp>
      <p:sp>
        <p:nvSpPr>
          <p:cNvPr id="6" name="Footer Placeholder 5"/>
          <p:cNvSpPr>
            <a:spLocks noGrp="1"/>
          </p:cNvSpPr>
          <p:nvPr>
            <p:ph type="ftr" sz="quarter" idx="11"/>
          </p:nvPr>
        </p:nvSpPr>
        <p:spPr>
          <a:xfrm>
            <a:off x="4165600" y="6606587"/>
            <a:ext cx="3860800" cy="251417"/>
          </a:xfrm>
        </p:spPr>
        <p:txBody>
          <a:bodyPr/>
          <a:lstStyle>
            <a:lvl1pPr>
              <a:defRPr>
                <a:solidFill>
                  <a:srgbClr val="FFFFFF"/>
                </a:solidFill>
              </a:defRPr>
            </a:lvl1pPr>
          </a:lstStyle>
          <a:p>
            <a:endParaRPr lang="en-US"/>
          </a:p>
        </p:txBody>
      </p:sp>
      <p:sp>
        <p:nvSpPr>
          <p:cNvPr id="7" name="Slide Number Placeholder 6"/>
          <p:cNvSpPr>
            <a:spLocks noGrp="1"/>
          </p:cNvSpPr>
          <p:nvPr>
            <p:ph type="sldNum" sz="quarter" idx="12"/>
          </p:nvPr>
        </p:nvSpPr>
        <p:spPr>
          <a:xfrm>
            <a:off x="8737600" y="6606587"/>
            <a:ext cx="2844800" cy="251417"/>
          </a:xfrm>
        </p:spPr>
        <p:txBody>
          <a:bodyPr/>
          <a:lstStyle>
            <a:lvl1pPr>
              <a:defRPr>
                <a:solidFill>
                  <a:srgbClr val="FFFFFF"/>
                </a:solidFill>
              </a:defRPr>
            </a:lvl1pPr>
          </a:lstStyle>
          <a:p>
            <a:fld id="{F06A5241-12CB-C64D-AE38-6540AC6C648E}" type="slidenum">
              <a:rPr lang="en-US" smtClean="0"/>
              <a:pPr/>
              <a:t>‹#›</a:t>
            </a:fld>
            <a:endParaRPr lang="en-US"/>
          </a:p>
        </p:txBody>
      </p:sp>
    </p:spTree>
    <p:extLst>
      <p:ext uri="{BB962C8B-B14F-4D97-AF65-F5344CB8AC3E}">
        <p14:creationId xmlns:p14="http://schemas.microsoft.com/office/powerpoint/2010/main" val="20730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72867-4B84-3044-819A-BDD5809F0F3B}" type="datetimeFigureOut">
              <a:rPr lang="en-US" smtClean="0"/>
              <a:t>12/4/2018</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A5241-12CB-C64D-AE38-6540AC6C648E}" type="slidenum">
              <a:rPr lang="en-US" smtClean="0"/>
              <a:t>‹#›</a:t>
            </a:fld>
            <a:endParaRPr lang="en-US"/>
          </a:p>
        </p:txBody>
      </p:sp>
    </p:spTree>
    <p:extLst>
      <p:ext uri="{BB962C8B-B14F-4D97-AF65-F5344CB8AC3E}">
        <p14:creationId xmlns:p14="http://schemas.microsoft.com/office/powerpoint/2010/main" val="85595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457200" rtl="0" eaLnBrk="1" latinLnBrk="0" hangingPunct="1">
        <a:spcBef>
          <a:spcPct val="0"/>
        </a:spcBef>
        <a:buNone/>
        <a:defRPr sz="6000" b="0" i="0" kern="1200" spc="100" baseline="0">
          <a:solidFill>
            <a:schemeClr val="tx1"/>
          </a:solidFill>
          <a:latin typeface="Tungsten Medium" charset="0"/>
          <a:ea typeface="Tungsten Medium" charset="0"/>
          <a:cs typeface="Tungsten Medium"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4.png"/><Relationship Id="rId1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1.xml"/><Relationship Id="rId17" Type="http://schemas.openxmlformats.org/officeDocument/2006/relationships/diagramColors" Target="../diagrams/colors2.xml"/><Relationship Id="rId2" Type="http://schemas.openxmlformats.org/officeDocument/2006/relationships/notesSlide" Target="../notesSlides/notesSlide1.xml"/><Relationship Id="rId16" Type="http://schemas.openxmlformats.org/officeDocument/2006/relationships/diagramQuickStyle" Target="../diagrams/quickStyl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1.xml"/><Relationship Id="rId5" Type="http://schemas.openxmlformats.org/officeDocument/2006/relationships/diagramLayout" Target="../diagrams/layout1.xml"/><Relationship Id="rId15" Type="http://schemas.openxmlformats.org/officeDocument/2006/relationships/diagramLayout" Target="../diagrams/layout2.xml"/><Relationship Id="rId10"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1132" y="2008471"/>
            <a:ext cx="10363200" cy="1543021"/>
          </a:xfrm>
        </p:spPr>
        <p:txBody>
          <a:bodyPr>
            <a:noAutofit/>
          </a:bodyPr>
          <a:lstStyle/>
          <a:p>
            <a:r>
              <a:rPr lang="en-US" sz="4400" b="1" dirty="0"/>
              <a:t>Phase I Analysis of Manufacturing </a:t>
            </a:r>
            <a:br>
              <a:rPr lang="en-US" sz="4400" b="1" dirty="0"/>
            </a:br>
            <a:r>
              <a:rPr lang="en-US" sz="4400" b="1" dirty="0"/>
              <a:t>Process Dataset</a:t>
            </a:r>
            <a:br>
              <a:rPr lang="en-US" sz="7200" dirty="0"/>
            </a:br>
            <a:endParaRPr lang="en-US" sz="7200" dirty="0"/>
          </a:p>
        </p:txBody>
      </p:sp>
      <p:sp>
        <p:nvSpPr>
          <p:cNvPr id="3" name="Subtitle 2"/>
          <p:cNvSpPr>
            <a:spLocks noGrp="1"/>
          </p:cNvSpPr>
          <p:nvPr>
            <p:ph type="subTitle" idx="1"/>
          </p:nvPr>
        </p:nvSpPr>
        <p:spPr>
          <a:xfrm>
            <a:off x="1828800" y="4426702"/>
            <a:ext cx="8534400" cy="1424597"/>
          </a:xfrm>
        </p:spPr>
        <p:txBody>
          <a:bodyPr>
            <a:normAutofit/>
          </a:bodyPr>
          <a:lstStyle/>
          <a:p>
            <a:pPr algn="r"/>
            <a:r>
              <a:rPr lang="en-US" sz="1800" dirty="0"/>
              <a:t>Gaurav Rai</a:t>
            </a:r>
          </a:p>
          <a:p>
            <a:pPr algn="r"/>
            <a:r>
              <a:rPr lang="en-US" sz="1800" dirty="0"/>
              <a:t>Gaurav Burman</a:t>
            </a:r>
          </a:p>
          <a:p>
            <a:pPr algn="r"/>
            <a:r>
              <a:rPr lang="en-US" sz="1800" dirty="0"/>
              <a:t>Atul Srivastava</a:t>
            </a:r>
          </a:p>
        </p:txBody>
      </p:sp>
      <p:sp>
        <p:nvSpPr>
          <p:cNvPr id="4" name="Subtitle 2">
            <a:extLst>
              <a:ext uri="{FF2B5EF4-FFF2-40B4-BE49-F238E27FC236}">
                <a16:creationId xmlns:a16="http://schemas.microsoft.com/office/drawing/2014/main" id="{3D2BAA17-009A-4523-BAD2-60C1729B1102}"/>
              </a:ext>
            </a:extLst>
          </p:cNvPr>
          <p:cNvSpPr txBox="1">
            <a:spLocks/>
          </p:cNvSpPr>
          <p:nvPr/>
        </p:nvSpPr>
        <p:spPr>
          <a:xfrm>
            <a:off x="1828800" y="3206157"/>
            <a:ext cx="8534400" cy="108648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2800" i="1" kern="1200">
                <a:solidFill>
                  <a:schemeClr val="bg1"/>
                </a:solidFill>
                <a:latin typeface="Georgia" charset="0"/>
                <a:ea typeface="Georgia" charset="0"/>
                <a:cs typeface="Georgia"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Georgia" charset="0"/>
                <a:ea typeface="Georgia" charset="0"/>
                <a:cs typeface="Georgia" charset="0"/>
              </a:defRPr>
            </a:lvl2pPr>
            <a:lvl3pPr marL="914400" indent="0" algn="ctr" defTabSz="457200" rtl="0" eaLnBrk="1" latinLnBrk="0" hangingPunct="1">
              <a:spcBef>
                <a:spcPct val="20000"/>
              </a:spcBef>
              <a:buFont typeface="Arial"/>
              <a:buNone/>
              <a:defRPr sz="2400" kern="1200">
                <a:solidFill>
                  <a:schemeClr val="tx1">
                    <a:tint val="75000"/>
                  </a:schemeClr>
                </a:solidFill>
                <a:latin typeface="Georgia" charset="0"/>
                <a:ea typeface="Georgia" charset="0"/>
                <a:cs typeface="Georgia" charset="0"/>
              </a:defRPr>
            </a:lvl3pPr>
            <a:lvl4pPr marL="1371600" indent="0" algn="ctr" defTabSz="457200" rtl="0" eaLnBrk="1" latinLnBrk="0" hangingPunct="1">
              <a:spcBef>
                <a:spcPct val="20000"/>
              </a:spcBef>
              <a:buFont typeface="Arial"/>
              <a:buNone/>
              <a:defRPr sz="2000" kern="1200">
                <a:solidFill>
                  <a:schemeClr val="tx1">
                    <a:tint val="75000"/>
                  </a:schemeClr>
                </a:solidFill>
                <a:latin typeface="Georgia" charset="0"/>
                <a:ea typeface="Georgia" charset="0"/>
                <a:cs typeface="Georgia" charset="0"/>
              </a:defRPr>
            </a:lvl4pPr>
            <a:lvl5pPr marL="1828800" indent="0" algn="ctr" defTabSz="457200" rtl="0" eaLnBrk="1" latinLnBrk="0" hangingPunct="1">
              <a:spcBef>
                <a:spcPct val="20000"/>
              </a:spcBef>
              <a:buFont typeface="Arial"/>
              <a:buNone/>
              <a:defRPr sz="2000" kern="1200">
                <a:solidFill>
                  <a:schemeClr val="tx1">
                    <a:tint val="75000"/>
                  </a:schemeClr>
                </a:solidFill>
                <a:latin typeface="Georgia" charset="0"/>
                <a:ea typeface="Georgia" charset="0"/>
                <a:cs typeface="Georgia"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Advanced Quality Control</a:t>
            </a:r>
          </a:p>
          <a:p>
            <a:r>
              <a:rPr lang="en-US" dirty="0"/>
              <a:t>Final Project (4th Dec, ‘18)</a:t>
            </a:r>
          </a:p>
        </p:txBody>
      </p:sp>
    </p:spTree>
    <p:extLst>
      <p:ext uri="{BB962C8B-B14F-4D97-AF65-F5344CB8AC3E}">
        <p14:creationId xmlns:p14="http://schemas.microsoft.com/office/powerpoint/2010/main" val="1271796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021405" y="2525730"/>
            <a:ext cx="10363200" cy="1470025"/>
          </a:xfrm>
        </p:spPr>
        <p:txBody>
          <a:bodyPr/>
          <a:lstStyle/>
          <a:p>
            <a:r>
              <a:rPr lang="en-US" dirty="0"/>
              <a:t>Thanks &amp; </a:t>
            </a:r>
            <a:r>
              <a:rPr lang="en-US" dirty="0" err="1"/>
              <a:t>Gig’em</a:t>
            </a:r>
            <a:r>
              <a:rPr lang="en-US" dirty="0"/>
              <a:t>!</a:t>
            </a:r>
          </a:p>
        </p:txBody>
      </p:sp>
    </p:spTree>
    <p:extLst>
      <p:ext uri="{BB962C8B-B14F-4D97-AF65-F5344CB8AC3E}">
        <p14:creationId xmlns:p14="http://schemas.microsoft.com/office/powerpoint/2010/main" val="103703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0ED9DE86-1234-4269-A16A-1A3A14F677C7}"/>
                  </a:ext>
                </a:extLst>
              </p:cNvPr>
              <p:cNvSpPr txBox="1">
                <a:spLocks/>
              </p:cNvSpPr>
              <p:nvPr/>
            </p:nvSpPr>
            <p:spPr>
              <a:xfrm>
                <a:off x="394995" y="360735"/>
                <a:ext cx="1824854" cy="1011482"/>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6000" b="0" i="0" kern="1200" spc="1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400" dirty="0"/>
                  <a:t>ANALYSIS </a:t>
                </a:r>
              </a:p>
              <a:p>
                <a:pPr algn="ctr"/>
                <a:r>
                  <a:rPr lang="en-US" sz="1400" dirty="0"/>
                  <a:t>APPROACH 1: </a:t>
                </a:r>
                <a:endParaRPr lang="en-US" sz="1400" i="1" dirty="0">
                  <a:latin typeface="Cambria Math" panose="02040503050406030204" pitchFamily="18" charset="0"/>
                </a:endParaRPr>
              </a:p>
              <a:p>
                <a:pPr algn="ctr"/>
                <a14:m>
                  <m:oMath xmlns:m="http://schemas.openxmlformats.org/officeDocument/2006/math">
                    <m:sSup>
                      <m:sSupPr>
                        <m:ctrlPr>
                          <a:rPr lang="en-US" sz="1400" i="1">
                            <a:latin typeface="Cambria Math" panose="02040503050406030204" pitchFamily="18" charset="0"/>
                          </a:rPr>
                        </m:ctrlPr>
                      </m:sSupPr>
                      <m:e>
                        <m:r>
                          <m:rPr>
                            <m:sty m:val="p"/>
                          </m:rPr>
                          <a:rPr lang="en-US" sz="1400">
                            <a:latin typeface="Cambria Math" panose="02040503050406030204" pitchFamily="18" charset="0"/>
                          </a:rPr>
                          <m:t>T</m:t>
                        </m:r>
                      </m:e>
                      <m:sup>
                        <m:r>
                          <a:rPr lang="en-US" sz="1400">
                            <a:latin typeface="Cambria Math" panose="02040503050406030204" pitchFamily="18" charset="0"/>
                          </a:rPr>
                          <m:t>2</m:t>
                        </m:r>
                      </m:sup>
                    </m:sSup>
                    <m:r>
                      <a:rPr lang="en-US" sz="1400">
                        <a:latin typeface="Cambria Math" panose="02040503050406030204" pitchFamily="18" charset="0"/>
                      </a:rPr>
                      <m:t> </m:t>
                    </m:r>
                    <m:r>
                      <m:rPr>
                        <m:sty m:val="p"/>
                      </m:rPr>
                      <a:rPr lang="en-US" sz="1400">
                        <a:latin typeface="Cambria Math" panose="02040503050406030204" pitchFamily="18" charset="0"/>
                      </a:rPr>
                      <m:t>chart</m:t>
                    </m:r>
                  </m:oMath>
                </a14:m>
                <a:r>
                  <a:rPr lang="en-US" sz="1400" dirty="0"/>
                  <a:t> </a:t>
                </a:r>
              </a:p>
            </p:txBody>
          </p:sp>
        </mc:Choice>
        <mc:Fallback xmlns="">
          <p:sp>
            <p:nvSpPr>
              <p:cNvPr id="5" name="Title 1">
                <a:extLst>
                  <a:ext uri="{FF2B5EF4-FFF2-40B4-BE49-F238E27FC236}">
                    <a16:creationId xmlns:a16="http://schemas.microsoft.com/office/drawing/2014/main" id="{0ED9DE86-1234-4269-A16A-1A3A14F677C7}"/>
                  </a:ext>
                </a:extLst>
              </p:cNvPr>
              <p:cNvSpPr txBox="1">
                <a:spLocks noRot="1" noChangeAspect="1" noMove="1" noResize="1" noEditPoints="1" noAdjustHandles="1" noChangeArrowheads="1" noChangeShapeType="1" noTextEdit="1"/>
              </p:cNvSpPr>
              <p:nvPr/>
            </p:nvSpPr>
            <p:spPr>
              <a:xfrm>
                <a:off x="394995" y="360735"/>
                <a:ext cx="1824854" cy="1011482"/>
              </a:xfrm>
              <a:prstGeom prst="flowChartAlternateProcess">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592B5F40-52A1-4879-9995-8BB2BAF3212A}"/>
                  </a:ext>
                </a:extLst>
              </p:cNvPr>
              <p:cNvGraphicFramePr/>
              <p:nvPr>
                <p:extLst>
                  <p:ext uri="{D42A27DB-BD31-4B8C-83A1-F6EECF244321}">
                    <p14:modId xmlns:p14="http://schemas.microsoft.com/office/powerpoint/2010/main" val="3333791485"/>
                  </p:ext>
                </p:extLst>
              </p:nvPr>
            </p:nvGraphicFramePr>
            <p:xfrm>
              <a:off x="2458036" y="360735"/>
              <a:ext cx="9342230" cy="30140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4" name="Diagram 13">
                <a:extLst>
                  <a:ext uri="{FF2B5EF4-FFF2-40B4-BE49-F238E27FC236}">
                    <a16:creationId xmlns:a16="http://schemas.microsoft.com/office/drawing/2014/main" id="{592B5F40-52A1-4879-9995-8BB2BAF3212A}"/>
                  </a:ext>
                </a:extLst>
              </p:cNvPr>
              <p:cNvGraphicFramePr/>
              <p:nvPr>
                <p:extLst>
                  <p:ext uri="{D42A27DB-BD31-4B8C-83A1-F6EECF244321}">
                    <p14:modId xmlns:p14="http://schemas.microsoft.com/office/powerpoint/2010/main" val="3333791485"/>
                  </p:ext>
                </p:extLst>
              </p:nvPr>
            </p:nvGraphicFramePr>
            <p:xfrm>
              <a:off x="2458036" y="360735"/>
              <a:ext cx="9342230" cy="30140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pic>
        <p:nvPicPr>
          <p:cNvPr id="15" name="Picture 14">
            <a:extLst>
              <a:ext uri="{FF2B5EF4-FFF2-40B4-BE49-F238E27FC236}">
                <a16:creationId xmlns:a16="http://schemas.microsoft.com/office/drawing/2014/main" id="{3BF5CB67-4198-4F77-8611-2A1A66958508}"/>
              </a:ext>
            </a:extLst>
          </p:cNvPr>
          <p:cNvPicPr>
            <a:picLocks noChangeAspect="1"/>
          </p:cNvPicPr>
          <p:nvPr/>
        </p:nvPicPr>
        <p:blipFill rotWithShape="1">
          <a:blip r:embed="rId13"/>
          <a:srcRect t="1" b="26161"/>
          <a:stretch/>
        </p:blipFill>
        <p:spPr>
          <a:xfrm>
            <a:off x="3708638" y="1397958"/>
            <a:ext cx="1551994" cy="188577"/>
          </a:xfrm>
          <a:prstGeom prst="rect">
            <a:avLst/>
          </a:prstGeom>
        </p:spPr>
      </p:pic>
      <p:sp>
        <p:nvSpPr>
          <p:cNvPr id="18" name="Title 1">
            <a:extLst>
              <a:ext uri="{FF2B5EF4-FFF2-40B4-BE49-F238E27FC236}">
                <a16:creationId xmlns:a16="http://schemas.microsoft.com/office/drawing/2014/main" id="{F5FC96DF-3A05-4C61-866E-514B46142966}"/>
              </a:ext>
            </a:extLst>
          </p:cNvPr>
          <p:cNvSpPr txBox="1">
            <a:spLocks/>
          </p:cNvSpPr>
          <p:nvPr/>
        </p:nvSpPr>
        <p:spPr>
          <a:xfrm>
            <a:off x="401161" y="3549877"/>
            <a:ext cx="1824854" cy="1011482"/>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457200" rtl="0" eaLnBrk="1" latinLnBrk="0" hangingPunct="1">
              <a:spcBef>
                <a:spcPct val="0"/>
              </a:spcBef>
              <a:buNone/>
              <a:defRPr sz="6000" b="0" i="0" kern="1200" spc="1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400" dirty="0"/>
              <a:t>ANALYSIS </a:t>
            </a:r>
          </a:p>
          <a:p>
            <a:pPr algn="ctr"/>
            <a:r>
              <a:rPr lang="en-US" sz="1400" dirty="0"/>
              <a:t>APPROACH 2: </a:t>
            </a:r>
            <a:endParaRPr lang="en-US" sz="1400" i="1" dirty="0">
              <a:latin typeface="Cambria Math" panose="02040503050406030204" pitchFamily="18" charset="0"/>
            </a:endParaRPr>
          </a:p>
          <a:p>
            <a:pPr algn="ctr"/>
            <a:r>
              <a:rPr lang="en-US" sz="1400" dirty="0"/>
              <a:t>PCA</a:t>
            </a:r>
          </a:p>
        </p:txBody>
      </p:sp>
      <p:graphicFrame>
        <p:nvGraphicFramePr>
          <p:cNvPr id="19" name="Diagram 18">
            <a:extLst>
              <a:ext uri="{FF2B5EF4-FFF2-40B4-BE49-F238E27FC236}">
                <a16:creationId xmlns:a16="http://schemas.microsoft.com/office/drawing/2014/main" id="{2FC52163-BA05-4925-AFC5-337E98BA029A}"/>
              </a:ext>
            </a:extLst>
          </p:cNvPr>
          <p:cNvGraphicFramePr/>
          <p:nvPr>
            <p:extLst>
              <p:ext uri="{D42A27DB-BD31-4B8C-83A1-F6EECF244321}">
                <p14:modId xmlns:p14="http://schemas.microsoft.com/office/powerpoint/2010/main" val="1831530066"/>
              </p:ext>
            </p:extLst>
          </p:nvPr>
        </p:nvGraphicFramePr>
        <p:xfrm>
          <a:off x="2458036" y="3581432"/>
          <a:ext cx="9342230" cy="30140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 name="Double Bracket 1">
            <a:extLst>
              <a:ext uri="{FF2B5EF4-FFF2-40B4-BE49-F238E27FC236}">
                <a16:creationId xmlns:a16="http://schemas.microsoft.com/office/drawing/2014/main" id="{2A29B838-125D-4A3B-9E51-C2CF958B9DBD}"/>
              </a:ext>
            </a:extLst>
          </p:cNvPr>
          <p:cNvSpPr/>
          <p:nvPr/>
        </p:nvSpPr>
        <p:spPr>
          <a:xfrm rot="5400000">
            <a:off x="6050987" y="-2462290"/>
            <a:ext cx="45719" cy="11702125"/>
          </a:xfrm>
          <a:prstGeom prst="bracketPair">
            <a:avLst/>
          </a:prstGeom>
          <a:ln w="190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025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766195" y="486512"/>
                <a:ext cx="4516945" cy="521447"/>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ANALYSIS APPROACH I : </a:t>
                </a:r>
                <a14:m>
                  <m:oMath xmlns:m="http://schemas.openxmlformats.org/officeDocument/2006/math">
                    <m:sSup>
                      <m:sSupPr>
                        <m:ctrlPr>
                          <a:rPr lang="en-US" sz="2000" i="1">
                            <a:latin typeface="Cambria Math" panose="02040503050406030204" pitchFamily="18" charset="0"/>
                          </a:rPr>
                        </m:ctrlPr>
                      </m:sSupPr>
                      <m:e>
                        <m:r>
                          <m:rPr>
                            <m:sty m:val="p"/>
                          </m:rPr>
                          <a:rPr lang="en-US" sz="2000" i="0">
                            <a:latin typeface="Cambria Math" panose="02040503050406030204" pitchFamily="18" charset="0"/>
                          </a:rPr>
                          <m:t>T</m:t>
                        </m:r>
                      </m:e>
                      <m:sup>
                        <m:r>
                          <a:rPr lang="en-US" sz="2000" i="0">
                            <a:latin typeface="Cambria Math" panose="02040503050406030204" pitchFamily="18" charset="0"/>
                          </a:rPr>
                          <m:t>2</m:t>
                        </m:r>
                      </m:sup>
                    </m:sSup>
                    <m:r>
                      <a:rPr lang="en-US" sz="2000" i="0">
                        <a:latin typeface="Cambria Math" panose="02040503050406030204" pitchFamily="18" charset="0"/>
                      </a:rPr>
                      <m:t> </m:t>
                    </m:r>
                    <m:r>
                      <m:rPr>
                        <m:sty m:val="p"/>
                      </m:rPr>
                      <a:rPr lang="en-US" sz="2000" i="0">
                        <a:latin typeface="Cambria Math" panose="02040503050406030204" pitchFamily="18" charset="0"/>
                      </a:rPr>
                      <m:t>chart</m:t>
                    </m:r>
                  </m:oMath>
                </a14:m>
                <a:endParaRPr lang="en-US" sz="20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766195" y="486512"/>
                <a:ext cx="4516945" cy="521447"/>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1073426" y="1333372"/>
            <a:ext cx="10045147" cy="4730257"/>
          </a:xfrm>
        </p:spPr>
        <p:txBody>
          <a:bodyPr>
            <a:normAutofit/>
          </a:bodyPr>
          <a:lstStyle/>
          <a:p>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D3527D3-FAA7-4B9E-9FDF-CA7614C54C81}"/>
                  </a:ext>
                </a:extLst>
              </p:cNvPr>
              <p:cNvSpPr txBox="1">
                <a:spLocks/>
              </p:cNvSpPr>
              <p:nvPr/>
            </p:nvSpPr>
            <p:spPr>
              <a:xfrm>
                <a:off x="740634" y="1497227"/>
                <a:ext cx="10568068" cy="39891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For this dataset, the population parameters </a:t>
                </a:r>
                <a14:m>
                  <m:oMath xmlns:m="http://schemas.openxmlformats.org/officeDocument/2006/math">
                    <m:sSub>
                      <m:sSubPr>
                        <m:ctrlPr>
                          <a:rPr lang="pt-BR" sz="1600" i="1" smtClean="0">
                            <a:latin typeface="Cambria Math" panose="02040503050406030204" pitchFamily="18" charset="0"/>
                          </a:rPr>
                        </m:ctrlPr>
                      </m:sSubPr>
                      <m:e>
                        <m:r>
                          <m:rPr>
                            <m:nor/>
                          </m:rPr>
                          <a:rPr lang="el-GR" sz="1600" dirty="0"/>
                          <m:t>μ</m:t>
                        </m:r>
                      </m:e>
                      <m:sub>
                        <m:r>
                          <a:rPr lang="pt-BR" sz="1600" i="1" smtClean="0">
                            <a:latin typeface="Cambria Math" panose="02040503050406030204" pitchFamily="18" charset="0"/>
                          </a:rPr>
                          <m:t>0</m:t>
                        </m:r>
                      </m:sub>
                    </m:sSub>
                  </m:oMath>
                </a14:m>
                <a:r>
                  <a:rPr lang="pt-BR" sz="1600" dirty="0"/>
                  <a:t> and </a:t>
                </a:r>
                <a14:m>
                  <m:oMath xmlns:m="http://schemas.openxmlformats.org/officeDocument/2006/math">
                    <m:sSub>
                      <m:sSubPr>
                        <m:ctrlPr>
                          <a:rPr lang="pt-BR" sz="1600" i="1">
                            <a:latin typeface="Cambria Math" panose="02040503050406030204" pitchFamily="18" charset="0"/>
                          </a:rPr>
                        </m:ctrlPr>
                      </m:sSubPr>
                      <m:e>
                        <m:r>
                          <m:rPr>
                            <m:nor/>
                          </m:rPr>
                          <a:rPr lang="el-GR" sz="1600" dirty="0"/>
                          <m:t>Σ</m:t>
                        </m:r>
                      </m:e>
                      <m:sub>
                        <m:r>
                          <a:rPr lang="pt-BR" sz="1600" i="1">
                            <a:latin typeface="Cambria Math" panose="02040503050406030204" pitchFamily="18" charset="0"/>
                          </a:rPr>
                          <m:t>0</m:t>
                        </m:r>
                      </m:sub>
                    </m:sSub>
                  </m:oMath>
                </a14:m>
                <a:r>
                  <a:rPr lang="en-US" sz="1800" dirty="0"/>
                  <a:t> </a:t>
                </a:r>
                <a:r>
                  <a:rPr lang="en-US" sz="1600" dirty="0"/>
                  <a:t>are unknown and n=1, which corresponds to the case marked in the below table.</a:t>
                </a:r>
              </a:p>
              <a:p>
                <a:endParaRPr lang="en-US" sz="1600" dirty="0"/>
              </a:p>
              <a:p>
                <a:r>
                  <a:rPr lang="en-US" sz="1600" dirty="0"/>
                  <a:t>We choose our </a:t>
                </a:r>
                <a:r>
                  <a:rPr lang="el-GR" sz="1600" dirty="0"/>
                  <a:t>α</a:t>
                </a:r>
                <a:r>
                  <a:rPr lang="en-US" sz="1600" dirty="0"/>
                  <a:t> as </a:t>
                </a:r>
                <a:r>
                  <a:rPr lang="en-US" sz="1600" u="sng" dirty="0"/>
                  <a:t>0.05</a:t>
                </a:r>
                <a:r>
                  <a:rPr lang="en-US" sz="1600" dirty="0"/>
                  <a:t> </a:t>
                </a:r>
              </a:p>
              <a:p>
                <a:pPr marL="0" indent="0">
                  <a:buNone/>
                </a:pPr>
                <a:endParaRPr lang="en-US" sz="1600" dirty="0"/>
              </a:p>
              <a:p>
                <a:r>
                  <a:rPr lang="en-US" sz="1600" dirty="0"/>
                  <a:t>So, UCL ≈ </a:t>
                </a:r>
                <a:r>
                  <a:rPr lang="el-GR" sz="1600" dirty="0"/>
                  <a:t>χ</a:t>
                </a:r>
                <a:r>
                  <a:rPr lang="en-US" sz="1600" baseline="30000" dirty="0"/>
                  <a:t>2</a:t>
                </a:r>
                <a:r>
                  <a:rPr lang="en-US" sz="1600" baseline="-25000" dirty="0"/>
                  <a:t>1-</a:t>
                </a:r>
                <a:r>
                  <a:rPr lang="el-GR" sz="1600" baseline="-25000" dirty="0"/>
                  <a:t>α</a:t>
                </a:r>
                <a:r>
                  <a:rPr lang="en-US" sz="1600" dirty="0"/>
                  <a:t> (p)</a:t>
                </a:r>
              </a:p>
              <a:p>
                <a:pPr marL="0" indent="0">
                  <a:buNone/>
                </a:pPr>
                <a:r>
                  <a:rPr lang="en-US" sz="1600" baseline="-25000" dirty="0"/>
                  <a:t>			  </a:t>
                </a:r>
                <a:r>
                  <a:rPr lang="en-US" sz="1600" dirty="0"/>
                  <a:t> = </a:t>
                </a:r>
                <a:r>
                  <a:rPr lang="el-GR" sz="1600" dirty="0"/>
                  <a:t>χ</a:t>
                </a:r>
                <a:r>
                  <a:rPr lang="en-US" sz="1600" baseline="30000" dirty="0"/>
                  <a:t>2</a:t>
                </a:r>
                <a:r>
                  <a:rPr lang="en-US" sz="1600" baseline="-25000" dirty="0"/>
                  <a:t>1-0.05</a:t>
                </a:r>
                <a:r>
                  <a:rPr lang="en-US" sz="1600" dirty="0"/>
                  <a:t> (209)</a:t>
                </a:r>
              </a:p>
              <a:p>
                <a:pPr marL="0" indent="0">
                  <a:buNone/>
                </a:pPr>
                <a:r>
                  <a:rPr lang="en-US" sz="1600" baseline="-25000" dirty="0"/>
                  <a:t>			   </a:t>
                </a:r>
                <a:r>
                  <a:rPr lang="en-US" sz="1600" dirty="0"/>
                  <a:t>=</a:t>
                </a:r>
                <a:r>
                  <a:rPr lang="en-US" sz="1600" baseline="-25000" dirty="0"/>
                  <a:t> </a:t>
                </a:r>
                <a:r>
                  <a:rPr lang="en-US" sz="1600" b="1" u="sng" dirty="0"/>
                  <a:t>243.7272</a:t>
                </a:r>
              </a:p>
              <a:p>
                <a:pPr marL="0" indent="0">
                  <a:buNone/>
                </a:pPr>
                <a:r>
                  <a:rPr lang="en-US" sz="2400" dirty="0"/>
                  <a:t>                               </a:t>
                </a:r>
              </a:p>
            </p:txBody>
          </p:sp>
        </mc:Choice>
        <mc:Fallback xmlns="">
          <p:sp>
            <p:nvSpPr>
              <p:cNvPr id="4" name="Content Placeholder 2">
                <a:extLst>
                  <a:ext uri="{FF2B5EF4-FFF2-40B4-BE49-F238E27FC236}">
                    <a16:creationId xmlns:a16="http://schemas.microsoft.com/office/drawing/2014/main" id="{3D3527D3-FAA7-4B9E-9FDF-CA7614C54C81}"/>
                  </a:ext>
                </a:extLst>
              </p:cNvPr>
              <p:cNvSpPr txBox="1">
                <a:spLocks noRot="1" noChangeAspect="1" noMove="1" noResize="1" noEditPoints="1" noAdjustHandles="1" noChangeArrowheads="1" noChangeShapeType="1" noTextEdit="1"/>
              </p:cNvSpPr>
              <p:nvPr/>
            </p:nvSpPr>
            <p:spPr>
              <a:xfrm>
                <a:off x="740634" y="1497227"/>
                <a:ext cx="10568068" cy="3989173"/>
              </a:xfrm>
              <a:prstGeom prst="rect">
                <a:avLst/>
              </a:prstGeom>
              <a:blipFill>
                <a:blip r:embed="rId3"/>
                <a:stretch>
                  <a:fillRect l="-23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61E2AB1-B745-424B-AB63-E05C008B5005}"/>
              </a:ext>
            </a:extLst>
          </p:cNvPr>
          <p:cNvPicPr>
            <a:picLocks noChangeAspect="1"/>
          </p:cNvPicPr>
          <p:nvPr/>
        </p:nvPicPr>
        <p:blipFill>
          <a:blip r:embed="rId4"/>
          <a:stretch>
            <a:fillRect/>
          </a:stretch>
        </p:blipFill>
        <p:spPr>
          <a:xfrm>
            <a:off x="4625752" y="2282151"/>
            <a:ext cx="6136195" cy="2527328"/>
          </a:xfrm>
          <a:prstGeom prst="rect">
            <a:avLst/>
          </a:prstGeom>
          <a:ln>
            <a:solidFill>
              <a:schemeClr val="tx1"/>
            </a:solidFill>
          </a:ln>
        </p:spPr>
      </p:pic>
      <p:sp>
        <p:nvSpPr>
          <p:cNvPr id="7" name="Rectangle: Rounded Corners 6">
            <a:extLst>
              <a:ext uri="{FF2B5EF4-FFF2-40B4-BE49-F238E27FC236}">
                <a16:creationId xmlns:a16="http://schemas.microsoft.com/office/drawing/2014/main" id="{BEC16E8E-7D2D-4C3F-A726-42B0D2CF43A2}"/>
              </a:ext>
            </a:extLst>
          </p:cNvPr>
          <p:cNvSpPr/>
          <p:nvPr/>
        </p:nvSpPr>
        <p:spPr>
          <a:xfrm>
            <a:off x="6146233" y="3933671"/>
            <a:ext cx="4559728" cy="403978"/>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10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406381" y="343791"/>
                <a:ext cx="3125635" cy="375164"/>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APPROACH I : </a:t>
                </a:r>
                <a14:m>
                  <m:oMath xmlns:m="http://schemas.openxmlformats.org/officeDocument/2006/math">
                    <m:sSup>
                      <m:sSupPr>
                        <m:ctrlPr>
                          <a:rPr lang="en-US" sz="2000" i="1">
                            <a:latin typeface="Cambria Math" panose="02040503050406030204" pitchFamily="18" charset="0"/>
                          </a:rPr>
                        </m:ctrlPr>
                      </m:sSupPr>
                      <m:e>
                        <m:r>
                          <m:rPr>
                            <m:sty m:val="p"/>
                          </m:rPr>
                          <a:rPr lang="en-US" sz="2000" i="0">
                            <a:latin typeface="Cambria Math" panose="02040503050406030204" pitchFamily="18" charset="0"/>
                          </a:rPr>
                          <m:t>T</m:t>
                        </m:r>
                      </m:e>
                      <m:sup>
                        <m:r>
                          <a:rPr lang="en-US" sz="2000" i="0">
                            <a:latin typeface="Cambria Math" panose="02040503050406030204" pitchFamily="18" charset="0"/>
                          </a:rPr>
                          <m:t>2</m:t>
                        </m:r>
                      </m:sup>
                    </m:sSup>
                    <m:r>
                      <a:rPr lang="en-US" sz="2000" i="0">
                        <a:latin typeface="Cambria Math" panose="02040503050406030204" pitchFamily="18" charset="0"/>
                      </a:rPr>
                      <m:t> </m:t>
                    </m:r>
                    <m:r>
                      <m:rPr>
                        <m:sty m:val="p"/>
                      </m:rPr>
                      <a:rPr lang="en-US" sz="2000" i="0">
                        <a:latin typeface="Cambria Math" panose="02040503050406030204" pitchFamily="18" charset="0"/>
                      </a:rPr>
                      <m:t>chart</m:t>
                    </m:r>
                  </m:oMath>
                </a14:m>
                <a:endParaRPr lang="en-US" sz="20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406381" y="343791"/>
                <a:ext cx="3125635" cy="375164"/>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1073426" y="1333372"/>
            <a:ext cx="10045147" cy="4730257"/>
          </a:xfrm>
        </p:spPr>
        <p:txBody>
          <a:bodyPr>
            <a:normAutofit/>
          </a:bodyPr>
          <a:lstStyle/>
          <a:p>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D3527D3-FAA7-4B9E-9FDF-CA7614C54C81}"/>
                  </a:ext>
                </a:extLst>
              </p:cNvPr>
              <p:cNvSpPr txBox="1">
                <a:spLocks/>
              </p:cNvSpPr>
              <p:nvPr/>
            </p:nvSpPr>
            <p:spPr>
              <a:xfrm>
                <a:off x="737320" y="851556"/>
                <a:ext cx="10717358" cy="589803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We will start by creating our first </a:t>
                </a:r>
                <a14:m>
                  <m:oMath xmlns:m="http://schemas.openxmlformats.org/officeDocument/2006/math">
                    <m:sSup>
                      <m:sSupPr>
                        <m:ctrlPr>
                          <a:rPr lang="en-US" sz="1800" i="1">
                            <a:latin typeface="Cambria Math" panose="02040503050406030204" pitchFamily="18" charset="0"/>
                          </a:rPr>
                        </m:ctrlPr>
                      </m:sSupPr>
                      <m:e>
                        <m:r>
                          <m:rPr>
                            <m:sty m:val="p"/>
                          </m:rPr>
                          <a:rPr lang="en-US" sz="1800">
                            <a:latin typeface="Cambria Math" panose="02040503050406030204" pitchFamily="18" charset="0"/>
                          </a:rPr>
                          <m:t>T</m:t>
                        </m:r>
                      </m:e>
                      <m:sup>
                        <m:r>
                          <a:rPr lang="en-US" sz="1800">
                            <a:latin typeface="Cambria Math" panose="02040503050406030204" pitchFamily="18" charset="0"/>
                          </a:rPr>
                          <m:t>2</m:t>
                        </m:r>
                      </m:sup>
                    </m:sSup>
                  </m:oMath>
                </a14:m>
                <a:r>
                  <a:rPr lang="en-US" sz="1800" dirty="0"/>
                  <a:t> chart and then removing the out-of-control observations by performing multiple iterations.  </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endParaRPr lang="en-US" sz="1800" b="1" dirty="0">
                  <a:solidFill>
                    <a:srgbClr val="0070C0"/>
                  </a:solidFill>
                </a:endParaRPr>
              </a:p>
              <a:p>
                <a:r>
                  <a:rPr lang="en-US" sz="1800" b="1" dirty="0">
                    <a:solidFill>
                      <a:srgbClr val="0070C0"/>
                    </a:solidFill>
                  </a:rPr>
                  <a:t>RESULT:</a:t>
                </a:r>
                <a:r>
                  <a:rPr lang="en-US" sz="1800" dirty="0"/>
                  <a:t> We have performed Phase I analysis of the manufacturing process dataset. A total of </a:t>
                </a:r>
                <a:r>
                  <a:rPr lang="en-US" sz="1800" u="sng" dirty="0"/>
                  <a:t>106</a:t>
                </a:r>
                <a:r>
                  <a:rPr lang="en-US" sz="1800" dirty="0"/>
                  <a:t> out-of-control observations were removed after performing iterative analysis using </a:t>
                </a:r>
                <a14:m>
                  <m:oMath xmlns:m="http://schemas.openxmlformats.org/officeDocument/2006/math">
                    <m:sSup>
                      <m:sSupPr>
                        <m:ctrlPr>
                          <a:rPr lang="en-US" sz="1800" i="1">
                            <a:latin typeface="Cambria Math" panose="02040503050406030204" pitchFamily="18" charset="0"/>
                          </a:rPr>
                        </m:ctrlPr>
                      </m:sSupPr>
                      <m:e>
                        <m:r>
                          <m:rPr>
                            <m:sty m:val="p"/>
                          </m:rPr>
                          <a:rPr lang="en-US" sz="1800">
                            <a:latin typeface="Cambria Math" panose="02040503050406030204" pitchFamily="18" charset="0"/>
                          </a:rPr>
                          <m:t>T</m:t>
                        </m:r>
                      </m:e>
                      <m:sup>
                        <m:r>
                          <a:rPr lang="en-US" sz="1800">
                            <a:latin typeface="Cambria Math" panose="02040503050406030204" pitchFamily="18" charset="0"/>
                          </a:rPr>
                          <m:t>2</m:t>
                        </m:r>
                      </m:sup>
                    </m:sSup>
                  </m:oMath>
                </a14:m>
                <a:r>
                  <a:rPr lang="en-US" sz="1800" dirty="0"/>
                  <a:t> chart. 13 iterations were done!</a:t>
                </a:r>
              </a:p>
            </p:txBody>
          </p:sp>
        </mc:Choice>
        <mc:Fallback xmlns="">
          <p:sp>
            <p:nvSpPr>
              <p:cNvPr id="4" name="Content Placeholder 2">
                <a:extLst>
                  <a:ext uri="{FF2B5EF4-FFF2-40B4-BE49-F238E27FC236}">
                    <a16:creationId xmlns:a16="http://schemas.microsoft.com/office/drawing/2014/main" id="{3D3527D3-FAA7-4B9E-9FDF-CA7614C54C81}"/>
                  </a:ext>
                </a:extLst>
              </p:cNvPr>
              <p:cNvSpPr txBox="1">
                <a:spLocks noRot="1" noChangeAspect="1" noMove="1" noResize="1" noEditPoints="1" noAdjustHandles="1" noChangeArrowheads="1" noChangeShapeType="1" noTextEdit="1"/>
              </p:cNvSpPr>
              <p:nvPr/>
            </p:nvSpPr>
            <p:spPr>
              <a:xfrm>
                <a:off x="737320" y="851556"/>
                <a:ext cx="10717358" cy="5898035"/>
              </a:xfrm>
              <a:prstGeom prst="rect">
                <a:avLst/>
              </a:prstGeom>
              <a:blipFill>
                <a:blip r:embed="rId3"/>
                <a:stretch>
                  <a:fillRect l="-114" t="-103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A705354-D1B0-4B9A-9AA4-511C493DBCA1}"/>
              </a:ext>
            </a:extLst>
          </p:cNvPr>
          <p:cNvPicPr>
            <a:picLocks noChangeAspect="1"/>
          </p:cNvPicPr>
          <p:nvPr/>
        </p:nvPicPr>
        <p:blipFill>
          <a:blip r:embed="rId4"/>
          <a:stretch>
            <a:fillRect/>
          </a:stretch>
        </p:blipFill>
        <p:spPr>
          <a:xfrm>
            <a:off x="7507900" y="1299529"/>
            <a:ext cx="3269097" cy="3625384"/>
          </a:xfrm>
          <a:prstGeom prst="rect">
            <a:avLst/>
          </a:prstGeom>
        </p:spPr>
      </p:pic>
      <p:sp>
        <p:nvSpPr>
          <p:cNvPr id="9" name="TextBox 8">
            <a:extLst>
              <a:ext uri="{FF2B5EF4-FFF2-40B4-BE49-F238E27FC236}">
                <a16:creationId xmlns:a16="http://schemas.microsoft.com/office/drawing/2014/main" id="{B384765E-4AD8-4E33-BF38-59A0E95DA1B5}"/>
              </a:ext>
            </a:extLst>
          </p:cNvPr>
          <p:cNvSpPr txBox="1"/>
          <p:nvPr/>
        </p:nvSpPr>
        <p:spPr>
          <a:xfrm flipH="1">
            <a:off x="2399289" y="3143423"/>
            <a:ext cx="3369285" cy="307777"/>
          </a:xfrm>
          <a:prstGeom prst="rect">
            <a:avLst/>
          </a:prstGeom>
          <a:noFill/>
        </p:spPr>
        <p:txBody>
          <a:bodyPr wrap="square" rtlCol="0">
            <a:spAutoFit/>
          </a:bodyPr>
          <a:lstStyle/>
          <a:p>
            <a:r>
              <a:rPr lang="en-US" sz="1400" dirty="0"/>
              <a:t>ITERATION 1 [</a:t>
            </a:r>
            <a:r>
              <a:rPr lang="en-US" sz="1400" u="sng" dirty="0"/>
              <a:t>44</a:t>
            </a:r>
            <a:r>
              <a:rPr lang="en-US" sz="1400" dirty="0"/>
              <a:t> OOC points]</a:t>
            </a:r>
          </a:p>
        </p:txBody>
      </p:sp>
      <p:sp>
        <p:nvSpPr>
          <p:cNvPr id="10" name="TextBox 9">
            <a:extLst>
              <a:ext uri="{FF2B5EF4-FFF2-40B4-BE49-F238E27FC236}">
                <a16:creationId xmlns:a16="http://schemas.microsoft.com/office/drawing/2014/main" id="{ACBCCD8C-7379-4D53-B4AA-AF1235AB24A5}"/>
              </a:ext>
            </a:extLst>
          </p:cNvPr>
          <p:cNvSpPr txBox="1"/>
          <p:nvPr/>
        </p:nvSpPr>
        <p:spPr>
          <a:xfrm flipH="1">
            <a:off x="2143948" y="5623251"/>
            <a:ext cx="3369285" cy="307777"/>
          </a:xfrm>
          <a:prstGeom prst="rect">
            <a:avLst/>
          </a:prstGeom>
          <a:noFill/>
        </p:spPr>
        <p:txBody>
          <a:bodyPr wrap="square" rtlCol="0">
            <a:spAutoFit/>
          </a:bodyPr>
          <a:lstStyle/>
          <a:p>
            <a:r>
              <a:rPr lang="en-US" sz="1400" dirty="0"/>
              <a:t>ITERATION 13 [All data points in control]</a:t>
            </a:r>
          </a:p>
        </p:txBody>
      </p:sp>
      <p:pic>
        <p:nvPicPr>
          <p:cNvPr id="13" name="Picture 12">
            <a:extLst>
              <a:ext uri="{FF2B5EF4-FFF2-40B4-BE49-F238E27FC236}">
                <a16:creationId xmlns:a16="http://schemas.microsoft.com/office/drawing/2014/main" id="{A1AE6068-919A-4D0E-AB1C-B6255B321405}"/>
              </a:ext>
            </a:extLst>
          </p:cNvPr>
          <p:cNvPicPr>
            <a:picLocks noChangeAspect="1"/>
          </p:cNvPicPr>
          <p:nvPr/>
        </p:nvPicPr>
        <p:blipFill>
          <a:blip r:embed="rId5"/>
          <a:stretch>
            <a:fillRect/>
          </a:stretch>
        </p:blipFill>
        <p:spPr>
          <a:xfrm>
            <a:off x="1087315" y="1270655"/>
            <a:ext cx="5564271" cy="1889831"/>
          </a:xfrm>
          <a:prstGeom prst="rect">
            <a:avLst/>
          </a:prstGeom>
          <a:ln>
            <a:solidFill>
              <a:schemeClr val="accent1"/>
            </a:solidFill>
          </a:ln>
        </p:spPr>
      </p:pic>
      <p:pic>
        <p:nvPicPr>
          <p:cNvPr id="14" name="Picture 13">
            <a:extLst>
              <a:ext uri="{FF2B5EF4-FFF2-40B4-BE49-F238E27FC236}">
                <a16:creationId xmlns:a16="http://schemas.microsoft.com/office/drawing/2014/main" id="{F98A545B-E9C3-4F6C-9F40-146A51BE2408}"/>
              </a:ext>
            </a:extLst>
          </p:cNvPr>
          <p:cNvPicPr>
            <a:picLocks noChangeAspect="1"/>
          </p:cNvPicPr>
          <p:nvPr/>
        </p:nvPicPr>
        <p:blipFill>
          <a:blip r:embed="rId6"/>
          <a:stretch>
            <a:fillRect/>
          </a:stretch>
        </p:blipFill>
        <p:spPr>
          <a:xfrm>
            <a:off x="1166368" y="3543686"/>
            <a:ext cx="5369180" cy="2070754"/>
          </a:xfrm>
          <a:prstGeom prst="rect">
            <a:avLst/>
          </a:prstGeom>
          <a:ln>
            <a:solidFill>
              <a:schemeClr val="tx1"/>
            </a:solidFill>
          </a:ln>
        </p:spPr>
      </p:pic>
      <p:sp>
        <p:nvSpPr>
          <p:cNvPr id="12" name="Speech Bubble: Oval 11">
            <a:extLst>
              <a:ext uri="{FF2B5EF4-FFF2-40B4-BE49-F238E27FC236}">
                <a16:creationId xmlns:a16="http://schemas.microsoft.com/office/drawing/2014/main" id="{013D1EFE-37CE-4FAE-A77A-F68008478922}"/>
              </a:ext>
            </a:extLst>
          </p:cNvPr>
          <p:cNvSpPr/>
          <p:nvPr/>
        </p:nvSpPr>
        <p:spPr>
          <a:xfrm>
            <a:off x="6535548" y="3059163"/>
            <a:ext cx="857298" cy="437497"/>
          </a:xfrm>
          <a:prstGeom prst="wedgeEllipseCallout">
            <a:avLst>
              <a:gd name="adj1" fmla="val -43886"/>
              <a:gd name="adj2" fmla="val -9435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900" dirty="0"/>
              <a:t>552 data points</a:t>
            </a:r>
          </a:p>
        </p:txBody>
      </p:sp>
      <p:sp>
        <p:nvSpPr>
          <p:cNvPr id="11" name="Speech Bubble: Oval 10">
            <a:extLst>
              <a:ext uri="{FF2B5EF4-FFF2-40B4-BE49-F238E27FC236}">
                <a16:creationId xmlns:a16="http://schemas.microsoft.com/office/drawing/2014/main" id="{0356684A-54A8-4835-88A5-87BF09FFC80F}"/>
              </a:ext>
            </a:extLst>
          </p:cNvPr>
          <p:cNvSpPr/>
          <p:nvPr/>
        </p:nvSpPr>
        <p:spPr>
          <a:xfrm>
            <a:off x="6393308" y="5292666"/>
            <a:ext cx="1007707" cy="536113"/>
          </a:xfrm>
          <a:prstGeom prst="wedgeEllipseCallout">
            <a:avLst>
              <a:gd name="adj1" fmla="val -49126"/>
              <a:gd name="adj2" fmla="val -6094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t>446 data points</a:t>
            </a:r>
          </a:p>
        </p:txBody>
      </p:sp>
      <p:sp>
        <p:nvSpPr>
          <p:cNvPr id="15" name="Rectangle: Rounded Corners 14">
            <a:extLst>
              <a:ext uri="{FF2B5EF4-FFF2-40B4-BE49-F238E27FC236}">
                <a16:creationId xmlns:a16="http://schemas.microsoft.com/office/drawing/2014/main" id="{8EA2B9D9-0ADE-4C39-8CD7-898D2762D7E1}"/>
              </a:ext>
            </a:extLst>
          </p:cNvPr>
          <p:cNvSpPr/>
          <p:nvPr/>
        </p:nvSpPr>
        <p:spPr>
          <a:xfrm>
            <a:off x="7507900" y="4666268"/>
            <a:ext cx="3269097" cy="258645"/>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Speech Bubble: Oval 15">
            <a:extLst>
              <a:ext uri="{FF2B5EF4-FFF2-40B4-BE49-F238E27FC236}">
                <a16:creationId xmlns:a16="http://schemas.microsoft.com/office/drawing/2014/main" id="{E447CA58-CAED-4FEE-8D63-811A06D3FC4C}"/>
              </a:ext>
            </a:extLst>
          </p:cNvPr>
          <p:cNvSpPr/>
          <p:nvPr/>
        </p:nvSpPr>
        <p:spPr>
          <a:xfrm>
            <a:off x="10203808" y="5058035"/>
            <a:ext cx="1007707" cy="536113"/>
          </a:xfrm>
          <a:prstGeom prst="wedgeEllipseCallout">
            <a:avLst>
              <a:gd name="adj1" fmla="val -49126"/>
              <a:gd name="adj2" fmla="val -6094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t>0 OOC after 13 iterations</a:t>
            </a:r>
          </a:p>
        </p:txBody>
      </p:sp>
    </p:spTree>
    <p:extLst>
      <p:ext uri="{BB962C8B-B14F-4D97-AF65-F5344CB8AC3E}">
        <p14:creationId xmlns:p14="http://schemas.microsoft.com/office/powerpoint/2010/main" val="37391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745284" y="334364"/>
                <a:ext cx="2701429" cy="375164"/>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APPROACH II : </a:t>
                </a:r>
                <a14:m>
                  <m:oMath xmlns:m="http://schemas.openxmlformats.org/officeDocument/2006/math">
                    <m:r>
                      <m:rPr>
                        <m:sty m:val="p"/>
                      </m:rPr>
                      <a:rPr lang="en-US" sz="2000" b="0" i="0" smtClean="0">
                        <a:latin typeface="Cambria Math" panose="02040503050406030204" pitchFamily="18" charset="0"/>
                      </a:rPr>
                      <m:t>PCA</m:t>
                    </m:r>
                  </m:oMath>
                </a14:m>
                <a:endParaRPr lang="en-US" sz="20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745284" y="334364"/>
                <a:ext cx="2701429" cy="375164"/>
              </a:xfr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CABFF46-CF42-4705-B09C-EE800EA53377}"/>
              </a:ext>
            </a:extLst>
          </p:cNvPr>
          <p:cNvSpPr txBox="1">
            <a:spLocks/>
          </p:cNvSpPr>
          <p:nvPr/>
        </p:nvSpPr>
        <p:spPr>
          <a:xfrm>
            <a:off x="643052" y="722099"/>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1600" dirty="0"/>
              <a:t>We start off my standardizing the dataset and using                      for the calculation of PCs. </a:t>
            </a:r>
          </a:p>
          <a:p>
            <a:pPr lvl="0"/>
            <a:r>
              <a:rPr lang="en-US" sz="1600" dirty="0"/>
              <a:t>Performing PCA, we obtained 209 PCs for 552 observations. To choose the optimum number of PCs we made use of MDL plot in conjunction with scree plot and pareto plot. illustrate MDL Plot, Scree plot and Pareto plot for different PCs. Using these three plots we decided to take the top 10 PCs for our analysis.</a:t>
            </a:r>
          </a:p>
          <a:p>
            <a:endParaRPr lang="en-US" sz="1800" dirty="0"/>
          </a:p>
        </p:txBody>
      </p:sp>
      <p:pic>
        <p:nvPicPr>
          <p:cNvPr id="3" name="Picture 2">
            <a:extLst>
              <a:ext uri="{FF2B5EF4-FFF2-40B4-BE49-F238E27FC236}">
                <a16:creationId xmlns:a16="http://schemas.microsoft.com/office/drawing/2014/main" id="{2EC4ED33-6F35-42AB-8218-643986FA062C}"/>
              </a:ext>
            </a:extLst>
          </p:cNvPr>
          <p:cNvPicPr>
            <a:picLocks noChangeAspect="1"/>
          </p:cNvPicPr>
          <p:nvPr/>
        </p:nvPicPr>
        <p:blipFill>
          <a:blip r:embed="rId3"/>
          <a:stretch>
            <a:fillRect/>
          </a:stretch>
        </p:blipFill>
        <p:spPr>
          <a:xfrm>
            <a:off x="831590" y="2206044"/>
            <a:ext cx="5615028" cy="3459465"/>
          </a:xfrm>
          <a:prstGeom prst="rect">
            <a:avLst/>
          </a:prstGeom>
          <a:ln w="12700">
            <a:solidFill>
              <a:schemeClr val="tx1"/>
            </a:solidFill>
          </a:ln>
        </p:spPr>
      </p:pic>
      <p:pic>
        <p:nvPicPr>
          <p:cNvPr id="4" name="Picture 3">
            <a:extLst>
              <a:ext uri="{FF2B5EF4-FFF2-40B4-BE49-F238E27FC236}">
                <a16:creationId xmlns:a16="http://schemas.microsoft.com/office/drawing/2014/main" id="{F69A1D1C-FE9F-4290-869A-996371BC2C2A}"/>
              </a:ext>
            </a:extLst>
          </p:cNvPr>
          <p:cNvPicPr>
            <a:picLocks noChangeAspect="1"/>
          </p:cNvPicPr>
          <p:nvPr/>
        </p:nvPicPr>
        <p:blipFill>
          <a:blip r:embed="rId4"/>
          <a:stretch>
            <a:fillRect/>
          </a:stretch>
        </p:blipFill>
        <p:spPr>
          <a:xfrm>
            <a:off x="6887982" y="1923239"/>
            <a:ext cx="4417844" cy="2233196"/>
          </a:xfrm>
          <a:prstGeom prst="rect">
            <a:avLst/>
          </a:prstGeom>
          <a:ln w="12700">
            <a:solidFill>
              <a:schemeClr val="tx1"/>
            </a:solidFill>
          </a:ln>
        </p:spPr>
      </p:pic>
      <p:pic>
        <p:nvPicPr>
          <p:cNvPr id="5" name="Picture 4">
            <a:extLst>
              <a:ext uri="{FF2B5EF4-FFF2-40B4-BE49-F238E27FC236}">
                <a16:creationId xmlns:a16="http://schemas.microsoft.com/office/drawing/2014/main" id="{77A48AFA-F6EE-4EBA-9498-E80A5506977A}"/>
              </a:ext>
            </a:extLst>
          </p:cNvPr>
          <p:cNvPicPr>
            <a:picLocks noChangeAspect="1"/>
          </p:cNvPicPr>
          <p:nvPr/>
        </p:nvPicPr>
        <p:blipFill>
          <a:blip r:embed="rId5"/>
          <a:stretch>
            <a:fillRect/>
          </a:stretch>
        </p:blipFill>
        <p:spPr>
          <a:xfrm>
            <a:off x="6887982" y="4225733"/>
            <a:ext cx="4417844" cy="2301512"/>
          </a:xfrm>
          <a:prstGeom prst="rect">
            <a:avLst/>
          </a:prstGeom>
          <a:ln w="12700">
            <a:solidFill>
              <a:schemeClr val="tx1"/>
            </a:solidFill>
          </a:ln>
        </p:spPr>
      </p:pic>
      <p:pic>
        <p:nvPicPr>
          <p:cNvPr id="7" name="Picture 6">
            <a:extLst>
              <a:ext uri="{FF2B5EF4-FFF2-40B4-BE49-F238E27FC236}">
                <a16:creationId xmlns:a16="http://schemas.microsoft.com/office/drawing/2014/main" id="{527A2719-EE5D-445F-AD02-DEB754ADD8F3}"/>
              </a:ext>
            </a:extLst>
          </p:cNvPr>
          <p:cNvPicPr>
            <a:picLocks noChangeAspect="1"/>
          </p:cNvPicPr>
          <p:nvPr/>
        </p:nvPicPr>
        <p:blipFill>
          <a:blip r:embed="rId6"/>
          <a:stretch>
            <a:fillRect/>
          </a:stretch>
        </p:blipFill>
        <p:spPr>
          <a:xfrm>
            <a:off x="5799114" y="742561"/>
            <a:ext cx="865636" cy="334450"/>
          </a:xfrm>
          <a:prstGeom prst="rect">
            <a:avLst/>
          </a:prstGeom>
        </p:spPr>
      </p:pic>
    </p:spTree>
    <p:extLst>
      <p:ext uri="{BB962C8B-B14F-4D97-AF65-F5344CB8AC3E}">
        <p14:creationId xmlns:p14="http://schemas.microsoft.com/office/powerpoint/2010/main" val="201655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266161" y="346308"/>
                <a:ext cx="5659677" cy="375164"/>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APPROACH II : </a:t>
                </a:r>
                <a14:m>
                  <m:oMath xmlns:m="http://schemas.openxmlformats.org/officeDocument/2006/math">
                    <m:r>
                      <m:rPr>
                        <m:sty m:val="p"/>
                      </m:rPr>
                      <a:rPr lang="en-US" sz="2000" b="0" i="0" smtClean="0">
                        <a:latin typeface="Cambria Math" panose="02040503050406030204" pitchFamily="18" charset="0"/>
                      </a:rPr>
                      <m:t>Univariate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analysis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PCs</m:t>
                    </m:r>
                  </m:oMath>
                </a14:m>
                <a:endParaRPr lang="en-US" sz="20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266161" y="346308"/>
                <a:ext cx="5659677" cy="375164"/>
              </a:xfrm>
              <a:blipFill>
                <a:blip r:embed="rId3"/>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09D09F31-5E9B-4E4B-A22E-C545B6EAB52F}"/>
              </a:ext>
            </a:extLst>
          </p:cNvPr>
          <p:cNvSpPr txBox="1">
            <a:spLocks/>
          </p:cNvSpPr>
          <p:nvPr/>
        </p:nvSpPr>
        <p:spPr>
          <a:xfrm>
            <a:off x="643052" y="893773"/>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1800" dirty="0"/>
              <a:t>We start off by performing a univariate analysis of the obtained 10 PCs.</a:t>
            </a:r>
          </a:p>
          <a:p>
            <a:pPr lvl="0"/>
            <a:r>
              <a:rPr lang="en-US" sz="1800" dirty="0"/>
              <a:t>Since we want the overall significance level to be α = 0.05, the α` for individual control charts on PCs was selected as approx. α` = α/10 = 0.005.</a:t>
            </a:r>
          </a:p>
          <a:p>
            <a:pPr lvl="0"/>
            <a:r>
              <a:rPr lang="en-US" sz="1800" dirty="0"/>
              <a:t>This brought the UCL for the univariate chart from the standard 3-sigma to a lower value of 2.81-sigma. </a:t>
            </a:r>
          </a:p>
          <a:p>
            <a:pPr lvl="0"/>
            <a:r>
              <a:rPr lang="en-US" sz="1800" dirty="0"/>
              <a:t>We have used the ‘either-or’ rule as our composition decision rule for OOC. All the OOC points are discarded after 4 iterations. The X chart for PC1 has been shown below:</a:t>
            </a:r>
          </a:p>
          <a:p>
            <a:pPr lvl="0"/>
            <a:endParaRPr lang="en-US" sz="1800" dirty="0"/>
          </a:p>
          <a:p>
            <a:pPr lvl="0"/>
            <a:endParaRPr lang="en-US" sz="1800" dirty="0"/>
          </a:p>
          <a:p>
            <a:pPr lvl="0"/>
            <a:endParaRPr lang="en-US" sz="1800" dirty="0"/>
          </a:p>
          <a:p>
            <a:pPr lvl="0"/>
            <a:endParaRPr lang="en-US" sz="1800" dirty="0"/>
          </a:p>
          <a:p>
            <a:pPr lvl="0"/>
            <a:endParaRPr lang="en-US" sz="1800" dirty="0"/>
          </a:p>
          <a:p>
            <a:pPr lvl="0"/>
            <a:endParaRPr lang="en-US" sz="1800" dirty="0"/>
          </a:p>
          <a:p>
            <a:pPr lvl="0"/>
            <a:endParaRPr lang="en-US" sz="1800" dirty="0"/>
          </a:p>
          <a:p>
            <a:pPr lvl="0"/>
            <a:endParaRPr lang="en-US" sz="1800" dirty="0"/>
          </a:p>
          <a:p>
            <a:pPr lvl="0"/>
            <a:endParaRPr lang="en-US" sz="1800" dirty="0"/>
          </a:p>
          <a:p>
            <a:pPr lvl="0"/>
            <a:r>
              <a:rPr lang="en-US" sz="1800" dirty="0"/>
              <a:t>It should be noted that we have performed this analysis for all 10 PCs. We have shown the chart here for only PC1.</a:t>
            </a:r>
          </a:p>
          <a:p>
            <a:pPr marL="0" lvl="0" indent="0">
              <a:buNone/>
            </a:pPr>
            <a:endParaRPr lang="en-US" sz="1800" dirty="0"/>
          </a:p>
        </p:txBody>
      </p:sp>
      <p:pic>
        <p:nvPicPr>
          <p:cNvPr id="4" name="Picture 3">
            <a:extLst>
              <a:ext uri="{FF2B5EF4-FFF2-40B4-BE49-F238E27FC236}">
                <a16:creationId xmlns:a16="http://schemas.microsoft.com/office/drawing/2014/main" id="{AB5C62FF-71EA-4E0D-801A-4E0EBABFC713}"/>
              </a:ext>
            </a:extLst>
          </p:cNvPr>
          <p:cNvPicPr>
            <a:picLocks noChangeAspect="1"/>
          </p:cNvPicPr>
          <p:nvPr/>
        </p:nvPicPr>
        <p:blipFill>
          <a:blip r:embed="rId4"/>
          <a:stretch>
            <a:fillRect/>
          </a:stretch>
        </p:blipFill>
        <p:spPr>
          <a:xfrm>
            <a:off x="1152102" y="3240465"/>
            <a:ext cx="3657533" cy="2438355"/>
          </a:xfrm>
          <a:prstGeom prst="rect">
            <a:avLst/>
          </a:prstGeom>
          <a:ln>
            <a:solidFill>
              <a:schemeClr val="tx1"/>
            </a:solidFill>
          </a:ln>
        </p:spPr>
      </p:pic>
      <p:sp>
        <p:nvSpPr>
          <p:cNvPr id="9" name="TextBox 8">
            <a:extLst>
              <a:ext uri="{FF2B5EF4-FFF2-40B4-BE49-F238E27FC236}">
                <a16:creationId xmlns:a16="http://schemas.microsoft.com/office/drawing/2014/main" id="{338DAC17-690B-4CB3-8D2C-CE7ACE33C7DE}"/>
              </a:ext>
            </a:extLst>
          </p:cNvPr>
          <p:cNvSpPr txBox="1"/>
          <p:nvPr/>
        </p:nvSpPr>
        <p:spPr>
          <a:xfrm flipH="1">
            <a:off x="1621478" y="5678820"/>
            <a:ext cx="2730861" cy="307777"/>
          </a:xfrm>
          <a:prstGeom prst="rect">
            <a:avLst/>
          </a:prstGeom>
          <a:noFill/>
        </p:spPr>
        <p:txBody>
          <a:bodyPr wrap="square" rtlCol="0">
            <a:spAutoFit/>
          </a:bodyPr>
          <a:lstStyle/>
          <a:p>
            <a:r>
              <a:rPr lang="en-US" sz="1400" dirty="0"/>
              <a:t>ITERATION 1 [</a:t>
            </a:r>
            <a:r>
              <a:rPr lang="en-US" sz="1400" u="sng" dirty="0"/>
              <a:t>12</a:t>
            </a:r>
            <a:r>
              <a:rPr lang="en-US" sz="1400" dirty="0"/>
              <a:t> OOC points]</a:t>
            </a:r>
          </a:p>
        </p:txBody>
      </p:sp>
      <p:sp>
        <p:nvSpPr>
          <p:cNvPr id="10" name="TextBox 9">
            <a:extLst>
              <a:ext uri="{FF2B5EF4-FFF2-40B4-BE49-F238E27FC236}">
                <a16:creationId xmlns:a16="http://schemas.microsoft.com/office/drawing/2014/main" id="{EDB2380B-ECE4-4975-9DA3-4BC3DF720315}"/>
              </a:ext>
            </a:extLst>
          </p:cNvPr>
          <p:cNvSpPr txBox="1"/>
          <p:nvPr/>
        </p:nvSpPr>
        <p:spPr>
          <a:xfrm flipH="1">
            <a:off x="7445633" y="5680966"/>
            <a:ext cx="2730861" cy="307777"/>
          </a:xfrm>
          <a:prstGeom prst="rect">
            <a:avLst/>
          </a:prstGeom>
          <a:noFill/>
        </p:spPr>
        <p:txBody>
          <a:bodyPr wrap="square" rtlCol="0">
            <a:spAutoFit/>
          </a:bodyPr>
          <a:lstStyle/>
          <a:p>
            <a:r>
              <a:rPr lang="en-US" sz="1400" dirty="0"/>
              <a:t>ITERATION 4 [</a:t>
            </a:r>
            <a:r>
              <a:rPr lang="en-US" sz="1400" u="sng" dirty="0"/>
              <a:t>0</a:t>
            </a:r>
            <a:r>
              <a:rPr lang="en-US" sz="1400" dirty="0"/>
              <a:t> OOC points]</a:t>
            </a:r>
          </a:p>
        </p:txBody>
      </p:sp>
      <p:pic>
        <p:nvPicPr>
          <p:cNvPr id="11" name="Picture 10">
            <a:extLst>
              <a:ext uri="{FF2B5EF4-FFF2-40B4-BE49-F238E27FC236}">
                <a16:creationId xmlns:a16="http://schemas.microsoft.com/office/drawing/2014/main" id="{AFF132E9-F067-4D82-85F0-69E9DBF457CD}"/>
              </a:ext>
            </a:extLst>
          </p:cNvPr>
          <p:cNvPicPr>
            <a:picLocks noChangeAspect="1"/>
          </p:cNvPicPr>
          <p:nvPr/>
        </p:nvPicPr>
        <p:blipFill>
          <a:blip r:embed="rId5"/>
          <a:stretch>
            <a:fillRect/>
          </a:stretch>
        </p:blipFill>
        <p:spPr>
          <a:xfrm>
            <a:off x="6555381" y="3240465"/>
            <a:ext cx="3660752" cy="2440501"/>
          </a:xfrm>
          <a:prstGeom prst="rect">
            <a:avLst/>
          </a:prstGeom>
          <a:ln>
            <a:solidFill>
              <a:schemeClr val="accent1"/>
            </a:solidFill>
          </a:ln>
        </p:spPr>
      </p:pic>
    </p:spTree>
    <p:extLst>
      <p:ext uri="{BB962C8B-B14F-4D97-AF65-F5344CB8AC3E}">
        <p14:creationId xmlns:p14="http://schemas.microsoft.com/office/powerpoint/2010/main" val="310853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957027" y="346308"/>
                <a:ext cx="4719227" cy="375164"/>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APPROACH II : </a:t>
                </a:r>
                <a14:m>
                  <m:oMath xmlns:m="http://schemas.openxmlformats.org/officeDocument/2006/math">
                    <m:sSup>
                      <m:sSupPr>
                        <m:ctrlPr>
                          <a:rPr lang="en-US" sz="2000" i="1">
                            <a:latin typeface="Cambria Math" panose="02040503050406030204" pitchFamily="18" charset="0"/>
                          </a:rPr>
                        </m:ctrlPr>
                      </m:sSupPr>
                      <m:e>
                        <m:r>
                          <m:rPr>
                            <m:sty m:val="p"/>
                          </m:rPr>
                          <a:rPr lang="en-US" sz="2000">
                            <a:latin typeface="Cambria Math" panose="02040503050406030204" pitchFamily="18" charset="0"/>
                          </a:rPr>
                          <m:t>T</m:t>
                        </m:r>
                      </m:e>
                      <m:sup>
                        <m:r>
                          <a:rPr lang="en-US" sz="2000">
                            <a:latin typeface="Cambria Math" panose="02040503050406030204" pitchFamily="18" charset="0"/>
                          </a:rPr>
                          <m:t>2</m:t>
                        </m:r>
                      </m:sup>
                    </m:sSup>
                    <m:r>
                      <a:rPr lang="en-US" sz="2000">
                        <a:latin typeface="Cambria Math" panose="02040503050406030204" pitchFamily="18" charset="0"/>
                      </a:rPr>
                      <m:t> </m:t>
                    </m:r>
                    <m:r>
                      <m:rPr>
                        <m:sty m:val="p"/>
                      </m:rPr>
                      <a:rPr lang="en-US" sz="2000" b="0" i="0" smtClean="0">
                        <a:latin typeface="Cambria Math" panose="02040503050406030204" pitchFamily="18" charset="0"/>
                      </a:rPr>
                      <m:t>analysis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PCs</m:t>
                    </m:r>
                  </m:oMath>
                </a14:m>
                <a:endParaRPr lang="en-US" sz="20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957027" y="346308"/>
                <a:ext cx="4719227" cy="375164"/>
              </a:xfrm>
              <a:blipFill>
                <a:blip r:embed="rId2"/>
                <a:stretch>
                  <a:fillRect/>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7323C97-EECA-4939-9B7D-966D65F19FAB}"/>
              </a:ext>
            </a:extLst>
          </p:cNvPr>
          <p:cNvPicPr>
            <a:picLocks noChangeAspect="1"/>
          </p:cNvPicPr>
          <p:nvPr/>
        </p:nvPicPr>
        <p:blipFill>
          <a:blip r:embed="rId3"/>
          <a:stretch>
            <a:fillRect/>
          </a:stretch>
        </p:blipFill>
        <p:spPr>
          <a:xfrm>
            <a:off x="1068226" y="1821153"/>
            <a:ext cx="5926462" cy="2062029"/>
          </a:xfrm>
          <a:prstGeom prst="rect">
            <a:avLst/>
          </a:prstGeom>
          <a:ln w="19050">
            <a:solidFill>
              <a:schemeClr val="tx1"/>
            </a:solidFill>
          </a:ln>
        </p:spPr>
      </p:pic>
      <p:pic>
        <p:nvPicPr>
          <p:cNvPr id="4" name="Picture 3">
            <a:extLst>
              <a:ext uri="{FF2B5EF4-FFF2-40B4-BE49-F238E27FC236}">
                <a16:creationId xmlns:a16="http://schemas.microsoft.com/office/drawing/2014/main" id="{066A7CD8-86E3-4462-AD7C-5580E75A0F0F}"/>
              </a:ext>
            </a:extLst>
          </p:cNvPr>
          <p:cNvPicPr>
            <a:picLocks noChangeAspect="1"/>
          </p:cNvPicPr>
          <p:nvPr/>
        </p:nvPicPr>
        <p:blipFill>
          <a:blip r:embed="rId4"/>
          <a:stretch>
            <a:fillRect/>
          </a:stretch>
        </p:blipFill>
        <p:spPr>
          <a:xfrm>
            <a:off x="1068225" y="4125465"/>
            <a:ext cx="5926463" cy="2062029"/>
          </a:xfrm>
          <a:prstGeom prst="rect">
            <a:avLst/>
          </a:prstGeom>
          <a:ln w="19050">
            <a:solidFill>
              <a:schemeClr val="tx1"/>
            </a:solidFill>
          </a:ln>
        </p:spPr>
      </p:pic>
      <p:pic>
        <p:nvPicPr>
          <p:cNvPr id="5" name="Picture 4">
            <a:extLst>
              <a:ext uri="{FF2B5EF4-FFF2-40B4-BE49-F238E27FC236}">
                <a16:creationId xmlns:a16="http://schemas.microsoft.com/office/drawing/2014/main" id="{0814F449-0504-4F27-9511-AC4D93971FF7}"/>
              </a:ext>
            </a:extLst>
          </p:cNvPr>
          <p:cNvPicPr>
            <a:picLocks noChangeAspect="1"/>
          </p:cNvPicPr>
          <p:nvPr/>
        </p:nvPicPr>
        <p:blipFill>
          <a:blip r:embed="rId5"/>
          <a:stretch>
            <a:fillRect/>
          </a:stretch>
        </p:blipFill>
        <p:spPr>
          <a:xfrm>
            <a:off x="7983097" y="2318171"/>
            <a:ext cx="3028345" cy="2499227"/>
          </a:xfrm>
          <a:prstGeom prst="rect">
            <a:avLst/>
          </a:prstGeom>
          <a:ln w="12700">
            <a:solidFill>
              <a:schemeClr val="tx1"/>
            </a:solidFill>
          </a:ln>
        </p:spPr>
      </p:pic>
      <p:sp>
        <p:nvSpPr>
          <p:cNvPr id="6" name="Content Placeholder 2">
            <a:extLst>
              <a:ext uri="{FF2B5EF4-FFF2-40B4-BE49-F238E27FC236}">
                <a16:creationId xmlns:a16="http://schemas.microsoft.com/office/drawing/2014/main" id="{09D09F31-5E9B-4E4B-A22E-C545B6EAB52F}"/>
              </a:ext>
            </a:extLst>
          </p:cNvPr>
          <p:cNvSpPr txBox="1">
            <a:spLocks/>
          </p:cNvSpPr>
          <p:nvPr/>
        </p:nvSpPr>
        <p:spPr>
          <a:xfrm>
            <a:off x="643052" y="722099"/>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1800" dirty="0"/>
              <a:t>We have performed multiple iterations using the T</a:t>
            </a:r>
            <a:r>
              <a:rPr lang="en-US" sz="1800" baseline="30000" dirty="0"/>
              <a:t>2 </a:t>
            </a:r>
            <a:r>
              <a:rPr lang="en-US" sz="1800" dirty="0"/>
              <a:t>chart analysis on the top 10 PCs until all the OOC points are discarded.</a:t>
            </a:r>
          </a:p>
          <a:p>
            <a:pPr lvl="0"/>
            <a:r>
              <a:rPr lang="en-US" sz="1800" dirty="0"/>
              <a:t>UCL is χ</a:t>
            </a:r>
            <a:r>
              <a:rPr lang="en-US" sz="1800" baseline="30000" dirty="0"/>
              <a:t>2</a:t>
            </a:r>
            <a:r>
              <a:rPr lang="en-US" sz="1800" baseline="-25000" dirty="0"/>
              <a:t>1-</a:t>
            </a:r>
            <a:r>
              <a:rPr lang="en-US" sz="1800" dirty="0"/>
              <a:t> α(10), where α is 0.05. UCL = 18.307</a:t>
            </a:r>
          </a:p>
          <a:p>
            <a:pPr lvl="0"/>
            <a:endParaRPr lang="en-US" sz="1800" dirty="0"/>
          </a:p>
        </p:txBody>
      </p:sp>
      <p:sp>
        <p:nvSpPr>
          <p:cNvPr id="8" name="TextBox 7">
            <a:extLst>
              <a:ext uri="{FF2B5EF4-FFF2-40B4-BE49-F238E27FC236}">
                <a16:creationId xmlns:a16="http://schemas.microsoft.com/office/drawing/2014/main" id="{FCBC6CD9-B4FE-44CE-8194-9D37C6CC6FFA}"/>
              </a:ext>
            </a:extLst>
          </p:cNvPr>
          <p:cNvSpPr txBox="1"/>
          <p:nvPr/>
        </p:nvSpPr>
        <p:spPr>
          <a:xfrm flipH="1">
            <a:off x="2667886" y="3832619"/>
            <a:ext cx="3369285" cy="307777"/>
          </a:xfrm>
          <a:prstGeom prst="rect">
            <a:avLst/>
          </a:prstGeom>
          <a:noFill/>
        </p:spPr>
        <p:txBody>
          <a:bodyPr wrap="square" rtlCol="0">
            <a:spAutoFit/>
          </a:bodyPr>
          <a:lstStyle/>
          <a:p>
            <a:r>
              <a:rPr lang="en-US" sz="1400" dirty="0"/>
              <a:t>ITERATION 1 [</a:t>
            </a:r>
            <a:r>
              <a:rPr lang="en-US" sz="1400" u="sng" dirty="0"/>
              <a:t>38</a:t>
            </a:r>
            <a:r>
              <a:rPr lang="en-US" sz="1400" dirty="0"/>
              <a:t> OOC points]</a:t>
            </a:r>
          </a:p>
        </p:txBody>
      </p:sp>
      <p:sp>
        <p:nvSpPr>
          <p:cNvPr id="9" name="TextBox 8">
            <a:extLst>
              <a:ext uri="{FF2B5EF4-FFF2-40B4-BE49-F238E27FC236}">
                <a16:creationId xmlns:a16="http://schemas.microsoft.com/office/drawing/2014/main" id="{6C42F3A9-53F7-446A-B702-9AFC812E6246}"/>
              </a:ext>
            </a:extLst>
          </p:cNvPr>
          <p:cNvSpPr txBox="1"/>
          <p:nvPr/>
        </p:nvSpPr>
        <p:spPr>
          <a:xfrm flipH="1">
            <a:off x="2298051" y="6175634"/>
            <a:ext cx="3369285" cy="307777"/>
          </a:xfrm>
          <a:prstGeom prst="rect">
            <a:avLst/>
          </a:prstGeom>
          <a:noFill/>
        </p:spPr>
        <p:txBody>
          <a:bodyPr wrap="square" rtlCol="0">
            <a:spAutoFit/>
          </a:bodyPr>
          <a:lstStyle/>
          <a:p>
            <a:r>
              <a:rPr lang="en-US" sz="1400" dirty="0"/>
              <a:t>ITERATION 8 [All data points in control]</a:t>
            </a:r>
          </a:p>
        </p:txBody>
      </p:sp>
      <p:sp>
        <p:nvSpPr>
          <p:cNvPr id="10" name="Speech Bubble: Oval 9">
            <a:extLst>
              <a:ext uri="{FF2B5EF4-FFF2-40B4-BE49-F238E27FC236}">
                <a16:creationId xmlns:a16="http://schemas.microsoft.com/office/drawing/2014/main" id="{9B6FF0B3-E77A-4A5F-B766-699EA9504D72}"/>
              </a:ext>
            </a:extLst>
          </p:cNvPr>
          <p:cNvSpPr/>
          <p:nvPr/>
        </p:nvSpPr>
        <p:spPr>
          <a:xfrm>
            <a:off x="6897161" y="3690468"/>
            <a:ext cx="857298" cy="437497"/>
          </a:xfrm>
          <a:prstGeom prst="wedgeEllipseCallout">
            <a:avLst>
              <a:gd name="adj1" fmla="val -43886"/>
              <a:gd name="adj2" fmla="val -9435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900" dirty="0"/>
              <a:t>552 data points</a:t>
            </a:r>
          </a:p>
        </p:txBody>
      </p:sp>
      <p:sp>
        <p:nvSpPr>
          <p:cNvPr id="11" name="Speech Bubble: Oval 10">
            <a:extLst>
              <a:ext uri="{FF2B5EF4-FFF2-40B4-BE49-F238E27FC236}">
                <a16:creationId xmlns:a16="http://schemas.microsoft.com/office/drawing/2014/main" id="{C0D12B69-8CD8-4E68-BA98-B920D5874809}"/>
              </a:ext>
            </a:extLst>
          </p:cNvPr>
          <p:cNvSpPr/>
          <p:nvPr/>
        </p:nvSpPr>
        <p:spPr>
          <a:xfrm>
            <a:off x="6897161" y="5842285"/>
            <a:ext cx="1007707" cy="536113"/>
          </a:xfrm>
          <a:prstGeom prst="wedgeEllipseCallout">
            <a:avLst>
              <a:gd name="adj1" fmla="val -49126"/>
              <a:gd name="adj2" fmla="val -6094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t>438 data points</a:t>
            </a:r>
          </a:p>
        </p:txBody>
      </p:sp>
      <p:sp>
        <p:nvSpPr>
          <p:cNvPr id="12" name="Rectangle: Rounded Corners 11">
            <a:extLst>
              <a:ext uri="{FF2B5EF4-FFF2-40B4-BE49-F238E27FC236}">
                <a16:creationId xmlns:a16="http://schemas.microsoft.com/office/drawing/2014/main" id="{F72C7106-EF67-40DE-A1DD-BEE34D204468}"/>
              </a:ext>
            </a:extLst>
          </p:cNvPr>
          <p:cNvSpPr/>
          <p:nvPr/>
        </p:nvSpPr>
        <p:spPr>
          <a:xfrm>
            <a:off x="7983097" y="4558753"/>
            <a:ext cx="3028345" cy="258645"/>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peech Bubble: Oval 12">
            <a:extLst>
              <a:ext uri="{FF2B5EF4-FFF2-40B4-BE49-F238E27FC236}">
                <a16:creationId xmlns:a16="http://schemas.microsoft.com/office/drawing/2014/main" id="{2BC07409-C1C7-4EAE-8F48-A02603BC566C}"/>
              </a:ext>
            </a:extLst>
          </p:cNvPr>
          <p:cNvSpPr/>
          <p:nvPr/>
        </p:nvSpPr>
        <p:spPr>
          <a:xfrm>
            <a:off x="10203808" y="5058035"/>
            <a:ext cx="1007707" cy="536113"/>
          </a:xfrm>
          <a:prstGeom prst="wedgeEllipseCallout">
            <a:avLst>
              <a:gd name="adj1" fmla="val -2353"/>
              <a:gd name="adj2" fmla="val -7852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a:t>0 OOC after 8 iterations</a:t>
            </a:r>
          </a:p>
        </p:txBody>
      </p:sp>
    </p:spTree>
    <p:extLst>
      <p:ext uri="{BB962C8B-B14F-4D97-AF65-F5344CB8AC3E}">
        <p14:creationId xmlns:p14="http://schemas.microsoft.com/office/powerpoint/2010/main" val="383133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957027" y="346308"/>
                <a:ext cx="3339319" cy="375164"/>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APPROACH II : </a:t>
                </a:r>
                <a14:m>
                  <m:oMath xmlns:m="http://schemas.openxmlformats.org/officeDocument/2006/math">
                    <m:r>
                      <m:rPr>
                        <m:sty m:val="p"/>
                      </m:rPr>
                      <a:rPr lang="en-US" sz="2000" b="0" i="0" smtClean="0">
                        <a:latin typeface="Cambria Math" panose="02040503050406030204" pitchFamily="18" charset="0"/>
                      </a:rPr>
                      <m:t>RESULTS</m:t>
                    </m:r>
                  </m:oMath>
                </a14:m>
                <a:endParaRPr lang="en-US" sz="20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957027" y="346308"/>
                <a:ext cx="3339319" cy="375164"/>
              </a:xfr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09D09F31-5E9B-4E4B-A22E-C545B6EAB52F}"/>
              </a:ext>
            </a:extLst>
          </p:cNvPr>
          <p:cNvSpPr txBox="1">
            <a:spLocks/>
          </p:cNvSpPr>
          <p:nvPr/>
        </p:nvSpPr>
        <p:spPr>
          <a:xfrm>
            <a:off x="643052" y="722099"/>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endParaRPr lang="en-US" sz="1800"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E679DE3B-8A71-4F0C-9D3A-F3051C75C847}"/>
                  </a:ext>
                </a:extLst>
              </p:cNvPr>
              <p:cNvSpPr txBox="1">
                <a:spLocks/>
              </p:cNvSpPr>
              <p:nvPr/>
            </p:nvSpPr>
            <p:spPr>
              <a:xfrm>
                <a:off x="795452" y="874499"/>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1800" b="1" u="sng" dirty="0"/>
                  <a:t>Univariate analysis on PCs –</a:t>
                </a:r>
              </a:p>
              <a:p>
                <a:r>
                  <a:rPr lang="en-US" sz="1800" dirty="0"/>
                  <a:t>Since composite ‘</a:t>
                </a:r>
                <a:r>
                  <a:rPr lang="el-GR" sz="1800" dirty="0"/>
                  <a:t>α</a:t>
                </a:r>
                <a:r>
                  <a:rPr lang="en-US" sz="1800" dirty="0"/>
                  <a:t>’ value is 0.05, that would mean that individual ‘</a:t>
                </a:r>
                <a:r>
                  <a:rPr lang="el-GR" sz="1800" dirty="0"/>
                  <a:t>α</a:t>
                </a:r>
                <a:r>
                  <a:rPr lang="en-US" sz="1800" dirty="0"/>
                  <a:t>’ value is 0.005, which is very</a:t>
                </a:r>
              </a:p>
              <a:p>
                <a:pPr marL="0" lvl="0" indent="0">
                  <a:buNone/>
                </a:pPr>
                <a:r>
                  <a:rPr lang="en-US" sz="1800" dirty="0"/>
                  <a:t>       less and corresponds to an ARL value 20. So the system would generate a false alarm after every 20</a:t>
                </a:r>
              </a:p>
              <a:p>
                <a:pPr marL="0" lvl="0" indent="0">
                  <a:buNone/>
                </a:pPr>
                <a:r>
                  <a:rPr lang="en-US" sz="1800" dirty="0"/>
                  <a:t>       observations on average. </a:t>
                </a:r>
              </a:p>
              <a:p>
                <a:pPr lvl="0"/>
                <a:r>
                  <a:rPr lang="en-US" sz="1800" dirty="0"/>
                  <a:t>Following is a tabulated form that shows the no. of OOCs after each iterations. </a:t>
                </a:r>
              </a:p>
              <a:p>
                <a:pPr lvl="0"/>
                <a:endParaRPr lang="en-US" sz="1800" dirty="0"/>
              </a:p>
              <a:p>
                <a:pPr lvl="0"/>
                <a:endParaRPr lang="en-US" sz="1800" dirty="0"/>
              </a:p>
              <a:p>
                <a:pPr lvl="0"/>
                <a:endParaRPr lang="en-US" sz="1800" dirty="0"/>
              </a:p>
              <a:p>
                <a:pPr lvl="0"/>
                <a:endParaRPr lang="en-US" sz="1800" dirty="0"/>
              </a:p>
              <a:p>
                <a:pPr lvl="0"/>
                <a:endParaRPr lang="en-US" sz="1800" dirty="0"/>
              </a:p>
              <a:p>
                <a:pPr lvl="0"/>
                <a:r>
                  <a:rPr lang="en-US" sz="1800" b="1" u="sng" dirty="0"/>
                  <a:t>T</a:t>
                </a:r>
                <a:r>
                  <a:rPr lang="en-US" sz="1800" b="1" u="sng" baseline="30000" dirty="0"/>
                  <a:t>2 </a:t>
                </a:r>
                <a:r>
                  <a:rPr lang="en-US" sz="1800" b="1" u="sng" dirty="0"/>
                  <a:t>chart analysis on PCs – </a:t>
                </a:r>
              </a:p>
              <a:p>
                <a:pPr lvl="0"/>
                <a:r>
                  <a:rPr lang="en-US" sz="1800" dirty="0"/>
                  <a:t>T</a:t>
                </a:r>
                <a:r>
                  <a:rPr lang="en-US" sz="1800" baseline="30000" dirty="0"/>
                  <a:t>2 </a:t>
                </a:r>
                <a:r>
                  <a:rPr lang="en-US" sz="1800" dirty="0"/>
                  <a:t>chart on PCs discards 114 observations from dataset. The final in- control parameters </a:t>
                </a:r>
                <a14:m>
                  <m:oMath xmlns:m="http://schemas.openxmlformats.org/officeDocument/2006/math">
                    <m:sSub>
                      <m:sSubPr>
                        <m:ctrlPr>
                          <a:rPr lang="pt-BR" sz="1800" i="1">
                            <a:latin typeface="Cambria Math" panose="02040503050406030204" pitchFamily="18" charset="0"/>
                          </a:rPr>
                        </m:ctrlPr>
                      </m:sSubPr>
                      <m:e>
                        <m:r>
                          <m:rPr>
                            <m:nor/>
                          </m:rPr>
                          <a:rPr lang="el-GR" sz="1800" dirty="0"/>
                          <m:t>μ</m:t>
                        </m:r>
                      </m:e>
                      <m:sub>
                        <m:r>
                          <a:rPr lang="pt-BR" sz="1800" i="1">
                            <a:latin typeface="Cambria Math" panose="02040503050406030204" pitchFamily="18" charset="0"/>
                          </a:rPr>
                          <m:t>0</m:t>
                        </m:r>
                      </m:sub>
                    </m:sSub>
                  </m:oMath>
                </a14:m>
                <a:r>
                  <a:rPr lang="pt-BR" sz="1800" dirty="0"/>
                  <a:t> and </a:t>
                </a:r>
                <a14:m>
                  <m:oMath xmlns:m="http://schemas.openxmlformats.org/officeDocument/2006/math">
                    <m:sSub>
                      <m:sSubPr>
                        <m:ctrlPr>
                          <a:rPr lang="pt-BR" sz="1800" i="1">
                            <a:latin typeface="Cambria Math" panose="02040503050406030204" pitchFamily="18" charset="0"/>
                          </a:rPr>
                        </m:ctrlPr>
                      </m:sSubPr>
                      <m:e>
                        <m:r>
                          <m:rPr>
                            <m:nor/>
                          </m:rPr>
                          <a:rPr lang="el-GR" sz="1800" dirty="0"/>
                          <m:t>Σ</m:t>
                        </m:r>
                      </m:e>
                      <m:sub>
                        <m:r>
                          <a:rPr lang="pt-BR" sz="1800" i="1">
                            <a:latin typeface="Cambria Math" panose="02040503050406030204" pitchFamily="18" charset="0"/>
                          </a:rPr>
                          <m:t>0</m:t>
                        </m:r>
                      </m:sub>
                    </m:sSub>
                  </m:oMath>
                </a14:m>
                <a:r>
                  <a:rPr lang="en-US" sz="1800" dirty="0"/>
                  <a:t> are: </a:t>
                </a:r>
              </a:p>
              <a:p>
                <a:pPr marL="0" lvl="0" indent="0">
                  <a:buNone/>
                </a:pPr>
                <a:r>
                  <a:rPr lang="en-US" sz="1800" dirty="0"/>
                  <a:t>        </a:t>
                </a:r>
              </a:p>
            </p:txBody>
          </p:sp>
        </mc:Choice>
        <mc:Fallback xmlns="">
          <p:sp>
            <p:nvSpPr>
              <p:cNvPr id="14" name="Content Placeholder 2">
                <a:extLst>
                  <a:ext uri="{FF2B5EF4-FFF2-40B4-BE49-F238E27FC236}">
                    <a16:creationId xmlns:a16="http://schemas.microsoft.com/office/drawing/2014/main" id="{E679DE3B-8A71-4F0C-9D3A-F3051C75C847}"/>
                  </a:ext>
                </a:extLst>
              </p:cNvPr>
              <p:cNvSpPr txBox="1">
                <a:spLocks noRot="1" noChangeAspect="1" noMove="1" noResize="1" noEditPoints="1" noAdjustHandles="1" noChangeArrowheads="1" noChangeShapeType="1" noTextEdit="1"/>
              </p:cNvSpPr>
              <p:nvPr/>
            </p:nvSpPr>
            <p:spPr>
              <a:xfrm>
                <a:off x="795452" y="874499"/>
                <a:ext cx="10717358" cy="5898035"/>
              </a:xfrm>
              <a:prstGeom prst="rect">
                <a:avLst/>
              </a:prstGeom>
              <a:blipFill>
                <a:blip r:embed="rId3"/>
                <a:stretch>
                  <a:fillRect l="-341" t="-517"/>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7A98FED7-36EA-493A-8D69-F983443E7DE3}"/>
              </a:ext>
            </a:extLst>
          </p:cNvPr>
          <p:cNvPicPr>
            <a:picLocks noChangeAspect="1"/>
          </p:cNvPicPr>
          <p:nvPr/>
        </p:nvPicPr>
        <p:blipFill>
          <a:blip r:embed="rId4"/>
          <a:stretch>
            <a:fillRect/>
          </a:stretch>
        </p:blipFill>
        <p:spPr>
          <a:xfrm>
            <a:off x="4254390" y="2640443"/>
            <a:ext cx="2744591" cy="1357857"/>
          </a:xfrm>
          <a:prstGeom prst="rect">
            <a:avLst/>
          </a:prstGeom>
        </p:spPr>
      </p:pic>
    </p:spTree>
    <p:extLst>
      <p:ext uri="{BB962C8B-B14F-4D97-AF65-F5344CB8AC3E}">
        <p14:creationId xmlns:p14="http://schemas.microsoft.com/office/powerpoint/2010/main" val="2002607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281" y="351970"/>
            <a:ext cx="2000713" cy="375164"/>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t>CONCLUSION</a:t>
            </a:r>
          </a:p>
        </p:txBody>
      </p:sp>
      <p:sp>
        <p:nvSpPr>
          <p:cNvPr id="6" name="Content Placeholder 2">
            <a:extLst>
              <a:ext uri="{FF2B5EF4-FFF2-40B4-BE49-F238E27FC236}">
                <a16:creationId xmlns:a16="http://schemas.microsoft.com/office/drawing/2014/main" id="{09D09F31-5E9B-4E4B-A22E-C545B6EAB52F}"/>
              </a:ext>
            </a:extLst>
          </p:cNvPr>
          <p:cNvSpPr txBox="1">
            <a:spLocks/>
          </p:cNvSpPr>
          <p:nvPr/>
        </p:nvSpPr>
        <p:spPr>
          <a:xfrm>
            <a:off x="643052" y="722099"/>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buFont typeface="Arial" panose="020B0604020202020204" pitchFamily="34" charset="0"/>
              <a:buChar char="•"/>
            </a:pPr>
            <a:endParaRPr lang="en-US" sz="1800" dirty="0"/>
          </a:p>
        </p:txBody>
      </p:sp>
      <p:sp>
        <p:nvSpPr>
          <p:cNvPr id="14" name="Content Placeholder 2">
            <a:extLst>
              <a:ext uri="{FF2B5EF4-FFF2-40B4-BE49-F238E27FC236}">
                <a16:creationId xmlns:a16="http://schemas.microsoft.com/office/drawing/2014/main" id="{E679DE3B-8A71-4F0C-9D3A-F3051C75C847}"/>
              </a:ext>
            </a:extLst>
          </p:cNvPr>
          <p:cNvSpPr txBox="1">
            <a:spLocks/>
          </p:cNvSpPr>
          <p:nvPr/>
        </p:nvSpPr>
        <p:spPr>
          <a:xfrm>
            <a:off x="795452" y="874499"/>
            <a:ext cx="10717358" cy="58980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eorgia" charset="0"/>
                <a:ea typeface="Georgia" charset="0"/>
                <a:cs typeface="Georgia" charset="0"/>
              </a:defRPr>
            </a:lvl1pPr>
            <a:lvl2pPr marL="742950" indent="-285750" algn="l" defTabSz="457200" rtl="0" eaLnBrk="1" latinLnBrk="0" hangingPunct="1">
              <a:spcBef>
                <a:spcPct val="20000"/>
              </a:spcBef>
              <a:buFont typeface="Arial"/>
              <a:buChar char="–"/>
              <a:defRPr sz="2800" kern="1200">
                <a:solidFill>
                  <a:schemeClr val="tx1"/>
                </a:solidFill>
                <a:latin typeface="Georgia" charset="0"/>
                <a:ea typeface="Georgia" charset="0"/>
                <a:cs typeface="Georgia" charset="0"/>
              </a:defRPr>
            </a:lvl2pPr>
            <a:lvl3pPr marL="1143000" indent="-228600" algn="l" defTabSz="457200" rtl="0" eaLnBrk="1" latinLnBrk="0" hangingPunct="1">
              <a:spcBef>
                <a:spcPct val="20000"/>
              </a:spcBef>
              <a:buFont typeface="Arial"/>
              <a:buChar char="•"/>
              <a:defRPr sz="2400" kern="1200">
                <a:solidFill>
                  <a:schemeClr val="tx1"/>
                </a:solidFill>
                <a:latin typeface="Georgia" charset="0"/>
                <a:ea typeface="Georgia" charset="0"/>
                <a:cs typeface="Georgia" charset="0"/>
              </a:defRPr>
            </a:lvl3pPr>
            <a:lvl4pPr marL="16002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4pPr>
            <a:lvl5pPr marL="2057400" indent="-228600" algn="l" defTabSz="457200" rtl="0" eaLnBrk="1" latinLnBrk="0" hangingPunct="1">
              <a:spcBef>
                <a:spcPct val="20000"/>
              </a:spcBef>
              <a:buFont typeface="Arial"/>
              <a:buChar char="»"/>
              <a:defRPr sz="2000" kern="1200">
                <a:solidFill>
                  <a:schemeClr val="tx1"/>
                </a:solidFill>
                <a:latin typeface="Georgia" charset="0"/>
                <a:ea typeface="Georgia" charset="0"/>
                <a:cs typeface="Georgi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1800" dirty="0"/>
              <a:t>        </a:t>
            </a:r>
          </a:p>
        </p:txBody>
      </p:sp>
      <p:sp>
        <p:nvSpPr>
          <p:cNvPr id="3" name="Rectangle 2">
            <a:extLst>
              <a:ext uri="{FF2B5EF4-FFF2-40B4-BE49-F238E27FC236}">
                <a16:creationId xmlns:a16="http://schemas.microsoft.com/office/drawing/2014/main" id="{5D5FBC9D-1239-4E4A-93C2-BE545C9674C6}"/>
              </a:ext>
            </a:extLst>
          </p:cNvPr>
          <p:cNvSpPr/>
          <p:nvPr/>
        </p:nvSpPr>
        <p:spPr>
          <a:xfrm>
            <a:off x="942680" y="874499"/>
            <a:ext cx="10143242" cy="369332"/>
          </a:xfrm>
          <a:prstGeom prst="rect">
            <a:avLst/>
          </a:prstGeom>
        </p:spPr>
        <p:txBody>
          <a:bodyPr wrap="square">
            <a:spAutoFit/>
          </a:bodyPr>
          <a:lstStyle/>
          <a:p>
            <a:endParaRPr lang="en-US" dirty="0"/>
          </a:p>
        </p:txBody>
      </p:sp>
      <p:sp>
        <p:nvSpPr>
          <p:cNvPr id="4" name="TextBox 3">
            <a:extLst>
              <a:ext uri="{FF2B5EF4-FFF2-40B4-BE49-F238E27FC236}">
                <a16:creationId xmlns:a16="http://schemas.microsoft.com/office/drawing/2014/main" id="{AB55E03A-5718-4443-9DA5-0D1DFA33C70B}"/>
              </a:ext>
            </a:extLst>
          </p:cNvPr>
          <p:cNvSpPr txBox="1"/>
          <p:nvPr/>
        </p:nvSpPr>
        <p:spPr>
          <a:xfrm rot="10800000" flipH="1" flipV="1">
            <a:off x="810378" y="1692981"/>
            <a:ext cx="10626232" cy="3693319"/>
          </a:xfrm>
          <a:prstGeom prst="rect">
            <a:avLst/>
          </a:prstGeom>
          <a:noFill/>
        </p:spPr>
        <p:txBody>
          <a:bodyPr wrap="square" rtlCol="0">
            <a:spAutoFit/>
          </a:bodyPr>
          <a:lstStyle/>
          <a:p>
            <a:r>
              <a:rPr lang="en-US" dirty="0"/>
              <a:t>We applied 3 different approaches for detecting out of control data points from the historical dataset.</a:t>
            </a:r>
          </a:p>
          <a:p>
            <a:endParaRPr lang="en-US" dirty="0"/>
          </a:p>
          <a:p>
            <a:endParaRPr lang="en-US" dirty="0"/>
          </a:p>
          <a:p>
            <a:pPr marL="285750" indent="-285750">
              <a:buFont typeface="Arial" panose="020B0604020202020204" pitchFamily="34" charset="0"/>
              <a:buChar char="•"/>
            </a:pPr>
            <a:r>
              <a:rPr lang="en-US" dirty="0" err="1"/>
              <a:t>Hotelling</a:t>
            </a:r>
            <a:r>
              <a:rPr lang="en-US" dirty="0"/>
              <a:t> T-</a:t>
            </a:r>
            <a:r>
              <a:rPr lang="en-US" dirty="0" err="1"/>
              <a:t>sq</a:t>
            </a:r>
            <a:r>
              <a:rPr lang="en-US" dirty="0"/>
              <a:t> chart on original dataset – detected 106 out of control observations in 13 iterations.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Univariate Shewhart chart on first 10 PCs – detected 37 out of control observations in 4 iterations. Not found to be effective as we considered 10 PCs instead of 2-3 so curse of dimensionality hampered the results as we tried to achieve composite significance level of 0.05 (95% confidence interval) same as in T-</a:t>
            </a:r>
            <a:r>
              <a:rPr lang="en-US" dirty="0" err="1"/>
              <a:t>sq</a:t>
            </a:r>
            <a:r>
              <a:rPr lang="en-US" dirty="0"/>
              <a:t> chart.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Hotelling</a:t>
            </a:r>
            <a:r>
              <a:rPr lang="en-US" dirty="0"/>
              <a:t> T-</a:t>
            </a:r>
            <a:r>
              <a:rPr lang="en-US" dirty="0" err="1"/>
              <a:t>sq</a:t>
            </a:r>
            <a:r>
              <a:rPr lang="en-US" dirty="0"/>
              <a:t> chart on 10 PCs – detected 114 out of control observations in 8 iterations. More effective as it detected more number of observations in lesser number of iterations.</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66401836"/>
      </p:ext>
    </p:extLst>
  </p:cSld>
  <p:clrMapOvr>
    <a:masterClrMapping/>
  </p:clrMapOvr>
</p:sld>
</file>

<file path=ppt/theme/theme1.xml><?xml version="1.0" encoding="utf-8"?>
<a:theme xmlns:a="http://schemas.openxmlformats.org/drawingml/2006/main" name="Office Theme">
  <a:themeElements>
    <a:clrScheme name="TAMU Palette">
      <a:dk1>
        <a:srgbClr val="332C2C"/>
      </a:dk1>
      <a:lt1>
        <a:sysClr val="window" lastClr="FFFFFF"/>
      </a:lt1>
      <a:dk2>
        <a:srgbClr val="565252"/>
      </a:dk2>
      <a:lt2>
        <a:srgbClr val="D9D9D9"/>
      </a:lt2>
      <a:accent1>
        <a:srgbClr val="500000"/>
      </a:accent1>
      <a:accent2>
        <a:srgbClr val="1D3362"/>
      </a:accent2>
      <a:accent3>
        <a:srgbClr val="FFFFFF"/>
      </a:accent3>
      <a:accent4>
        <a:srgbClr val="D0D0D0"/>
      </a:accent4>
      <a:accent5>
        <a:srgbClr val="444040"/>
      </a:accent5>
      <a:accent6>
        <a:srgbClr val="000000"/>
      </a:accent6>
      <a:hlink>
        <a:srgbClr val="500000"/>
      </a:hlink>
      <a:folHlink>
        <a:srgbClr val="B0AFA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Widescreen</PresentationFormat>
  <Paragraphs>129</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 Math</vt:lpstr>
      <vt:lpstr>Georgia</vt:lpstr>
      <vt:lpstr>Tahoma</vt:lpstr>
      <vt:lpstr>Times New Roman</vt:lpstr>
      <vt:lpstr>Tungsten Medium</vt:lpstr>
      <vt:lpstr>Office Theme</vt:lpstr>
      <vt:lpstr>Phase I Analysis of Manufacturing  Process Dataset </vt:lpstr>
      <vt:lpstr>PowerPoint Presentation</vt:lpstr>
      <vt:lpstr>ANALYSIS APPROACH I : T^2  chart</vt:lpstr>
      <vt:lpstr>APPROACH I : T^2  chart</vt:lpstr>
      <vt:lpstr>APPROACH II : PCA</vt:lpstr>
      <vt:lpstr>APPROACH II : Univariate  analysis on PCs</vt:lpstr>
      <vt:lpstr>APPROACH II : T^2  analysis on PCs</vt:lpstr>
      <vt:lpstr>APPROACH II : RESULTS</vt:lpstr>
      <vt:lpstr>CONCLUSION</vt:lpstr>
      <vt:lpstr>Thanks &amp; Gig’em!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gaurav rai</cp:lastModifiedBy>
  <cp:revision>146</cp:revision>
  <dcterms:created xsi:type="dcterms:W3CDTF">2012-12-04T20:42:30Z</dcterms:created>
  <dcterms:modified xsi:type="dcterms:W3CDTF">2018-12-04T23:00:19Z</dcterms:modified>
</cp:coreProperties>
</file>