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57f3fddc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57f3fddc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57f3fdd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57f3fdd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7f3fddce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57f3fddce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57f3fddce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57f3fddce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57f3fddce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57f3fddce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7f3fddce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7f3fddce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57f3fdd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57f3fdd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57f3fddc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57f3fddc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57f3fddce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57f3fddce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57f3fddce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57f3fddc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7f3fddc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7f3fddc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57f3fddc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57f3fddc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57f3fddc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57f3fddc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57f3fddce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57f3fddce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57f3fddc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57f3fddce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57f3fddce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57f3fddc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57f3fddce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57f3fddce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57f3fddc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57f3fddc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57f3fddc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57f3fddc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IT Ticketing Database System</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3</a:t>
            </a:r>
            <a:endParaRPr/>
          </a:p>
        </p:txBody>
      </p:sp>
      <p:sp>
        <p:nvSpPr>
          <p:cNvPr id="151" name="Google Shape;151;p23"/>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List all the requester Name and their department code for whose service request is created as a hardware request ticket.</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h.srid.rid.requesterName, h.srid.rid.did.departmentCode from hwRequest h;</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b="1">
                <a:solidFill>
                  <a:srgbClr val="000000"/>
                </a:solidFill>
                <a:latin typeface="Arial"/>
                <a:ea typeface="Arial"/>
                <a:cs typeface="Arial"/>
                <a:sym typeface="Arial"/>
              </a:rPr>
              <a:t>Result</a:t>
            </a:r>
            <a:endParaRPr sz="1100" b="1">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SRID.RID.REQUESTERNAME	  SRID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Kate Wiley		  SAMT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Ally Marks		  SAMT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Peter Logan		  OPWH</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b="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4</a:t>
            </a:r>
            <a:endParaRPr/>
          </a:p>
        </p:txBody>
      </p:sp>
      <p:sp>
        <p:nvSpPr>
          <p:cNvPr id="157" name="Google Shape;157;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List department name and their each corresponding inventory order total amount.</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p.dcode.departmentName, p.oid.totalAmount() from payment p;</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b="1">
                <a:solidFill>
                  <a:srgbClr val="000000"/>
                </a:solidFill>
                <a:latin typeface="Arial"/>
                <a:ea typeface="Arial"/>
                <a:cs typeface="Arial"/>
                <a:sym typeface="Arial"/>
              </a:rPr>
              <a:t>Result</a:t>
            </a:r>
            <a:endParaRPr sz="1100" b="1">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DCODE.DEPARTMENTNAME	  P.OID.TOTALAMOUNT()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sales and marketing			  220</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operation and warehouse 		  598</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customer service			   70</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Query 5</a:t>
            </a:r>
            <a:endParaRPr/>
          </a:p>
        </p:txBody>
      </p:sp>
      <p:sp>
        <p:nvSpPr>
          <p:cNvPr id="163" name="Google Shape;163;p25"/>
          <p:cNvSpPr txBox="1">
            <a:spLocks noGrp="1"/>
          </p:cNvSpPr>
          <p:nvPr>
            <p:ph type="body" idx="1"/>
          </p:nvPr>
        </p:nvSpPr>
        <p:spPr>
          <a:xfrm>
            <a:off x="784525"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problem description and status of the service request made by requester Peter Logan.</a:t>
            </a:r>
            <a:endParaRPr/>
          </a:p>
          <a:p>
            <a:pPr marL="0" lvl="0" indent="0" algn="l" rtl="0">
              <a:spcBef>
                <a:spcPts val="1600"/>
              </a:spcBef>
              <a:spcAft>
                <a:spcPts val="0"/>
              </a:spcAft>
              <a:buNone/>
            </a:pPr>
            <a:r>
              <a:rPr lang="en-GB"/>
              <a:t>select s.rid.RequesterName, s.problemDescription, s.srStatus from sreq s where s.rid.requesterName='Peter Logan';</a:t>
            </a:r>
            <a:endParaRPr/>
          </a:p>
          <a:p>
            <a:pPr marL="0" lvl="0" indent="0" algn="l" rtl="0">
              <a:spcBef>
                <a:spcPts val="1600"/>
              </a:spcBef>
              <a:spcAft>
                <a:spcPts val="0"/>
              </a:spcAft>
              <a:buNone/>
            </a:pPr>
            <a:r>
              <a:rPr lang="en-GB"/>
              <a:t>RID.REQUESTERNAME       PROBLEMDESCRIPTION                                 SRSTATUS</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Peter Logan                                 screen monitor doesnot work well                   solved</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7650" y="725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Query 6</a:t>
            </a:r>
            <a:endParaRPr/>
          </a:p>
        </p:txBody>
      </p:sp>
      <p:sp>
        <p:nvSpPr>
          <p:cNvPr id="169" name="Google Shape;169;p26"/>
          <p:cNvSpPr txBox="1">
            <a:spLocks noGrp="1"/>
          </p:cNvSpPr>
          <p:nvPr>
            <p:ph type="body" idx="1"/>
          </p:nvPr>
        </p:nvSpPr>
        <p:spPr>
          <a:xfrm>
            <a:off x="658900" y="14412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departments who are having issues with the monitor. As problem description is inserted by requesters in plain english so find for any mention of word “monitor” in their problem description.</a:t>
            </a:r>
            <a:endParaRPr/>
          </a:p>
          <a:p>
            <a:pPr marL="0" lvl="0" indent="0" algn="l" rtl="0">
              <a:spcBef>
                <a:spcPts val="1600"/>
              </a:spcBef>
              <a:spcAft>
                <a:spcPts val="0"/>
              </a:spcAft>
              <a:buNone/>
            </a:pPr>
            <a:r>
              <a:rPr lang="en-GB"/>
              <a:t>select s.rid.did.departmentName,  s.problemDescription from sreq s where s.problemDescription like '%monitor%';</a:t>
            </a:r>
            <a:endParaRPr/>
          </a:p>
          <a:p>
            <a:pPr marL="0" lvl="0" indent="0" algn="l" rtl="0">
              <a:spcBef>
                <a:spcPts val="1600"/>
              </a:spcBef>
              <a:spcAft>
                <a:spcPts val="0"/>
              </a:spcAft>
              <a:buNone/>
            </a:pPr>
            <a:r>
              <a:rPr lang="en-GB"/>
              <a:t>RID.DID.DEPARTMENTNAME                 PROBLEMDESCRIPTION</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operation and warehouse                          screen monitor doesnot work well</a:t>
            </a:r>
            <a:endParaRPr/>
          </a:p>
          <a:p>
            <a:pPr marL="0" lvl="0" indent="0" algn="l" rtl="0">
              <a:spcBef>
                <a:spcPts val="0"/>
              </a:spcBef>
              <a:spcAft>
                <a:spcPts val="0"/>
              </a:spcAft>
              <a:buNone/>
            </a:pPr>
            <a:r>
              <a:rPr lang="en-GB"/>
              <a:t>customer service                                                Glitch in the monitor</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Query 7</a:t>
            </a:r>
            <a:endParaRPr/>
          </a:p>
        </p:txBody>
      </p:sp>
      <p:sp>
        <p:nvSpPr>
          <p:cNvPr id="175" name="Google Shape;175;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Find the requesters and their departments who have made any payment exceeding $ 500.</a:t>
            </a:r>
            <a:endParaRPr/>
          </a:p>
          <a:p>
            <a:pPr marL="0" lvl="0" indent="0" algn="l" rtl="0">
              <a:spcBef>
                <a:spcPts val="1600"/>
              </a:spcBef>
              <a:spcAft>
                <a:spcPts val="0"/>
              </a:spcAft>
              <a:buNone/>
            </a:pPr>
            <a:r>
              <a:rPr lang="en-GB"/>
              <a:t> select p.oid.tid.srid.rid.requesterName ,  p.paymentNumber from payment p where p.itemValue&gt;500;</a:t>
            </a:r>
            <a:endParaRPr/>
          </a:p>
          <a:p>
            <a:pPr marL="0" lvl="0" indent="0" algn="l" rtl="0">
              <a:spcBef>
                <a:spcPts val="1600"/>
              </a:spcBef>
              <a:spcAft>
                <a:spcPts val="0"/>
              </a:spcAft>
              <a:buNone/>
            </a:pPr>
            <a:endParaRPr/>
          </a:p>
          <a:p>
            <a:pPr marL="0" lvl="0" indent="0" algn="l" rtl="0">
              <a:spcBef>
                <a:spcPts val="0"/>
              </a:spcBef>
              <a:spcAft>
                <a:spcPts val="0"/>
              </a:spcAft>
              <a:buNone/>
            </a:pPr>
            <a:r>
              <a:rPr lang="en-GB"/>
              <a:t>OID.TID.SRID.RID.REQUESTE PAYMENTN</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Peter Logan               pn000119</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1600"/>
              </a:spcBef>
              <a:spcAft>
                <a:spcPts val="1600"/>
              </a:spcAft>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Query 8</a:t>
            </a:r>
            <a:endParaRPr/>
          </a:p>
        </p:txBody>
      </p:sp>
      <p:sp>
        <p:nvSpPr>
          <p:cNvPr id="181" name="Google Shape;181;p28"/>
          <p:cNvSpPr txBox="1">
            <a:spLocks noGrp="1"/>
          </p:cNvSpPr>
          <p:nvPr>
            <p:ph type="body" idx="1"/>
          </p:nvPr>
        </p:nvSpPr>
        <p:spPr>
          <a:xfrm>
            <a:off x="825850" y="20238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Display how many requesters each department has.</a:t>
            </a:r>
            <a:endParaRPr/>
          </a:p>
          <a:p>
            <a:pPr marL="0" lvl="0" indent="0" algn="l" rtl="0">
              <a:spcBef>
                <a:spcPts val="1600"/>
              </a:spcBef>
              <a:spcAft>
                <a:spcPts val="0"/>
              </a:spcAft>
              <a:buNone/>
            </a:pPr>
            <a:r>
              <a:rPr lang="en-GB"/>
              <a:t>SQL&gt; select r.did.departmentName , count(r.requesterId) from req r   group by r.did.departmentName;</a:t>
            </a:r>
            <a:endParaRPr/>
          </a:p>
          <a:p>
            <a:pPr marL="0" lvl="0" indent="0" algn="l" rtl="0">
              <a:spcBef>
                <a:spcPts val="0"/>
              </a:spcBef>
              <a:spcAft>
                <a:spcPts val="0"/>
              </a:spcAft>
              <a:buNone/>
            </a:pPr>
            <a:endParaRPr/>
          </a:p>
          <a:p>
            <a:pPr marL="0" lvl="0" indent="0" algn="l" rtl="0">
              <a:spcBef>
                <a:spcPts val="0"/>
              </a:spcBef>
              <a:spcAft>
                <a:spcPts val="0"/>
              </a:spcAft>
              <a:buNone/>
            </a:pPr>
            <a:r>
              <a:rPr lang="en-GB"/>
              <a:t>DID.DEPARTMENTNAME        COUNT(R.REQUESTERID)</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customer service                                2</a:t>
            </a:r>
            <a:endParaRPr/>
          </a:p>
          <a:p>
            <a:pPr marL="0" lvl="0" indent="0" algn="l" rtl="0">
              <a:spcBef>
                <a:spcPts val="0"/>
              </a:spcBef>
              <a:spcAft>
                <a:spcPts val="0"/>
              </a:spcAft>
              <a:buNone/>
            </a:pPr>
            <a:r>
              <a:rPr lang="en-GB"/>
              <a:t>sales and marketing                          2</a:t>
            </a:r>
            <a:endParaRPr/>
          </a:p>
          <a:p>
            <a:pPr marL="0" lvl="0" indent="0" algn="l" rtl="0">
              <a:spcBef>
                <a:spcPts val="0"/>
              </a:spcBef>
              <a:spcAft>
                <a:spcPts val="0"/>
              </a:spcAft>
              <a:buNone/>
            </a:pPr>
            <a:r>
              <a:rPr lang="en-GB"/>
              <a:t>operation and warehouse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9</a:t>
            </a:r>
            <a:endParaRPr/>
          </a:p>
        </p:txBody>
      </p:sp>
      <p:sp>
        <p:nvSpPr>
          <p:cNvPr id="187" name="Google Shape;187;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(MAP) List full name of IT staff member and all their tickets that have been solved according to the order of severity.</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h.sid.fullname(), h.ticketid, h.status, s.sid.fullname(), s.ticketid, s.status from hwrequest h, swreq s where h.status = 'solved' and s.status = 'solved' order by value(s);</a:t>
            </a:r>
            <a:endParaRPr/>
          </a:p>
          <a:p>
            <a:pPr marL="2286000" lvl="0" indent="0" algn="l" rtl="0">
              <a:spcBef>
                <a:spcPts val="0"/>
              </a:spcBef>
              <a:spcAft>
                <a:spcPts val="0"/>
              </a:spcAft>
              <a:buNone/>
            </a:pPr>
            <a:r>
              <a:rPr lang="en-GB">
                <a:solidFill>
                  <a:srgbClr val="000000"/>
                </a:solidFill>
              </a:rPr>
              <a:t> </a:t>
            </a:r>
            <a:r>
              <a:rPr lang="en-GB" sz="800">
                <a:solidFill>
                  <a:srgbClr val="000000"/>
                </a:solidFill>
              </a:rPr>
              <a:t>H.SID.FULLNAME()</a:t>
            </a:r>
            <a:endParaRPr sz="800">
              <a:solidFill>
                <a:srgbClr val="000000"/>
              </a:solidFill>
            </a:endParaRPr>
          </a:p>
          <a:p>
            <a:pPr marL="2286000" lvl="0" indent="0" algn="l" rtl="0">
              <a:spcBef>
                <a:spcPts val="0"/>
              </a:spcBef>
              <a:spcAft>
                <a:spcPts val="0"/>
              </a:spcAft>
              <a:buNone/>
            </a:pPr>
            <a:r>
              <a:rPr lang="en-GB" sz="800">
                <a:solidFill>
                  <a:srgbClr val="000000"/>
                </a:solidFill>
              </a:rPr>
              <a:t>--------------------------------------------------------------------------------</a:t>
            </a:r>
            <a:endParaRPr sz="800">
              <a:solidFill>
                <a:srgbClr val="000000"/>
              </a:solidFill>
            </a:endParaRPr>
          </a:p>
          <a:p>
            <a:pPr marL="2286000" lvl="0" indent="0" algn="l" rtl="0">
              <a:spcBef>
                <a:spcPts val="0"/>
              </a:spcBef>
              <a:spcAft>
                <a:spcPts val="0"/>
              </a:spcAft>
              <a:buNone/>
            </a:pPr>
            <a:r>
              <a:rPr lang="en-GB" sz="800">
                <a:solidFill>
                  <a:srgbClr val="000000"/>
                </a:solidFill>
              </a:rPr>
              <a:t>TICKET STATUS</a:t>
            </a:r>
            <a:endParaRPr sz="800">
              <a:solidFill>
                <a:srgbClr val="000000"/>
              </a:solidFill>
            </a:endParaRPr>
          </a:p>
          <a:p>
            <a:pPr marL="2286000" lvl="0" indent="0" algn="l" rtl="0">
              <a:spcBef>
                <a:spcPts val="0"/>
              </a:spcBef>
              <a:spcAft>
                <a:spcPts val="0"/>
              </a:spcAft>
              <a:buNone/>
            </a:pPr>
            <a:r>
              <a:rPr lang="en-GB" sz="800">
                <a:solidFill>
                  <a:srgbClr val="000000"/>
                </a:solidFill>
              </a:rPr>
              <a:t>------ ----------</a:t>
            </a:r>
            <a:endParaRPr sz="800">
              <a:solidFill>
                <a:srgbClr val="000000"/>
              </a:solidFill>
            </a:endParaRPr>
          </a:p>
          <a:p>
            <a:pPr marL="2286000" lvl="0" indent="0" algn="l" rtl="0">
              <a:spcBef>
                <a:spcPts val="0"/>
              </a:spcBef>
              <a:spcAft>
                <a:spcPts val="0"/>
              </a:spcAft>
              <a:buNone/>
            </a:pPr>
            <a:r>
              <a:rPr lang="en-GB" sz="800">
                <a:solidFill>
                  <a:srgbClr val="000000"/>
                </a:solidFill>
              </a:rPr>
              <a:t>S.SID.FULLNAME()</a:t>
            </a:r>
            <a:endParaRPr sz="800">
              <a:solidFill>
                <a:srgbClr val="000000"/>
              </a:solidFill>
            </a:endParaRPr>
          </a:p>
          <a:p>
            <a:pPr marL="2286000" lvl="0" indent="0" algn="l" rtl="0">
              <a:spcBef>
                <a:spcPts val="0"/>
              </a:spcBef>
              <a:spcAft>
                <a:spcPts val="0"/>
              </a:spcAft>
              <a:buNone/>
            </a:pPr>
            <a:r>
              <a:rPr lang="en-GB" sz="800">
                <a:solidFill>
                  <a:srgbClr val="000000"/>
                </a:solidFill>
              </a:rPr>
              <a:t>--------------------------------------------------------------------------------</a:t>
            </a:r>
            <a:endParaRPr sz="800">
              <a:solidFill>
                <a:srgbClr val="000000"/>
              </a:solidFill>
            </a:endParaRPr>
          </a:p>
          <a:p>
            <a:pPr marL="2286000" lvl="0" indent="0" algn="l" rtl="0">
              <a:spcBef>
                <a:spcPts val="0"/>
              </a:spcBef>
              <a:spcAft>
                <a:spcPts val="0"/>
              </a:spcAft>
              <a:buNone/>
            </a:pPr>
            <a:r>
              <a:rPr lang="en-GB" sz="800">
                <a:solidFill>
                  <a:srgbClr val="000000"/>
                </a:solidFill>
              </a:rPr>
              <a:t>TICKET STATUS</a:t>
            </a:r>
            <a:endParaRPr sz="800">
              <a:solidFill>
                <a:srgbClr val="000000"/>
              </a:solidFill>
            </a:endParaRPr>
          </a:p>
          <a:p>
            <a:pPr marL="2286000" lvl="0" indent="0" algn="l" rtl="0">
              <a:spcBef>
                <a:spcPts val="0"/>
              </a:spcBef>
              <a:spcAft>
                <a:spcPts val="0"/>
              </a:spcAft>
              <a:buNone/>
            </a:pPr>
            <a:r>
              <a:rPr lang="en-GB" sz="800">
                <a:solidFill>
                  <a:srgbClr val="000000"/>
                </a:solidFill>
              </a:rPr>
              <a:t>------ ----------</a:t>
            </a:r>
            <a:endParaRPr sz="800">
              <a:solidFill>
                <a:srgbClr val="000000"/>
              </a:solidFill>
            </a:endParaRPr>
          </a:p>
          <a:p>
            <a:pPr marL="2286000" lvl="0" indent="0" algn="l" rtl="0">
              <a:spcBef>
                <a:spcPts val="0"/>
              </a:spcBef>
              <a:spcAft>
                <a:spcPts val="0"/>
              </a:spcAft>
              <a:buNone/>
            </a:pPr>
            <a:r>
              <a:rPr lang="en-GB" sz="800">
                <a:solidFill>
                  <a:srgbClr val="000000"/>
                </a:solidFill>
              </a:rPr>
              <a:t>Adam Collin</a:t>
            </a:r>
            <a:endParaRPr sz="800">
              <a:solidFill>
                <a:srgbClr val="000000"/>
              </a:solidFill>
            </a:endParaRPr>
          </a:p>
          <a:p>
            <a:pPr marL="2286000" lvl="0" indent="0" algn="l" rtl="0">
              <a:spcBef>
                <a:spcPts val="0"/>
              </a:spcBef>
              <a:spcAft>
                <a:spcPts val="0"/>
              </a:spcAft>
              <a:buNone/>
            </a:pPr>
            <a:r>
              <a:rPr lang="en-GB" sz="800">
                <a:solidFill>
                  <a:srgbClr val="000000"/>
                </a:solidFill>
              </a:rPr>
              <a:t>T00021 solved</a:t>
            </a:r>
            <a:endParaRPr sz="800">
              <a:solidFill>
                <a:srgbClr val="000000"/>
              </a:solidFill>
            </a:endParaRPr>
          </a:p>
          <a:p>
            <a:pPr marL="2286000" lvl="0" indent="0" algn="l" rtl="0">
              <a:spcBef>
                <a:spcPts val="0"/>
              </a:spcBef>
              <a:spcAft>
                <a:spcPts val="0"/>
              </a:spcAft>
              <a:buNone/>
            </a:pPr>
            <a:r>
              <a:rPr lang="en-GB" sz="800">
                <a:solidFill>
                  <a:srgbClr val="000000"/>
                </a:solidFill>
              </a:rPr>
              <a:t>Emma Wanson</a:t>
            </a:r>
            <a:endParaRPr sz="800">
              <a:solidFill>
                <a:srgbClr val="000000"/>
              </a:solidFill>
            </a:endParaRPr>
          </a:p>
          <a:p>
            <a:pPr marL="2286000" lvl="0" indent="0" algn="l" rtl="0">
              <a:spcBef>
                <a:spcPts val="0"/>
              </a:spcBef>
              <a:spcAft>
                <a:spcPts val="0"/>
              </a:spcAft>
              <a:buNone/>
            </a:pPr>
            <a:r>
              <a:rPr lang="en-GB" sz="800">
                <a:solidFill>
                  <a:srgbClr val="000000"/>
                </a:solidFill>
              </a:rPr>
              <a:t>T00002 solved</a:t>
            </a:r>
            <a:endParaRPr sz="800">
              <a:solidFill>
                <a:srgbClr val="000000"/>
              </a:solidFill>
            </a:endParaRPr>
          </a:p>
          <a:p>
            <a:pPr marL="0" lvl="0" indent="0" algn="l" rtl="0">
              <a:spcBef>
                <a:spcPts val="0"/>
              </a:spcBef>
              <a:spcAft>
                <a:spcPts val="0"/>
              </a:spcAft>
              <a:buNone/>
            </a:pPr>
            <a:endParaRPr sz="900"/>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10</a:t>
            </a:r>
            <a:endParaRPr/>
          </a:p>
        </p:txBody>
      </p:sp>
      <p:sp>
        <p:nvSpPr>
          <p:cNvPr id="193" name="Google Shape;193;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(ORDER Method)  all IT staff members names by their team names and the software tickets they are assigned to.</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s.sname, sw.ticketid from staff s, swreq sw order by value(s) desc;</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6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
        <p:nvSpPr>
          <p:cNvPr id="194" name="Google Shape;194;p30"/>
          <p:cNvSpPr txBox="1"/>
          <p:nvPr/>
        </p:nvSpPr>
        <p:spPr>
          <a:xfrm>
            <a:off x="3088825" y="2850675"/>
            <a:ext cx="2272500" cy="20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0"/>
          <p:cNvSpPr txBox="1"/>
          <p:nvPr/>
        </p:nvSpPr>
        <p:spPr>
          <a:xfrm>
            <a:off x="5442850" y="2932350"/>
            <a:ext cx="2272500" cy="20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body" idx="1"/>
          </p:nvPr>
        </p:nvSpPr>
        <p:spPr>
          <a:xfrm rot="10800000" flipH="1">
            <a:off x="727975" y="449050"/>
            <a:ext cx="122400" cy="22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01" name="Google Shape;201;p31"/>
          <p:cNvSpPr txBox="1"/>
          <p:nvPr/>
        </p:nvSpPr>
        <p:spPr>
          <a:xfrm>
            <a:off x="210900" y="1502975"/>
            <a:ext cx="2428800" cy="20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NAME_T('Emma Wanson')</a:t>
            </a:r>
            <a:endParaRPr sz="600"/>
          </a:p>
          <a:p>
            <a:pPr marL="0" lvl="0" indent="0" algn="l" rtl="0">
              <a:spcBef>
                <a:spcPts val="0"/>
              </a:spcBef>
              <a:spcAft>
                <a:spcPts val="0"/>
              </a:spcAft>
              <a:buNone/>
            </a:pPr>
            <a:r>
              <a:rPr lang="en-GB" sz="600"/>
              <a:t>T00012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hardware support team</a:t>
            </a:r>
            <a:endParaRPr sz="600"/>
          </a:p>
          <a:p>
            <a:pPr marL="0" lvl="0" indent="0" algn="l" rtl="0">
              <a:spcBef>
                <a:spcPts val="0"/>
              </a:spcBef>
              <a:spcAft>
                <a:spcPts val="0"/>
              </a:spcAft>
              <a:buNone/>
            </a:pPr>
            <a:r>
              <a:rPr lang="en-GB" sz="600"/>
              <a:t>NAME_T('Emma Wanson')</a:t>
            </a:r>
            <a:endParaRPr sz="600"/>
          </a:p>
          <a:p>
            <a:pPr marL="0" lvl="0" indent="0" algn="l" rtl="0">
              <a:spcBef>
                <a:spcPts val="0"/>
              </a:spcBef>
              <a:spcAft>
                <a:spcPts val="0"/>
              </a:spcAft>
              <a:buNone/>
            </a:pPr>
            <a:r>
              <a:rPr lang="en-GB" sz="600"/>
              <a:t>T00002</a:t>
            </a:r>
            <a:endParaRPr sz="600"/>
          </a:p>
          <a:p>
            <a:pPr marL="0" lvl="0" indent="0" algn="l" rtl="0">
              <a:spcBef>
                <a:spcPts val="0"/>
              </a:spcBef>
              <a:spcAft>
                <a:spcPts val="0"/>
              </a:spcAft>
              <a:buNone/>
            </a:pP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hardware support team</a:t>
            </a:r>
            <a:endParaRPr sz="600"/>
          </a:p>
          <a:p>
            <a:pPr marL="0" lvl="0" indent="0" algn="l" rtl="0">
              <a:spcBef>
                <a:spcPts val="0"/>
              </a:spcBef>
              <a:spcAft>
                <a:spcPts val="0"/>
              </a:spcAft>
              <a:buNone/>
            </a:pPr>
            <a:r>
              <a:rPr lang="en-GB" sz="600"/>
              <a:t>NAME_T('Emma Wanson')</a:t>
            </a:r>
            <a:endParaRPr sz="600"/>
          </a:p>
          <a:p>
            <a:pPr marL="0" lvl="0" indent="0" algn="l" rtl="0">
              <a:spcBef>
                <a:spcPts val="0"/>
              </a:spcBef>
              <a:spcAft>
                <a:spcPts val="0"/>
              </a:spcAft>
              <a:buNone/>
            </a:pPr>
            <a:r>
              <a:rPr lang="en-GB" sz="600"/>
              <a:t>T00032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r>
              <a:rPr lang="en-GB" sz="600"/>
              <a:t>T00032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2" name="Google Shape;202;p31"/>
          <p:cNvSpPr txBox="1"/>
          <p:nvPr/>
        </p:nvSpPr>
        <p:spPr>
          <a:xfrm>
            <a:off x="2932325" y="1502975"/>
            <a:ext cx="2388000" cy="31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r>
              <a:rPr lang="en-GB" sz="600"/>
              <a:t>T00022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T00012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NAME_T('Adam Collin')</a:t>
            </a:r>
            <a:endParaRPr sz="600"/>
          </a:p>
          <a:p>
            <a:pPr marL="0" lvl="0" indent="0" algn="l" rtl="0">
              <a:spcBef>
                <a:spcPts val="0"/>
              </a:spcBef>
              <a:spcAft>
                <a:spcPts val="0"/>
              </a:spcAft>
              <a:buNone/>
            </a:pPr>
            <a:r>
              <a:rPr lang="en-GB" sz="600"/>
              <a:t>T00002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sz="600"/>
          </a:p>
          <a:p>
            <a:pPr marL="0" lvl="0" indent="0" algn="l" rtl="0">
              <a:spcBef>
                <a:spcPts val="0"/>
              </a:spcBef>
              <a:spcAft>
                <a:spcPts val="0"/>
              </a:spcAft>
              <a:buNone/>
            </a:pPr>
            <a:endParaRPr/>
          </a:p>
        </p:txBody>
      </p:sp>
      <p:sp>
        <p:nvSpPr>
          <p:cNvPr id="203" name="Google Shape;203;p31"/>
          <p:cNvSpPr txBox="1"/>
          <p:nvPr/>
        </p:nvSpPr>
        <p:spPr>
          <a:xfrm>
            <a:off x="5524525" y="1394750"/>
            <a:ext cx="2871000" cy="30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T00032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T00022</a:t>
            </a:r>
            <a:endParaRPr sz="600"/>
          </a:p>
          <a:p>
            <a:pPr marL="0" lvl="0" indent="0" algn="l" rtl="0">
              <a:spcBef>
                <a:spcPts val="0"/>
              </a:spcBef>
              <a:spcAft>
                <a:spcPts val="0"/>
              </a:spcAft>
              <a:buNone/>
            </a:pP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T00002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business process team</a:t>
            </a:r>
            <a:endParaRPr sz="600"/>
          </a:p>
          <a:p>
            <a:pPr marL="0" lvl="0" indent="0" algn="l" rtl="0">
              <a:spcBef>
                <a:spcPts val="0"/>
              </a:spcBef>
              <a:spcAft>
                <a:spcPts val="0"/>
              </a:spcAft>
              <a:buNone/>
            </a:pPr>
            <a:r>
              <a:rPr lang="en-GB" sz="600"/>
              <a:t>NAME_T('John Smith')</a:t>
            </a:r>
            <a:endParaRPr sz="600"/>
          </a:p>
          <a:p>
            <a:pPr marL="0" lvl="0" indent="0" algn="l" rtl="0">
              <a:spcBef>
                <a:spcPts val="0"/>
              </a:spcBef>
              <a:spcAft>
                <a:spcPts val="0"/>
              </a:spcAft>
              <a:buNone/>
            </a:pPr>
            <a:r>
              <a:rPr lang="en-GB" sz="600"/>
              <a:t>T00012</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GB" sz="600"/>
              <a:t>TEAMNAME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SNAME(FULLNAME)</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r>
              <a:rPr lang="en-GB" sz="600"/>
              <a:t>TICKET</a:t>
            </a:r>
            <a:endParaRPr sz="600"/>
          </a:p>
          <a:p>
            <a:pPr marL="0" lvl="0" indent="0" algn="l" rtl="0">
              <a:spcBef>
                <a:spcPts val="0"/>
              </a:spcBef>
              <a:spcAft>
                <a:spcPts val="0"/>
              </a:spcAft>
              <a:buNone/>
            </a:pPr>
            <a:r>
              <a:rPr lang="en-GB" sz="600"/>
              <a:t>------</a:t>
            </a:r>
            <a:endParaRPr sz="6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11</a:t>
            </a:r>
            <a:endParaRPr/>
          </a:p>
        </p:txBody>
      </p:sp>
      <p:sp>
        <p:nvSpPr>
          <p:cNvPr id="209" name="Google Shape;209;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(Overriding Method) List the status of a current ticket involving a hardware mouse update.</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select p.sumValue(), treat(p.oid.tid as ref hwRequest_t).getStatus() from payment p where treat(p.oid.tid as ref hwRequest_t).devicename ='mouses';</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P.SUMVALUE()</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TREAT(P.OID.TIDASREFHWREQUEST_T).GETSTATUS()</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         220</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GB" sz="1000">
                <a:solidFill>
                  <a:srgbClr val="000000"/>
                </a:solidFill>
                <a:latin typeface="Arial"/>
                <a:ea typeface="Arial"/>
                <a:cs typeface="Arial"/>
                <a:sym typeface="Arial"/>
              </a:rPr>
              <a:t>new,for Hardware only</a:t>
            </a:r>
            <a:endParaRPr sz="10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6700" y="2413525"/>
            <a:ext cx="1674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Class </a:t>
            </a:r>
            <a:r>
              <a:rPr lang="en-GB" sz="1400" dirty="0"/>
              <a:t>Diagram</a:t>
            </a:r>
            <a:endParaRPr sz="1400" dirty="0"/>
          </a:p>
        </p:txBody>
      </p:sp>
      <p:pic>
        <p:nvPicPr>
          <p:cNvPr id="99" name="Google Shape;99;p15"/>
          <p:cNvPicPr preferRelativeResize="0"/>
          <p:nvPr/>
        </p:nvPicPr>
        <p:blipFill>
          <a:blip r:embed="rId3">
            <a:alphaModFix/>
          </a:blip>
          <a:stretch>
            <a:fillRect/>
          </a:stretch>
        </p:blipFill>
        <p:spPr>
          <a:xfrm>
            <a:off x="2251325" y="605725"/>
            <a:ext cx="6636076" cy="4468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12</a:t>
            </a:r>
            <a:endParaRPr/>
          </a:p>
        </p:txBody>
      </p:sp>
      <p:sp>
        <p:nvSpPr>
          <p:cNvPr id="215" name="Google Shape;21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(From Prof) Find the names of the departments whose employees requested software MATLAB.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s.srid.rid.did.departmentName from swreq s where s.softwareName='MATLAB';</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2286000" lvl="0" indent="0" algn="l" rtl="0">
              <a:spcBef>
                <a:spcPts val="0"/>
              </a:spcBef>
              <a:spcAft>
                <a:spcPts val="0"/>
              </a:spcAft>
              <a:buNone/>
            </a:pPr>
            <a:r>
              <a:rPr lang="en-GB" sz="1100">
                <a:solidFill>
                  <a:srgbClr val="000000"/>
                </a:solidFill>
                <a:latin typeface="Arial"/>
                <a:ea typeface="Arial"/>
                <a:cs typeface="Arial"/>
                <a:sym typeface="Arial"/>
              </a:rPr>
              <a:t>SRID.RID.DID.DEPARTMENTNA</a:t>
            </a:r>
            <a:endParaRPr sz="1100">
              <a:solidFill>
                <a:srgbClr val="000000"/>
              </a:solidFill>
              <a:latin typeface="Arial"/>
              <a:ea typeface="Arial"/>
              <a:cs typeface="Arial"/>
              <a:sym typeface="Arial"/>
            </a:endParaRPr>
          </a:p>
          <a:p>
            <a:pPr marL="2286000" lvl="0" indent="0" algn="l" rtl="0">
              <a:spcBef>
                <a:spcPts val="0"/>
              </a:spcBef>
              <a:spcAft>
                <a:spcPts val="0"/>
              </a:spcAft>
              <a:buNone/>
            </a:pP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marL="2286000" lvl="0" indent="0" algn="l" rtl="0">
              <a:spcBef>
                <a:spcPts val="0"/>
              </a:spcBef>
              <a:spcAft>
                <a:spcPts val="0"/>
              </a:spcAft>
              <a:buNone/>
            </a:pPr>
            <a:r>
              <a:rPr lang="en-GB" sz="1100">
                <a:solidFill>
                  <a:srgbClr val="000000"/>
                </a:solidFill>
                <a:latin typeface="Arial"/>
                <a:ea typeface="Arial"/>
                <a:cs typeface="Arial"/>
                <a:sym typeface="Arial"/>
              </a:rPr>
              <a:t>sales and marketing</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2304150"/>
            <a:ext cx="1332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Logical Database Schema</a:t>
            </a:r>
            <a:endParaRPr sz="1400"/>
          </a:p>
        </p:txBody>
      </p:sp>
      <p:pic>
        <p:nvPicPr>
          <p:cNvPr id="105" name="Google Shape;105;p16"/>
          <p:cNvPicPr preferRelativeResize="0"/>
          <p:nvPr/>
        </p:nvPicPr>
        <p:blipFill>
          <a:blip r:embed="rId3">
            <a:alphaModFix/>
          </a:blip>
          <a:stretch>
            <a:fillRect/>
          </a:stretch>
        </p:blipFill>
        <p:spPr>
          <a:xfrm>
            <a:off x="1846050" y="530075"/>
            <a:ext cx="7135426" cy="4567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2" name="Google Shape;112;p17"/>
          <p:cNvPicPr preferRelativeResize="0"/>
          <p:nvPr/>
        </p:nvPicPr>
        <p:blipFill>
          <a:blip r:embed="rId3">
            <a:alphaModFix/>
          </a:blip>
          <a:stretch>
            <a:fillRect/>
          </a:stretch>
        </p:blipFill>
        <p:spPr>
          <a:xfrm>
            <a:off x="441858" y="428625"/>
            <a:ext cx="8381992" cy="4714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9" name="Google Shape;119;p18"/>
          <p:cNvPicPr preferRelativeResize="0"/>
          <p:nvPr/>
        </p:nvPicPr>
        <p:blipFill>
          <a:blip r:embed="rId3">
            <a:alphaModFix/>
          </a:blip>
          <a:stretch>
            <a:fillRect/>
          </a:stretch>
        </p:blipFill>
        <p:spPr>
          <a:xfrm>
            <a:off x="320150" y="490024"/>
            <a:ext cx="8272832" cy="465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19"/>
          <p:cNvPicPr preferRelativeResize="0"/>
          <p:nvPr/>
        </p:nvPicPr>
        <p:blipFill>
          <a:blip r:embed="rId3">
            <a:alphaModFix/>
          </a:blip>
          <a:stretch>
            <a:fillRect/>
          </a:stretch>
        </p:blipFill>
        <p:spPr>
          <a:xfrm>
            <a:off x="763800" y="608700"/>
            <a:ext cx="7620000"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3" name="Google Shape;133;p20"/>
          <p:cNvPicPr preferRelativeResize="0"/>
          <p:nvPr/>
        </p:nvPicPr>
        <p:blipFill>
          <a:blip r:embed="rId3">
            <a:alphaModFix/>
          </a:blip>
          <a:stretch>
            <a:fillRect/>
          </a:stretch>
        </p:blipFill>
        <p:spPr>
          <a:xfrm>
            <a:off x="492375" y="553925"/>
            <a:ext cx="8159250" cy="458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1</a:t>
            </a:r>
            <a:endParaRPr/>
          </a:p>
        </p:txBody>
      </p:sp>
      <p:sp>
        <p:nvSpPr>
          <p:cNvPr id="139" name="Google Shape;139;p21"/>
          <p:cNvSpPr txBox="1">
            <a:spLocks noGrp="1"/>
          </p:cNvSpPr>
          <p:nvPr>
            <p:ph type="body" idx="1"/>
          </p:nvPr>
        </p:nvSpPr>
        <p:spPr>
          <a:xfrm>
            <a:off x="729450" y="1984475"/>
            <a:ext cx="7688700" cy="23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00000"/>
                </a:solidFill>
                <a:latin typeface="Arial"/>
                <a:ea typeface="Arial"/>
                <a:cs typeface="Arial"/>
                <a:sym typeface="Arial"/>
              </a:rPr>
              <a:t>Find the department head's name who needs to endorse the payment with number pn000039.</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SQL&gt; select p.dcode.departmentHead from payment p where p.paymentNumber='pn000039';</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b="1">
                <a:solidFill>
                  <a:srgbClr val="000000"/>
                </a:solidFill>
                <a:latin typeface="Arial"/>
                <a:ea typeface="Arial"/>
                <a:cs typeface="Arial"/>
                <a:sym typeface="Arial"/>
              </a:rPr>
              <a:t>Result</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DCODE.DEPARTMENTHEAD</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marL="0" lvl="0" indent="0" algn="l" rtl="0">
              <a:spcBef>
                <a:spcPts val="0"/>
              </a:spcBef>
              <a:spcAft>
                <a:spcPts val="0"/>
              </a:spcAft>
              <a:buNone/>
            </a:pPr>
            <a:r>
              <a:rPr lang="en-GB" sz="1200">
                <a:solidFill>
                  <a:srgbClr val="000000"/>
                </a:solidFill>
                <a:latin typeface="Arial"/>
                <a:ea typeface="Arial"/>
                <a:cs typeface="Arial"/>
                <a:sym typeface="Arial"/>
              </a:rPr>
              <a:t>Allen Todd</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Query 2</a:t>
            </a:r>
            <a:endParaRPr/>
          </a:p>
        </p:txBody>
      </p:sp>
      <p:sp>
        <p:nvSpPr>
          <p:cNvPr id="145" name="Google Shape;145;p22"/>
          <p:cNvSpPr txBox="1">
            <a:spLocks noGrp="1"/>
          </p:cNvSpPr>
          <p:nvPr>
            <p:ph type="body" idx="1"/>
          </p:nvPr>
        </p:nvSpPr>
        <p:spPr>
          <a:xfrm>
            <a:off x="729450" y="1787750"/>
            <a:ext cx="7688700" cy="30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000000"/>
                </a:solidFill>
                <a:latin typeface="Arial"/>
                <a:ea typeface="Arial"/>
                <a:cs typeface="Arial"/>
                <a:sym typeface="Arial"/>
              </a:rPr>
              <a:t>List all the staff ID and name who process hardware request tickets.</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a:solidFill>
                  <a:srgbClr val="000000"/>
                </a:solidFill>
                <a:latin typeface="Arial"/>
                <a:ea typeface="Arial"/>
                <a:cs typeface="Arial"/>
                <a:sym typeface="Arial"/>
              </a:rPr>
              <a:t>SQL&gt; select h.sid.staffID, h.sid.fullName() from hwRequest h;</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GB" sz="1100" b="1">
                <a:solidFill>
                  <a:srgbClr val="000000"/>
                </a:solidFill>
                <a:latin typeface="Arial"/>
                <a:ea typeface="Arial"/>
                <a:cs typeface="Arial"/>
                <a:sym typeface="Arial"/>
              </a:rPr>
              <a:t>Result</a:t>
            </a:r>
            <a:endParaRPr sz="1100" b="1">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SID.STAF</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H.SID.FULLNAME()</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hws00009</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Emma Wanson</a:t>
            </a:r>
            <a:endParaRPr sz="9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hws00009</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Emma Wanson</a:t>
            </a:r>
            <a:endParaRPr sz="9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bps00006</a:t>
            </a:r>
            <a:endParaRPr sz="900">
              <a:solidFill>
                <a:srgbClr val="000000"/>
              </a:solidFill>
              <a:latin typeface="Arial"/>
              <a:ea typeface="Arial"/>
              <a:cs typeface="Arial"/>
              <a:sym typeface="Arial"/>
            </a:endParaRPr>
          </a:p>
          <a:p>
            <a:pPr marL="0" lvl="0" indent="0" algn="l" rtl="0">
              <a:spcBef>
                <a:spcPts val="0"/>
              </a:spcBef>
              <a:spcAft>
                <a:spcPts val="0"/>
              </a:spcAft>
              <a:buNone/>
            </a:pPr>
            <a:r>
              <a:rPr lang="en-GB" sz="900">
                <a:solidFill>
                  <a:srgbClr val="000000"/>
                </a:solidFill>
                <a:latin typeface="Arial"/>
                <a:ea typeface="Arial"/>
                <a:cs typeface="Arial"/>
                <a:sym typeface="Arial"/>
              </a:rPr>
              <a:t>Adam Collin</a:t>
            </a:r>
            <a:endParaRPr sz="9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On-screen Show (16:9)</PresentationFormat>
  <Paragraphs>210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Raleway</vt:lpstr>
      <vt:lpstr>Arial</vt:lpstr>
      <vt:lpstr>Lato</vt:lpstr>
      <vt:lpstr>Streamline</vt:lpstr>
      <vt:lpstr>IT Ticketing Database System</vt:lpstr>
      <vt:lpstr>Class Diagram</vt:lpstr>
      <vt:lpstr>Logical Database Schema</vt:lpstr>
      <vt:lpstr>PowerPoint Presentation</vt:lpstr>
      <vt:lpstr>PowerPoint Presentation</vt:lpstr>
      <vt:lpstr>PowerPoint Presentation</vt:lpstr>
      <vt:lpstr>PowerPoint Presentation</vt:lpstr>
      <vt:lpstr>Query 1</vt:lpstr>
      <vt:lpstr>Query 2</vt:lpstr>
      <vt:lpstr>Query 3</vt:lpstr>
      <vt:lpstr>Query 4</vt:lpstr>
      <vt:lpstr>                                      Query 5</vt:lpstr>
      <vt:lpstr>                                     Query 6</vt:lpstr>
      <vt:lpstr>                                       Query 7</vt:lpstr>
      <vt:lpstr>Query 8</vt:lpstr>
      <vt:lpstr>Query 9</vt:lpstr>
      <vt:lpstr>Query 10</vt:lpstr>
      <vt:lpstr>PowerPoint Presentation</vt:lpstr>
      <vt:lpstr>Query 11</vt:lpstr>
      <vt:lpstr>Query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2: IT Ticketing Database System</dc:title>
  <cp:lastModifiedBy>gaurav raina</cp:lastModifiedBy>
  <cp:revision>3</cp:revision>
  <dcterms:modified xsi:type="dcterms:W3CDTF">2018-11-28T22:10:08Z</dcterms:modified>
</cp:coreProperties>
</file>