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229e6e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a229e6e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229e6e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a229e6e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a75b8fd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a75b8fd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a229e6e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a229e6e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a229e6e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a229e6e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ac513c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ac513c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ac513c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ac513c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a75b8f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a75b8f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ac513c8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ac513c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ac513c8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ac513c8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ac513c8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ac513c8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ac513c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ac513c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ac513c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ac513c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ac513c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ac513c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c513b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ac513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229e6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229e6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ac513c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ac513c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a229e6e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a229e6e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229e6e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229e6e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4873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CONSULTING FOR </a:t>
            </a:r>
            <a:r>
              <a:rPr lang="en"/>
              <a:t>CHEAPSEATS</a:t>
            </a:r>
            <a:r>
              <a:rPr lang="en"/>
              <a:t> AIRLINE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036600" y="2817950"/>
            <a:ext cx="1626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Gaurav Salvi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Shuying Zhao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Purva Kedari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Nikhil Patil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Yue Wang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31550" y="21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 Customers’ Travel Type 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69075" y="4131050"/>
            <a:ext cx="3799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Over 60% of our customers are business travelers while 30% of them are personal travelers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342025" y="1017725"/>
            <a:ext cx="24720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Average Satisfaction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458138" y="787475"/>
            <a:ext cx="24150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Proportion of satisfaction rate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572000" y="4131050"/>
            <a:ext cx="41544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Business travelers show higher satisfaction while personal travelers show lower satisfaction.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25" y="1691700"/>
            <a:ext cx="1947949" cy="21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925" y="1747063"/>
            <a:ext cx="1898000" cy="206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325" y="1701513"/>
            <a:ext cx="1897999" cy="2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Customers’ Ticket Class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4019475"/>
            <a:ext cx="263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81.63% of our customers are from economy class.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732738" y="1017713"/>
            <a:ext cx="181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Average Satisfaction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392100" y="1017725"/>
            <a:ext cx="25029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Proportion of satisfaction rate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753925" y="4272425"/>
            <a:ext cx="43866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Customers in business class give higher score of satisfaction while customers in economy class give lower score of satisfaction.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" y="1455025"/>
            <a:ext cx="2237274" cy="223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701" y="1482349"/>
            <a:ext cx="2135861" cy="22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099" y="1503075"/>
            <a:ext cx="2058301" cy="2260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flights per year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790925" y="4163675"/>
            <a:ext cx="3771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take more flights would give lower score of satisfaction.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850" y="1437573"/>
            <a:ext cx="2219374" cy="246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225" y="1573673"/>
            <a:ext cx="2011801" cy="21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25" y="1437575"/>
            <a:ext cx="2219375" cy="227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3422075" y="1099225"/>
            <a:ext cx="1932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Average satisfaction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973100" y="912550"/>
            <a:ext cx="2289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Proportion of satisfaction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greater than 5 minutes</a:t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424075" y="4009450"/>
            <a:ext cx="280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Over 55% of our flight are not delayed more than 5 minutes.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3819600" y="1017725"/>
            <a:ext cx="2347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Average satisfaction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311863" y="852425"/>
            <a:ext cx="26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Proportion of satisfaction rate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516800" y="4196100"/>
            <a:ext cx="2737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Customers with flight delay greater than five minutes would give lower score of satisfaction.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25" y="1729113"/>
            <a:ext cx="2234375" cy="23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2250" y="1729125"/>
            <a:ext cx="2234375" cy="237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875" y="1729125"/>
            <a:ext cx="2234376" cy="251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 Customers’ Price sensitivity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3300"/>
            <a:ext cx="5667923" cy="35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6242725" y="1327350"/>
            <a:ext cx="24888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Customers with low price sensitivity prefer to give higher score for satisfaction.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Analysis: Linear Model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1152475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linear model portrayed the dependency of the customer satisfaction on variables: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Customers’ 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Customers’ Gender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Customers; Travel type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Customers’ Ticket Class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Price Sensitivity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Number of flights taken by the Customer per year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Flights delayed more than 5 minutes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strength of the relation between Customer Satisfaction and the combination of above variables is around 45%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Modeling Analysis: Association Rule Mining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High satisfied Customer Attributes:</a:t>
            </a:r>
            <a:endParaRPr b="1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00FF00"/>
              </a:buClr>
              <a:buSzPts val="2200"/>
              <a:buChar char="●"/>
            </a:pPr>
            <a:r>
              <a:rPr lang="en" sz="2200">
                <a:solidFill>
                  <a:srgbClr val="00FF00"/>
                </a:solidFill>
              </a:rPr>
              <a:t>Adult Customers (Age 18-65)</a:t>
            </a:r>
            <a:endParaRPr sz="2200">
              <a:solidFill>
                <a:srgbClr val="00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Char char="●"/>
            </a:pPr>
            <a:r>
              <a:rPr lang="en" sz="2200">
                <a:solidFill>
                  <a:srgbClr val="00FF00"/>
                </a:solidFill>
              </a:rPr>
              <a:t>Business Travel type</a:t>
            </a:r>
            <a:endParaRPr sz="2200">
              <a:solidFill>
                <a:srgbClr val="00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Char char="●"/>
            </a:pPr>
            <a:r>
              <a:rPr lang="en" sz="2200">
                <a:solidFill>
                  <a:srgbClr val="00FF00"/>
                </a:solidFill>
              </a:rPr>
              <a:t>More number of Loyalty Cards (&gt;2)</a:t>
            </a:r>
            <a:endParaRPr sz="2200">
              <a:solidFill>
                <a:srgbClr val="00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Char char="●"/>
            </a:pPr>
            <a:r>
              <a:rPr lang="en" sz="2200">
                <a:solidFill>
                  <a:srgbClr val="00FF00"/>
                </a:solidFill>
              </a:rPr>
              <a:t>Delay less than 5 mins</a:t>
            </a:r>
            <a:endParaRPr sz="2200">
              <a:solidFill>
                <a:srgbClr val="00F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200"/>
              <a:buChar char="●"/>
            </a:pPr>
            <a:r>
              <a:rPr lang="en" sz="2200">
                <a:solidFill>
                  <a:srgbClr val="00FF00"/>
                </a:solidFill>
              </a:rPr>
              <a:t>Low Price Sensitivity</a:t>
            </a:r>
            <a:endParaRPr sz="2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4469500" y="1152475"/>
            <a:ext cx="43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Low</a:t>
            </a:r>
            <a:r>
              <a:rPr b="1" lang="en">
                <a:solidFill>
                  <a:srgbClr val="FFFFFF"/>
                </a:solidFill>
              </a:rPr>
              <a:t> satisfied Customer Attributes:</a:t>
            </a:r>
            <a:endParaRPr b="1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Children and Senior Customer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Personal Travel type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Customer with no loyalty cards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More flights over the year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Female Customers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Economy Class Customers</a:t>
            </a:r>
            <a:endParaRPr sz="2200"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 sz="2200">
                <a:solidFill>
                  <a:srgbClr val="FF0000"/>
                </a:solidFill>
              </a:rPr>
              <a:t>Blue status Customer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2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Support Vector Machines (SVM) 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5025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model predicts the likelihood to recommend about customer’s Rating : Happy or Unhappy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figure represents the number of times the model algorithm predicted customer satisfaction rating accurately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 Rate: 79.5 %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was based on Age, Airline Status, Type of Travel, Number of Flights, Gender, Delay greater than 5 minutes, Class and Price Sensitivity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775" y="1017725"/>
            <a:ext cx="3613050" cy="4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29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Customers travelling for personal travel should be provide better in-flight services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Better in-flight services like goodies and kids based entertainment services to children. E</a:t>
            </a:r>
            <a:r>
              <a:rPr lang="en">
                <a:solidFill>
                  <a:srgbClr val="FFFFFF"/>
                </a:solidFill>
              </a:rPr>
              <a:t>xtended escort services and faster gate access to senior citizens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Provision of better offers and opportunities to Blue customers for them to upgrade to higher status like Silver status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o-passenger preference to female customers travelling alone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Provision of more loyalty cards to the frequent flyers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Provision of promotional loyalty cards and occasional free upgrades to customers on economy class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Provision of free lounge access and stay over facilities to the customers with delayed flights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Overview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project is aimed at analyzing the data from the dataset of customers flying in the United States and to generate actionable insights by analyzing customers with low satisfaction.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aim of the project is to analyze the reasons for customers with low satisfaction and suggest recommendations to the client airways to increase their customer satisfaction.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1916900" y="1476375"/>
            <a:ext cx="5884800" cy="16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7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54850" y="1343850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Formulate Business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716227" y="2948351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Conducting SVM to corroborate the results.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913286" y="2948353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Visualizations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and modelling to analyze the dataset.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13279" y="1343850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Carry out Descriptive Analysis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716227" y="1343850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 one client and clean the dataset.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557063" y="1343850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Import the dataset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557077" y="2948351"/>
            <a:ext cx="1794000" cy="109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Providing suggestions and recommendations to the client.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78600" y="1807775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394450" y="1807775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572550" y="1807775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5400000">
            <a:off x="7786025" y="2587100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0800000">
            <a:off x="6572550" y="3389350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4394450" y="3389350"/>
            <a:ext cx="278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95050" y="130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Predict customers with low satisfaction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Analyze the attributes/factors that affect customer satisfaction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Analyze what causes customers to give high satisfaction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Analyze what causes customers to give low satisfaction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>
                <a:solidFill>
                  <a:srgbClr val="FFFFFF"/>
                </a:solidFill>
              </a:rPr>
              <a:t>Recommendations and suggestions to the client airways to improve customers with low satisfaction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6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of all </a:t>
            </a:r>
            <a:r>
              <a:rPr lang="en"/>
              <a:t>airlines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81000" y="4335775"/>
            <a:ext cx="8608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Cheapseats Airline customers has the higher proportion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and large amount </a:t>
            </a: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of low satisfaction.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524300" y="987250"/>
            <a:ext cx="46197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DATA AFTER CLEANING:</a:t>
            </a:r>
            <a:endParaRPr b="1"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Total Observations: 129,886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Cheapseats Observations:26,058(~20%)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Observations from other Airlines:103,828 (~80%)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75" y="916700"/>
            <a:ext cx="3749975" cy="33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of Cheap</a:t>
            </a:r>
            <a:r>
              <a:rPr lang="en"/>
              <a:t>seats Airline Inc.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617400" y="1740900"/>
            <a:ext cx="2214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Nearly 50% of the Cheapseats Airline customers have the low satisfaction(less than 4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0" y="1265575"/>
            <a:ext cx="2341775" cy="31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187" y="1265575"/>
            <a:ext cx="2652050" cy="29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75" y="432900"/>
            <a:ext cx="4206228" cy="234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355" y="2678350"/>
            <a:ext cx="4338776" cy="234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738700" y="337650"/>
            <a:ext cx="4500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Satisfaction Across Destination States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87651" y="4499775"/>
            <a:ext cx="4079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Satisfaction Across O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rigin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504588" y="537300"/>
            <a:ext cx="266400" cy="17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 rot="10800000">
            <a:off x="4409000" y="4604175"/>
            <a:ext cx="266400" cy="17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838400" y="800600"/>
            <a:ext cx="4079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★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Destination States with low satisfaction are :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Washington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Oregon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Maine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New Mexico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98475" y="2949850"/>
            <a:ext cx="43389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★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Origin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States with low satisfaction are:  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Mississippi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Iowa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2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 Customers’ Age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192700" y="4116875"/>
            <a:ext cx="4818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Seniors have the lowest satisfaction while adults have the highest satisfaction.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687"/>
            <a:ext cx="2578225" cy="2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000" y="1376900"/>
            <a:ext cx="2288000" cy="249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567275" y="985150"/>
            <a:ext cx="1887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Average Satisfaction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925" y="1281700"/>
            <a:ext cx="2428546" cy="2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6263450" y="839975"/>
            <a:ext cx="2428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Proportion of satisfaction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83125" y="31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Cheapseats Airline Customers’ Gender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49375" y="4158800"/>
            <a:ext cx="24468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Over 55% of our customers are female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833825" y="997950"/>
            <a:ext cx="2295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Average Satisfaction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288700" y="885025"/>
            <a:ext cx="25437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Proportion of satisfaction rate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779150" y="4125800"/>
            <a:ext cx="46416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Male travelers show higher satisfaction while female travelers show low satisfaction.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5" y="1610000"/>
            <a:ext cx="2344824" cy="251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775" y="1607725"/>
            <a:ext cx="2344814" cy="2518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8200" y="1607725"/>
            <a:ext cx="2285525" cy="25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