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1" r:id="rId6"/>
    <p:sldId id="262" r:id="rId7"/>
    <p:sldId id="272" r:id="rId8"/>
    <p:sldId id="263" r:id="rId9"/>
    <p:sldId id="264" r:id="rId10"/>
    <p:sldId id="265" r:id="rId11"/>
    <p:sldId id="269" r:id="rId12"/>
    <p:sldId id="270" r:id="rId13"/>
    <p:sldId id="274" r:id="rId14"/>
    <p:sldId id="273" r:id="rId15"/>
    <p:sldId id="26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1A6A-E4E1-48F7-AF9A-3644DC1AD779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A1FB-3F38-4DBE-B49F-F24B8BFB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1A6A-E4E1-48F7-AF9A-3644DC1AD779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A1FB-3F38-4DBE-B49F-F24B8BFB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1A6A-E4E1-48F7-AF9A-3644DC1AD779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A1FB-3F38-4DBE-B49F-F24B8BFB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1A6A-E4E1-48F7-AF9A-3644DC1AD779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A1FB-3F38-4DBE-B49F-F24B8BFB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1A6A-E4E1-48F7-AF9A-3644DC1AD779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A1FB-3F38-4DBE-B49F-F24B8BFB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4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1A6A-E4E1-48F7-AF9A-3644DC1AD779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A1FB-3F38-4DBE-B49F-F24B8BFB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1A6A-E4E1-48F7-AF9A-3644DC1AD779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A1FB-3F38-4DBE-B49F-F24B8BFB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8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1A6A-E4E1-48F7-AF9A-3644DC1AD779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A1FB-3F38-4DBE-B49F-F24B8BFB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1A6A-E4E1-48F7-AF9A-3644DC1AD779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A1FB-3F38-4DBE-B49F-F24B8BFB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1A6A-E4E1-48F7-AF9A-3644DC1AD779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A1FB-3F38-4DBE-B49F-F24B8BFB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1A6A-E4E1-48F7-AF9A-3644DC1AD779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A1FB-3F38-4DBE-B49F-F24B8BFB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1A6A-E4E1-48F7-AF9A-3644DC1AD779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A1FB-3F38-4DBE-B49F-F24B8BFB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" y="2001519"/>
            <a:ext cx="10982960" cy="1142683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 of higher Excise Tax on Smoking Behavior of Various Age Groups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8960" y="3743642"/>
            <a:ext cx="3749040" cy="16557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GAURAV </a:t>
            </a:r>
            <a:r>
              <a:rPr lang="en-US" sz="2000" b="1" dirty="0" smtClean="0"/>
              <a:t>SHAHANE</a:t>
            </a:r>
            <a:br>
              <a:rPr lang="en-US" sz="2000" b="1" dirty="0" smtClean="0"/>
            </a:br>
            <a:r>
              <a:rPr lang="en-US" sz="2000" b="1" dirty="0"/>
              <a:t>KUSHAL THAKKAR</a:t>
            </a:r>
            <a:r>
              <a:rPr lang="en-US" sz="2000" b="1" dirty="0" smtClean="0"/>
              <a:t>,</a:t>
            </a:r>
            <a:endParaRPr lang="en-US" sz="2000" b="1" dirty="0"/>
          </a:p>
          <a:p>
            <a:r>
              <a:rPr lang="en-US" sz="2000" b="1" dirty="0" smtClean="0"/>
              <a:t> </a:t>
            </a:r>
            <a:r>
              <a:rPr lang="en-US" sz="2000" b="1" dirty="0" smtClean="0"/>
              <a:t>0627, MIM, FALL 2015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28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8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Assumptions and Limitations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8672"/>
            <a:ext cx="5775960" cy="39711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Restricted Range</a:t>
            </a:r>
            <a:r>
              <a:rPr lang="en-US" sz="1800" dirty="0" smtClean="0"/>
              <a:t>: The best fit line is applicable only for the limited range of data it has been drawn for</a:t>
            </a:r>
          </a:p>
          <a:p>
            <a:endParaRPr lang="en-US" sz="1800" dirty="0" smtClean="0"/>
          </a:p>
          <a:p>
            <a:r>
              <a:rPr lang="en-US" sz="1800" b="1" dirty="0" smtClean="0"/>
              <a:t>Linearity of data: </a:t>
            </a:r>
            <a:r>
              <a:rPr lang="en-US" sz="1800" dirty="0" smtClean="0"/>
              <a:t>The data is not very non-linear. </a:t>
            </a:r>
          </a:p>
          <a:p>
            <a:endParaRPr lang="en-US" sz="1800" dirty="0" smtClean="0"/>
          </a:p>
          <a:p>
            <a:r>
              <a:rPr lang="en-US" sz="1800" b="1" dirty="0" smtClean="0"/>
              <a:t>Outliers: </a:t>
            </a:r>
            <a:r>
              <a:rPr lang="en-US" sz="1800" dirty="0" smtClean="0"/>
              <a:t>There are a few outliers as shown in the scatterplot. They might affect the best fit line.</a:t>
            </a:r>
          </a:p>
          <a:p>
            <a:endParaRPr lang="en-US" sz="1800" dirty="0" smtClean="0"/>
          </a:p>
          <a:p>
            <a:r>
              <a:rPr lang="en-US" sz="1800" b="1" dirty="0" smtClean="0"/>
              <a:t>Causation: </a:t>
            </a:r>
            <a:r>
              <a:rPr lang="en-US" sz="1800" dirty="0" smtClean="0"/>
              <a:t>Correlation doesn’t imply causation. There could be other variables such as income, rehabilitation, or anything else that may have reduced smoking population.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6760" y="629921"/>
            <a:ext cx="10515600" cy="95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 smtClean="0"/>
              <a:t>Research Question 1. </a:t>
            </a:r>
            <a:r>
              <a:rPr lang="en-US" sz="1800" i="1" dirty="0" smtClean="0"/>
              <a:t>Is there a relationship between state level excise tax on a pack of cigarettes and % of cigarette smoking population in that state?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29" y="1865629"/>
            <a:ext cx="4441211" cy="4434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4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90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Hypothesis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2618105"/>
            <a:ext cx="10360152" cy="2502535"/>
          </a:xfrm>
        </p:spPr>
        <p:txBody>
          <a:bodyPr>
            <a:normAutofit/>
          </a:bodyPr>
          <a:lstStyle/>
          <a:p>
            <a:r>
              <a:rPr lang="en-US" sz="1800" b="1" dirty="0"/>
              <a:t>H</a:t>
            </a:r>
            <a:r>
              <a:rPr lang="en-US" sz="1800" b="1" baseline="-25000" dirty="0"/>
              <a:t>0</a:t>
            </a:r>
            <a:r>
              <a:rPr lang="en-US" sz="1800" b="1" dirty="0"/>
              <a:t>: </a:t>
            </a:r>
            <a:r>
              <a:rPr lang="en-US" sz="1800" dirty="0"/>
              <a:t>Difference between means of % smoking population for different categories of State Excise tax are </a:t>
            </a:r>
            <a:r>
              <a:rPr lang="en-US" sz="1800" b="1" dirty="0"/>
              <a:t>equal for all age groups</a:t>
            </a:r>
            <a:r>
              <a:rPr lang="en-US" sz="1800" b="1" dirty="0" smtClean="0"/>
              <a:t>.</a:t>
            </a:r>
          </a:p>
          <a:p>
            <a:r>
              <a:rPr lang="en-US" sz="1800" b="1" dirty="0" smtClean="0"/>
              <a:t>H</a:t>
            </a:r>
            <a:r>
              <a:rPr lang="en-US" sz="1800" b="1" baseline="-25000" dirty="0" smtClean="0"/>
              <a:t>a</a:t>
            </a:r>
            <a:r>
              <a:rPr lang="en-US" sz="1800" b="1" dirty="0" smtClean="0"/>
              <a:t>: </a:t>
            </a:r>
            <a:r>
              <a:rPr lang="en-US" sz="1800" dirty="0"/>
              <a:t>Difference between means of % smoking population for different categories of State Excise tax is </a:t>
            </a:r>
            <a:r>
              <a:rPr lang="en-US" sz="1800" b="1" dirty="0"/>
              <a:t>different for at least one pair of age groups.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6760" y="619761"/>
            <a:ext cx="11242040" cy="95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 smtClean="0"/>
              <a:t>Research Question 2. </a:t>
            </a:r>
            <a:r>
              <a:rPr lang="en-US" sz="1800" dirty="0" smtClean="0"/>
              <a:t>If there a relationship between state level excise tax on a pack of cigarettes and % of cigarette smoking population in that state, </a:t>
            </a:r>
            <a:r>
              <a:rPr lang="en-US" sz="1800" b="1" i="1" dirty="0" smtClean="0"/>
              <a:t>is the relation same to all age groups?</a:t>
            </a:r>
          </a:p>
          <a:p>
            <a:pPr marL="0" indent="0">
              <a:buNone/>
            </a:pP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37890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2184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920" y="2486180"/>
            <a:ext cx="6375400" cy="1835239"/>
          </a:xfrm>
        </p:spPr>
        <p:txBody>
          <a:bodyPr>
            <a:noAutofit/>
          </a:bodyPr>
          <a:lstStyle/>
          <a:p>
            <a:r>
              <a:rPr lang="en-US" sz="1800" dirty="0" smtClean="0"/>
              <a:t>Null hypothesis rejected. There is difference in mean of percentage smoking population for at least one pair of age groups.</a:t>
            </a:r>
          </a:p>
          <a:p>
            <a:endParaRPr lang="en-US" sz="1050" dirty="0"/>
          </a:p>
          <a:p>
            <a:r>
              <a:rPr lang="en-US" sz="1800" dirty="0" smtClean="0"/>
              <a:t>Interaction between State Tax Category and Age groups is significant. </a:t>
            </a:r>
          </a:p>
          <a:p>
            <a:endParaRPr lang="en-US" sz="105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6760" y="619761"/>
            <a:ext cx="11242040" cy="95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 smtClean="0"/>
              <a:t>Research Question 2. </a:t>
            </a:r>
            <a:r>
              <a:rPr lang="en-US" sz="1800" dirty="0" smtClean="0"/>
              <a:t>If there a relationship between state level excise tax on a pack of cigarettes and % of cigarette smoking population in that state, </a:t>
            </a:r>
            <a:r>
              <a:rPr lang="en-US" sz="1800" b="1" i="1" dirty="0" smtClean="0"/>
              <a:t>is the relation same to all age groups?</a:t>
            </a:r>
          </a:p>
          <a:p>
            <a:pPr marL="0" indent="0">
              <a:buNone/>
            </a:pPr>
            <a:endParaRPr lang="en-US" sz="1800" i="1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695440" y="1686061"/>
            <a:ext cx="5496560" cy="261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49055" y="4321419"/>
            <a:ext cx="3742945" cy="2536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46760" y="4475928"/>
            <a:ext cx="7385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R Squared: 0.7529, means almost 75% of variance is explained this </a:t>
            </a:r>
            <a:r>
              <a:rPr lang="en-US" dirty="0" smtClean="0"/>
              <a:t>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</a:t>
            </a:r>
            <a:r>
              <a:rPr lang="en-US" dirty="0"/>
              <a:t>on Linear regression, we observed that changes in Taxes affect most to </a:t>
            </a:r>
            <a:r>
              <a:rPr lang="en-US" dirty="0" smtClean="0"/>
              <a:t>the smoking </a:t>
            </a:r>
            <a:r>
              <a:rPr lang="en-US" dirty="0"/>
              <a:t>population from age group 45 to 64 years.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smoking population from age </a:t>
            </a:r>
            <a:r>
              <a:rPr lang="en-US" dirty="0"/>
              <a:t>group 18 to 24 is least impacted by the </a:t>
            </a:r>
            <a:r>
              <a:rPr lang="en-US" dirty="0" smtClean="0"/>
              <a:t>changes </a:t>
            </a:r>
            <a:r>
              <a:rPr lang="en-US" dirty="0"/>
              <a:t>in Taxes on Cigarette.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08372"/>
            <a:ext cx="7961376" cy="4754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3210"/>
          <a:stretch/>
        </p:blipFill>
        <p:spPr>
          <a:xfrm>
            <a:off x="6949441" y="3060192"/>
            <a:ext cx="5242560" cy="3797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7961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 plot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273" y="3117580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 Plot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1121" y="5481935"/>
            <a:ext cx="396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Graphs based on Interactions between Tax and Smoking Population Percentage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515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2184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Assumptions &amp; Limitations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2486180"/>
            <a:ext cx="5972086" cy="420200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Normality:</a:t>
            </a:r>
          </a:p>
          <a:p>
            <a:pPr marL="0" indent="0">
              <a:buNone/>
            </a:pPr>
            <a:r>
              <a:rPr lang="en-US" sz="1800" dirty="0" smtClean="0"/>
              <a:t>The data is almost normal. Hence, the assumption is not violated.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b="1" dirty="0" smtClean="0"/>
              <a:t>Homogeneity of Variance</a:t>
            </a:r>
          </a:p>
          <a:p>
            <a:pPr marL="0" indent="0">
              <a:buNone/>
            </a:pPr>
            <a:r>
              <a:rPr lang="en-US" sz="1800" dirty="0" err="1" smtClean="0"/>
              <a:t>Levene’s</a:t>
            </a:r>
            <a:r>
              <a:rPr lang="en-US" sz="1800" dirty="0" smtClean="0"/>
              <a:t> test: Reject H</a:t>
            </a:r>
            <a:r>
              <a:rPr lang="en-US" sz="1800" baseline="-25000" dirty="0" smtClean="0"/>
              <a:t>0, </a:t>
            </a:r>
            <a:r>
              <a:rPr lang="en-US" sz="1800" dirty="0" smtClean="0"/>
              <a:t>at least one variance is not equal</a:t>
            </a:r>
          </a:p>
          <a:p>
            <a:pPr marL="0" indent="0">
              <a:buNone/>
            </a:pPr>
            <a:r>
              <a:rPr lang="en-US" sz="1800" dirty="0" smtClean="0"/>
              <a:t>Assumption violated, but it is not so strict in this case</a:t>
            </a:r>
            <a:endParaRPr lang="en-US" sz="1800" baseline="-250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b="1" dirty="0" smtClean="0"/>
              <a:t>Independence of Observations:</a:t>
            </a:r>
          </a:p>
          <a:p>
            <a:pPr marL="0" indent="0">
              <a:buNone/>
            </a:pPr>
            <a:r>
              <a:rPr lang="en-US" sz="1800" dirty="0" smtClean="0"/>
              <a:t>The observed State Tax and Smoking Populations are independent of each other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6760" y="619761"/>
            <a:ext cx="11242040" cy="95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 smtClean="0"/>
              <a:t>Research Question 2. </a:t>
            </a:r>
            <a:r>
              <a:rPr lang="en-US" sz="1800" dirty="0" smtClean="0"/>
              <a:t>If there a relationship between state level excise tax on a pack of cigarettes and % of cigarette smoking population in that state, </a:t>
            </a:r>
            <a:r>
              <a:rPr lang="en-US" sz="1800" b="1" i="1" dirty="0" smtClean="0"/>
              <a:t>is the relation same to all age groups?</a:t>
            </a:r>
          </a:p>
          <a:p>
            <a:pPr marL="0" indent="0">
              <a:buNone/>
            </a:pPr>
            <a:endParaRPr lang="en-US" sz="18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55" y="1574800"/>
            <a:ext cx="3283585" cy="3278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03" y="3674329"/>
            <a:ext cx="3075394" cy="3070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3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Conclusions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123"/>
            <a:ext cx="10515600" cy="343744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Excise Tax on Cigarette and Percentage of Smoking Population are negatively correlated. 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1 </a:t>
            </a:r>
            <a:r>
              <a:rPr lang="en-US" sz="1800" dirty="0"/>
              <a:t>$ rise in Excise Tax on Cigarette </a:t>
            </a:r>
            <a:r>
              <a:rPr lang="en-US" sz="1800" dirty="0" smtClean="0"/>
              <a:t>packet will </a:t>
            </a:r>
            <a:r>
              <a:rPr lang="en-US" sz="1800" dirty="0"/>
              <a:t>result in decrease </a:t>
            </a:r>
            <a:r>
              <a:rPr lang="en-US" sz="1800" dirty="0" smtClean="0"/>
              <a:t>in smoking population by approximately </a:t>
            </a:r>
            <a:r>
              <a:rPr lang="en-US" sz="1800" dirty="0"/>
              <a:t>3 </a:t>
            </a:r>
            <a:r>
              <a:rPr lang="en-US" sz="1800" dirty="0" smtClean="0"/>
              <a:t>%</a:t>
            </a:r>
          </a:p>
          <a:p>
            <a:endParaRPr lang="en-US" sz="1800" dirty="0"/>
          </a:p>
          <a:p>
            <a:r>
              <a:rPr lang="en-US" sz="1800" dirty="0" smtClean="0"/>
              <a:t>Surprisingly, making cigarette expensive had the least effect on age group18 to 24 years, even though they might have the lowest income of all the age groups.</a:t>
            </a:r>
          </a:p>
          <a:p>
            <a:endParaRPr lang="en-US" sz="1800" dirty="0"/>
          </a:p>
          <a:p>
            <a:r>
              <a:rPr lang="en-US" sz="1800" dirty="0" smtClean="0"/>
              <a:t>Alternatively, increase in taxes affected most to the smoking population belonging to age group 45 – 64 years, even though they might be earning more than any other age group.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718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Limitations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123"/>
            <a:ext cx="10515600" cy="19012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Better to have more than one variable to perform an all inclusive analysis of how significant is effect on Excise Taxes on smoking population.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The level of analysis was kept as states, and hence federal taxes on Cigarette have not been taken into consideration.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05256" y="30459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Scope for strengthening the analysis</a:t>
            </a:r>
            <a:endParaRPr lang="en-US" sz="32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237419"/>
            <a:ext cx="10515600" cy="111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We had to code State Taxes on Cigarette in Categorical Variable for conducting Factorial Interactions analysis. But invariably, it results in a loss. Is there any better way to perform the analysis keeping Taxes as Ratio variable only?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507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Smoking Kills..!!!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 smtClean="0"/>
              <a:t>Smoking is </a:t>
            </a:r>
            <a:r>
              <a:rPr lang="en-US" sz="1800" dirty="0"/>
              <a:t>the primary cause of preventable deaths in the </a:t>
            </a:r>
            <a:r>
              <a:rPr lang="en-US" sz="1800" dirty="0" smtClean="0"/>
              <a:t>US,</a:t>
            </a:r>
          </a:p>
          <a:p>
            <a:pPr marL="0" indent="0">
              <a:buNone/>
            </a:pPr>
            <a:r>
              <a:rPr lang="en-US" sz="1800" dirty="0" smtClean="0"/>
              <a:t>    Killing </a:t>
            </a:r>
            <a:r>
              <a:rPr lang="en-US" sz="1800" dirty="0"/>
              <a:t>an estimate of over 480,000 citizens each year.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Government </a:t>
            </a:r>
            <a:r>
              <a:rPr lang="en-US" sz="1800" dirty="0"/>
              <a:t>has taken up several initiatives to curb death and illnesses caused due chronic use of cigarettes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     For example: Helplines, Mentorship programs , and more.</a:t>
            </a:r>
          </a:p>
          <a:p>
            <a:endParaRPr lang="en-US" sz="1800" dirty="0" smtClean="0"/>
          </a:p>
          <a:p>
            <a:r>
              <a:rPr lang="en-US" sz="1800" dirty="0" smtClean="0"/>
              <a:t>One of the reasons behind heavy taxes on cigarette is to discourage public from smoking.</a:t>
            </a:r>
          </a:p>
          <a:p>
            <a:endParaRPr lang="en-US" sz="1800" dirty="0" smtClean="0"/>
          </a:p>
          <a:p>
            <a:r>
              <a:rPr lang="en-US" sz="1800" b="1" dirty="0" smtClean="0"/>
              <a:t>We wanted to test if the taxes on Cigarette really have any effect on smoking population?</a:t>
            </a:r>
          </a:p>
          <a:p>
            <a:pPr marL="0" indent="0">
              <a:buNone/>
            </a:pPr>
            <a:r>
              <a:rPr lang="en-US" sz="1800" b="1" dirty="0" smtClean="0"/>
              <a:t>   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4" y="366525"/>
            <a:ext cx="593716" cy="59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4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Research Questions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920" y="1271906"/>
            <a:ext cx="10515600" cy="274129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Is there a relationship between state level excise tax on a pack of cigarettes and % of cigarette smoking population in that state?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</a:p>
          <a:p>
            <a:r>
              <a:rPr lang="en-US" sz="1800" dirty="0" smtClean="0"/>
              <a:t>If yes, is the relation same to all age groups?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800" dirty="0" smtClean="0"/>
              <a:t>     We are assessing Smoking Population in Age Groups as below: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b="1" dirty="0" smtClean="0"/>
              <a:t>18 – 24 years</a:t>
            </a:r>
            <a:r>
              <a:rPr lang="en-US" sz="1800" dirty="0" smtClean="0"/>
              <a:t>,</a:t>
            </a:r>
            <a:r>
              <a:rPr lang="en-US" sz="1800" b="1" dirty="0" smtClean="0"/>
              <a:t> 25 – 44 years</a:t>
            </a:r>
            <a:r>
              <a:rPr lang="en-US" sz="1800" dirty="0" smtClean="0"/>
              <a:t>,</a:t>
            </a:r>
            <a:r>
              <a:rPr lang="en-US" sz="1800" b="1" dirty="0" smtClean="0"/>
              <a:t> 45 – 64 years </a:t>
            </a:r>
            <a:r>
              <a:rPr lang="en-US" sz="1800" dirty="0" smtClean="0"/>
              <a:t>and</a:t>
            </a:r>
            <a:r>
              <a:rPr lang="en-US" sz="1800" b="1" dirty="0" smtClean="0"/>
              <a:t> more than 65 years of age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6920" y="4797743"/>
            <a:ext cx="10388600" cy="1938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r>
              <a:rPr lang="en-US" sz="1800" dirty="0" smtClean="0"/>
              <a:t>Deeper understanding of impact of heavy taxation on Cigarette on various age groups</a:t>
            </a:r>
          </a:p>
          <a:p>
            <a:r>
              <a:rPr lang="en-US" sz="1800" dirty="0" smtClean="0"/>
              <a:t>Helping policy makers in evaluating the current tax policies in light of its relation with public health at large.</a:t>
            </a:r>
          </a:p>
          <a:p>
            <a:r>
              <a:rPr lang="en-US" sz="1800" dirty="0" smtClean="0"/>
              <a:t>Better decision making to influence specific age group, which otherwise wouldn’t be impacted as much.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     </a:t>
            </a:r>
            <a:endParaRPr lang="en-US" sz="1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6920" y="37973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Why the analysis is important?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39261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36018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Data Cleaning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4711065"/>
            <a:ext cx="10515600" cy="304101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Conversion of file in CSV format for using in R</a:t>
            </a:r>
          </a:p>
          <a:p>
            <a:r>
              <a:rPr lang="en-US" sz="1800" dirty="0" smtClean="0"/>
              <a:t>V Lookup for merging two datasets: Adding Excise Tax values to Smoking Population Dataset</a:t>
            </a:r>
          </a:p>
          <a:p>
            <a:r>
              <a:rPr lang="en-US" sz="1800" dirty="0" smtClean="0"/>
              <a:t>Coding Excise Tax in Categorical variables for Factorial ANOVA test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38417"/>
              </p:ext>
            </p:extLst>
          </p:nvPr>
        </p:nvGraphicFramePr>
        <p:xfrm>
          <a:off x="1046480" y="5860732"/>
          <a:ext cx="588264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3519">
                  <a:extLst>
                    <a:ext uri="{9D8B030D-6E8A-4147-A177-3AD203B41FA5}">
                      <a16:colId xmlns:a16="http://schemas.microsoft.com/office/drawing/2014/main" xmlns="" val="2551125246"/>
                    </a:ext>
                  </a:extLst>
                </a:gridCol>
                <a:gridCol w="1413426">
                  <a:extLst>
                    <a:ext uri="{9D8B030D-6E8A-4147-A177-3AD203B41FA5}">
                      <a16:colId xmlns:a16="http://schemas.microsoft.com/office/drawing/2014/main" xmlns="" val="3464313050"/>
                    </a:ext>
                  </a:extLst>
                </a:gridCol>
                <a:gridCol w="1453241">
                  <a:extLst>
                    <a:ext uri="{9D8B030D-6E8A-4147-A177-3AD203B41FA5}">
                      <a16:colId xmlns:a16="http://schemas.microsoft.com/office/drawing/2014/main" xmlns="" val="318616218"/>
                    </a:ext>
                  </a:extLst>
                </a:gridCol>
                <a:gridCol w="1622454">
                  <a:extLst>
                    <a:ext uri="{9D8B030D-6E8A-4147-A177-3AD203B41FA5}">
                      <a16:colId xmlns:a16="http://schemas.microsoft.com/office/drawing/2014/main" xmlns="" val="209860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Very 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689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 – 25</a:t>
                      </a:r>
                      <a:r>
                        <a:rPr lang="en-US" sz="1200" baseline="0" dirty="0" smtClean="0"/>
                        <a:t> percentile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 – 50 percentile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– 75 percentile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76 – 100 percentile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1105372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467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Datasets</a:t>
            </a:r>
            <a:endParaRPr lang="en-US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6760" y="973931"/>
            <a:ext cx="10515600" cy="276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 smtClean="0"/>
              <a:t>Centers for Disease Prevention and Control (CDC) </a:t>
            </a:r>
            <a:r>
              <a:rPr lang="en-US" sz="1800" dirty="0" smtClean="0"/>
              <a:t>is a leading national public health institute. </a:t>
            </a:r>
          </a:p>
          <a:p>
            <a:endParaRPr lang="en-US" sz="1800" dirty="0" smtClean="0"/>
          </a:p>
          <a:p>
            <a:r>
              <a:rPr lang="en-US" sz="1800" dirty="0" smtClean="0"/>
              <a:t>CDC surveys and keeps track of various statistics related to many diseases.</a:t>
            </a:r>
          </a:p>
          <a:p>
            <a:endParaRPr lang="en-US" sz="1800" dirty="0" smtClean="0"/>
          </a:p>
          <a:p>
            <a:r>
              <a:rPr lang="en-US" sz="1800" dirty="0" smtClean="0"/>
              <a:t>We used the below datasets for our analysis: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800" b="1" dirty="0" smtClean="0"/>
              <a:t>Excise taxes on Cigarette packs from 1996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800" b="1" dirty="0" smtClean="0"/>
              <a:t>Behavioral Risk Factor Data – for Smoking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98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Statistical Tests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5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RQ 1:</a:t>
            </a:r>
            <a:r>
              <a:rPr lang="en-US" sz="1800" dirty="0" smtClean="0"/>
              <a:t> Is there a relationship between</a:t>
            </a:r>
            <a:r>
              <a:rPr lang="en-US" sz="1800" b="1" dirty="0" smtClean="0"/>
              <a:t> </a:t>
            </a:r>
            <a:r>
              <a:rPr lang="en-US" sz="1800" dirty="0" smtClean="0"/>
              <a:t>state level excise tax on a pack of cigarettes and </a:t>
            </a:r>
            <a:r>
              <a:rPr lang="en-US" sz="1800" i="1" dirty="0" smtClean="0"/>
              <a:t>% of cigarette smoking population</a:t>
            </a:r>
            <a:r>
              <a:rPr lang="en-US" sz="1800" dirty="0" smtClean="0"/>
              <a:t> in that state?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 smtClean="0"/>
              <a:t>Correlation and Simple Linear Regression, </a:t>
            </a:r>
          </a:p>
          <a:p>
            <a:pPr marL="0" indent="0">
              <a:buNone/>
            </a:pPr>
            <a:r>
              <a:rPr lang="en-US" sz="1800" b="1" i="1" dirty="0" smtClean="0"/>
              <a:t>since we want to analyze relation between two ratio variables. Mainly, simple linear regression will provide best fit line that can be used for predicting smoking population.</a:t>
            </a:r>
            <a:endParaRPr lang="en-US" sz="1800" b="1" i="1" dirty="0"/>
          </a:p>
          <a:p>
            <a:endParaRPr lang="en-US" sz="1800" dirty="0" smtClean="0"/>
          </a:p>
          <a:p>
            <a:r>
              <a:rPr lang="en-US" sz="1800" b="1" dirty="0" smtClean="0"/>
              <a:t>RQ 2: </a:t>
            </a:r>
            <a:r>
              <a:rPr lang="en-US" sz="1800" dirty="0" smtClean="0"/>
              <a:t>If yes, is the relation same to all age groups?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 smtClean="0"/>
              <a:t>Factorial ANOVA – Main Effect and Interaction, </a:t>
            </a:r>
          </a:p>
          <a:p>
            <a:pPr marL="0" indent="0">
              <a:buNone/>
            </a:pPr>
            <a:r>
              <a:rPr lang="en-US" sz="1800" b="1" i="1" dirty="0" smtClean="0"/>
              <a:t>since we want to explore interaction between the two variables and simultaneously, avoid the family error performing separate regressions for all the age groups</a:t>
            </a:r>
          </a:p>
        </p:txBody>
      </p:sp>
    </p:spTree>
    <p:extLst>
      <p:ext uri="{BB962C8B-B14F-4D97-AF65-F5344CB8AC3E}">
        <p14:creationId xmlns:p14="http://schemas.microsoft.com/office/powerpoint/2010/main" val="34713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Descriptive Statistics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4665"/>
            <a:ext cx="10515600" cy="1557655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52324"/>
              </p:ext>
            </p:extLst>
          </p:nvPr>
        </p:nvGraphicFramePr>
        <p:xfrm>
          <a:off x="838200" y="1325563"/>
          <a:ext cx="1043940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14075">
                  <a:extLst>
                    <a:ext uri="{9D8B030D-6E8A-4147-A177-3AD203B41FA5}">
                      <a16:colId xmlns:a16="http://schemas.microsoft.com/office/drawing/2014/main" xmlns="" val="2419566031"/>
                    </a:ext>
                  </a:extLst>
                </a:gridCol>
                <a:gridCol w="2237014">
                  <a:extLst>
                    <a:ext uri="{9D8B030D-6E8A-4147-A177-3AD203B41FA5}">
                      <a16:colId xmlns:a16="http://schemas.microsoft.com/office/drawing/2014/main" xmlns="" val="650088112"/>
                    </a:ext>
                  </a:extLst>
                </a:gridCol>
                <a:gridCol w="2388311">
                  <a:extLst>
                    <a:ext uri="{9D8B030D-6E8A-4147-A177-3AD203B41FA5}">
                      <a16:colId xmlns:a16="http://schemas.microsoft.com/office/drawing/2014/main" xmlns="" val="404829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Mean Tax on Cigarette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$ 0.74 per pack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821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Minimum of Tax on Cigarette, all states, 1996 - 2010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$ 0.00 per 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New York, 2007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32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Maximum of Tax on Cigarette, all states, 1996 - 2010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$ 3.55 per 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New York, 2010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820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Minimum Smoking Population at any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Utah, 2010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392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Maximum Smoking Population at any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32.6 %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Kentucky, 2002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224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4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1084"/>
          <a:stretch/>
        </p:blipFill>
        <p:spPr bwMode="auto">
          <a:xfrm>
            <a:off x="4030662" y="-1"/>
            <a:ext cx="3860800" cy="326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9499"/>
          <a:stretch/>
        </p:blipFill>
        <p:spPr bwMode="auto">
          <a:xfrm>
            <a:off x="0" y="3466783"/>
            <a:ext cx="3737610" cy="339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rcRect t="10023" b="1632"/>
          <a:stretch>
            <a:fillRect/>
          </a:stretch>
        </p:blipFill>
        <p:spPr bwMode="auto">
          <a:xfrm>
            <a:off x="4030662" y="3450113"/>
            <a:ext cx="3876675" cy="3424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 rotWithShape="1">
          <a:blip r:embed="rId5"/>
          <a:srcRect t="9190"/>
          <a:stretch/>
        </p:blipFill>
        <p:spPr bwMode="auto">
          <a:xfrm>
            <a:off x="8200389" y="3493610"/>
            <a:ext cx="3839211" cy="3357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9269" y="1034482"/>
            <a:ext cx="1719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Exploratory </a:t>
            </a:r>
          </a:p>
          <a:p>
            <a:r>
              <a:rPr lang="en-US" sz="2400" b="1" dirty="0" smtClean="0"/>
              <a:t>Data </a:t>
            </a:r>
          </a:p>
          <a:p>
            <a:r>
              <a:rPr lang="en-US" sz="2400" b="1" dirty="0" smtClean="0"/>
              <a:t>Analysis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432800" y="914401"/>
            <a:ext cx="375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State Excise Tab</a:t>
            </a:r>
          </a:p>
          <a:p>
            <a:r>
              <a:rPr lang="en-US" sz="2400" dirty="0" smtClean="0"/>
              <a:t>Vs</a:t>
            </a:r>
          </a:p>
          <a:p>
            <a:r>
              <a:rPr lang="en-US" sz="2400" b="1" dirty="0" smtClean="0"/>
              <a:t>Smoking Population across various Age Groups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56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048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Hypothesis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6043"/>
            <a:ext cx="10515600" cy="250253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: </a:t>
            </a:r>
            <a:r>
              <a:rPr lang="en-US" sz="1800" b="1" i="1" dirty="0" smtClean="0"/>
              <a:t>There </a:t>
            </a:r>
            <a:r>
              <a:rPr lang="en-US" sz="1800" b="1" i="1" dirty="0"/>
              <a:t>is no relation</a:t>
            </a:r>
            <a:r>
              <a:rPr lang="en-US" sz="1800" dirty="0"/>
              <a:t> between </a:t>
            </a:r>
            <a:r>
              <a:rPr lang="en-US" sz="1800" b="1" dirty="0"/>
              <a:t>state level excise tax </a:t>
            </a:r>
            <a:r>
              <a:rPr lang="en-US" sz="1800" dirty="0"/>
              <a:t>on a pack of cigarettes and </a:t>
            </a:r>
            <a:r>
              <a:rPr lang="en-US" sz="1800" b="1" dirty="0"/>
              <a:t>% of cigarette smoking population </a:t>
            </a:r>
            <a:r>
              <a:rPr lang="en-US" sz="1800" dirty="0"/>
              <a:t>in that state.</a:t>
            </a:r>
          </a:p>
          <a:p>
            <a:endParaRPr lang="en-US" sz="1800" dirty="0" smtClean="0"/>
          </a:p>
          <a:p>
            <a:r>
              <a:rPr lang="en-US" sz="1800" dirty="0" smtClean="0"/>
              <a:t>H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: </a:t>
            </a:r>
            <a:r>
              <a:rPr lang="en-US" sz="1800" b="1" i="1" dirty="0"/>
              <a:t>There is relationship </a:t>
            </a:r>
            <a:r>
              <a:rPr lang="en-US" sz="1800" dirty="0"/>
              <a:t>between </a:t>
            </a:r>
            <a:r>
              <a:rPr lang="en-US" sz="1800" b="1" dirty="0"/>
              <a:t>state level excise tax </a:t>
            </a:r>
            <a:r>
              <a:rPr lang="en-US" sz="1800" dirty="0"/>
              <a:t>on a pack of cigarettes and </a:t>
            </a:r>
            <a:r>
              <a:rPr lang="en-US" sz="1800" b="1" dirty="0"/>
              <a:t>% of cigarette smoking population </a:t>
            </a:r>
            <a:r>
              <a:rPr lang="en-US" sz="1800" dirty="0"/>
              <a:t>in that state.</a:t>
            </a: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6760" y="660401"/>
            <a:ext cx="10515600" cy="95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 smtClean="0"/>
              <a:t>Research Question 1. </a:t>
            </a:r>
            <a:r>
              <a:rPr lang="en-US" sz="1800" i="1" dirty="0" smtClean="0"/>
              <a:t>Is there a relationship between state level excise tax on a pack of cigarettes and % of cigarette smoking population in that state?</a:t>
            </a:r>
          </a:p>
        </p:txBody>
      </p:sp>
    </p:spTree>
    <p:extLst>
      <p:ext uri="{BB962C8B-B14F-4D97-AF65-F5344CB8AC3E}">
        <p14:creationId xmlns:p14="http://schemas.microsoft.com/office/powerpoint/2010/main" val="17170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88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2574448"/>
            <a:ext cx="5897880" cy="3628389"/>
          </a:xfrm>
        </p:spPr>
        <p:txBody>
          <a:bodyPr>
            <a:noAutofit/>
          </a:bodyPr>
          <a:lstStyle/>
          <a:p>
            <a:r>
              <a:rPr lang="en-US" sz="1800" dirty="0" smtClean="0"/>
              <a:t>Null hypothesis rejected. </a:t>
            </a:r>
          </a:p>
          <a:p>
            <a:endParaRPr lang="en-US" sz="1800" dirty="0"/>
          </a:p>
          <a:p>
            <a:r>
              <a:rPr lang="en-US" sz="1800" dirty="0" smtClean="0"/>
              <a:t>There is a negative correlation between Excise Tax and Smoking </a:t>
            </a:r>
            <a:r>
              <a:rPr lang="en-US" sz="1800" dirty="0"/>
              <a:t>P</a:t>
            </a:r>
            <a:r>
              <a:rPr lang="en-US" sz="1800" dirty="0" smtClean="0"/>
              <a:t>opulation.</a:t>
            </a:r>
          </a:p>
          <a:p>
            <a:endParaRPr lang="en-US" sz="1800" dirty="0"/>
          </a:p>
          <a:p>
            <a:r>
              <a:rPr lang="en-US" sz="1800" dirty="0" smtClean="0"/>
              <a:t>1 $ rise in Excise Tax on Cigarette will result in decrease in 3 % of smoking population</a:t>
            </a:r>
          </a:p>
          <a:p>
            <a:endParaRPr lang="en-US" sz="1800" dirty="0"/>
          </a:p>
          <a:p>
            <a:r>
              <a:rPr lang="en-US" sz="1800" dirty="0" smtClean="0"/>
              <a:t>R Squared value ~ 0.3: means 30% of variance is explained by the State </a:t>
            </a:r>
            <a:r>
              <a:rPr lang="en-US" sz="1800" dirty="0"/>
              <a:t>E</a:t>
            </a:r>
            <a:r>
              <a:rPr lang="en-US" sz="1800" dirty="0" smtClean="0"/>
              <a:t>xcise Tax</a:t>
            </a:r>
          </a:p>
          <a:p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6760" y="650241"/>
            <a:ext cx="10515600" cy="95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 smtClean="0"/>
              <a:t>Research Question 1. </a:t>
            </a:r>
            <a:r>
              <a:rPr lang="en-US" sz="1800" i="1" dirty="0" smtClean="0"/>
              <a:t>Is there a relationship between state level excise tax on a pack of cigarettes and % of cigarette smoking population in that state?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12086" b="2533"/>
          <a:stretch/>
        </p:blipFill>
        <p:spPr bwMode="auto">
          <a:xfrm>
            <a:off x="7092315" y="1911666"/>
            <a:ext cx="4866005" cy="4153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46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1349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Effect of higher Excise Tax on Smoking Behavior of Various Age Groups</vt:lpstr>
      <vt:lpstr>Smoking Kills..!!!</vt:lpstr>
      <vt:lpstr>Research Questions</vt:lpstr>
      <vt:lpstr>Data Cleaning</vt:lpstr>
      <vt:lpstr>Statistical Tests</vt:lpstr>
      <vt:lpstr>Descriptive Statistics</vt:lpstr>
      <vt:lpstr>PowerPoint Presentation</vt:lpstr>
      <vt:lpstr>Hypothesis</vt:lpstr>
      <vt:lpstr>Result</vt:lpstr>
      <vt:lpstr>Assumptions and Limitations</vt:lpstr>
      <vt:lpstr>Hypothesis</vt:lpstr>
      <vt:lpstr>Result</vt:lpstr>
      <vt:lpstr>PowerPoint Presentation</vt:lpstr>
      <vt:lpstr>Assumptions &amp; Limitations</vt:lpstr>
      <vt:lpstr>Conclusions</vt:lpstr>
      <vt:lpstr>Limitations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higher Excise Tax on Smoking Behavior of Various Age Groups</dc:title>
  <dc:creator>Gaurav Shahane</dc:creator>
  <cp:lastModifiedBy>Gaurav Shahane</cp:lastModifiedBy>
  <cp:revision>42</cp:revision>
  <dcterms:created xsi:type="dcterms:W3CDTF">2015-12-09T04:48:53Z</dcterms:created>
  <dcterms:modified xsi:type="dcterms:W3CDTF">2016-11-09T17:44:57Z</dcterms:modified>
</cp:coreProperties>
</file>