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7" r:id="rId7"/>
    <p:sldId id="270"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8" d="100"/>
          <a:sy n="88" d="100"/>
        </p:scale>
        <p:origin x="494" y="67"/>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25-11-2018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25-11-2018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25-11-2018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3200" dirty="0"/>
              <a:t>HR ANALYTICS CASE STUDY </a:t>
            </a:r>
            <a:br>
              <a:rPr lang="en-IN" sz="3200" dirty="0"/>
            </a:br>
            <a:br>
              <a:rPr lang="en-IN" sz="3200" dirty="0"/>
            </a:br>
            <a:r>
              <a:rPr lang="en-IN" sz="32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Soura Dutta</a:t>
            </a:r>
          </a:p>
          <a:p>
            <a:pPr marL="457200" indent="-457200" algn="l">
              <a:buFont typeface="+mj-lt"/>
              <a:buAutoNum type="arabicPeriod"/>
            </a:pPr>
            <a:r>
              <a:rPr lang="en-IN" sz="1800" dirty="0"/>
              <a:t> Jasaswini Mohanty</a:t>
            </a:r>
          </a:p>
          <a:p>
            <a:pPr marL="457200" indent="-457200" algn="l">
              <a:buFont typeface="+mj-lt"/>
              <a:buAutoNum type="arabicPeriod"/>
            </a:pPr>
            <a:r>
              <a:rPr lang="en-IN" sz="1800" dirty="0"/>
              <a:t> Gaurav Makkar</a:t>
            </a:r>
          </a:p>
          <a:p>
            <a:pPr marL="457200" indent="-457200" algn="l">
              <a:buFont typeface="+mj-lt"/>
              <a:buAutoNum type="arabicPeriod"/>
            </a:pPr>
            <a:r>
              <a:rPr lang="en-IN" sz="1800" dirty="0"/>
              <a:t> Abhik Mitra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5573820" cy="4344261"/>
          </a:xfrm>
        </p:spPr>
        <p:txBody>
          <a:bodyPr>
            <a:normAutofit/>
          </a:bodyPr>
          <a:lstStyle/>
          <a:p>
            <a:pPr>
              <a:buFont typeface="Wingdings" panose="05000000000000000000" pitchFamily="2" charset="2"/>
              <a:buChar char="v"/>
            </a:pPr>
            <a:r>
              <a:rPr lang="en-IN" sz="1800" dirty="0"/>
              <a:t>Lift chart, tells us the ratio of gain chart for the R predicted model to the random model.</a:t>
            </a:r>
          </a:p>
          <a:p>
            <a:pPr>
              <a:buFont typeface="Wingdings" panose="05000000000000000000" pitchFamily="2" charset="2"/>
              <a:buChar char="v"/>
            </a:pPr>
            <a:r>
              <a:rPr lang="en-IN" sz="1800" dirty="0"/>
              <a:t>It tells us how well R predicted model would predict as compared to a random generated model for a given decile.</a:t>
            </a:r>
          </a:p>
          <a:p>
            <a:pPr>
              <a:buFont typeface="Wingdings" panose="05000000000000000000" pitchFamily="2" charset="2"/>
              <a:buChar char="v"/>
            </a:pPr>
            <a:r>
              <a:rPr lang="en-IN" sz="1800" dirty="0"/>
              <a:t>For the 1</a:t>
            </a:r>
            <a:r>
              <a:rPr lang="en-IN" sz="1800" baseline="30000" dirty="0"/>
              <a:t>st</a:t>
            </a:r>
            <a:r>
              <a:rPr lang="en-IN" sz="1800" dirty="0"/>
              <a:t> decile, the gain of the R generated model predicts 3.33 times better, for the 2</a:t>
            </a:r>
            <a:r>
              <a:rPr lang="en-IN" sz="1800" baseline="30000" dirty="0"/>
              <a:t>nd</a:t>
            </a:r>
            <a:r>
              <a:rPr lang="en-IN" sz="1800" dirty="0"/>
              <a:t> 2.49 times, for 3</a:t>
            </a:r>
            <a:r>
              <a:rPr lang="en-IN" sz="1800" baseline="30000" dirty="0"/>
              <a:t>rd</a:t>
            </a:r>
            <a:r>
              <a:rPr lang="en-IN" sz="1800" dirty="0"/>
              <a:t> 2.13 times and for 4</a:t>
            </a:r>
            <a:r>
              <a:rPr lang="en-IN" sz="1800" baseline="30000" dirty="0"/>
              <a:t>th</a:t>
            </a:r>
            <a:r>
              <a:rPr lang="en-IN" sz="1800" dirty="0"/>
              <a:t> decile,1.84 times better. </a:t>
            </a:r>
          </a:p>
        </p:txBody>
      </p:sp>
      <p:sp>
        <p:nvSpPr>
          <p:cNvPr id="6" name="Title 1"/>
          <p:cNvSpPr>
            <a:spLocks noGrp="1"/>
          </p:cNvSpPr>
          <p:nvPr>
            <p:ph type="title"/>
          </p:nvPr>
        </p:nvSpPr>
        <p:spPr>
          <a:xfrm>
            <a:off x="1136469" y="640080"/>
            <a:ext cx="9313817" cy="856138"/>
          </a:xfrm>
        </p:spPr>
        <p:txBody>
          <a:bodyPr>
            <a:normAutofit/>
          </a:bodyPr>
          <a:lstStyle/>
          <a:p>
            <a:pPr algn="ctr"/>
            <a:r>
              <a:rPr lang="en-IN" sz="3200" dirty="0"/>
              <a:t>Lift Chart</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800" y="1951199"/>
            <a:ext cx="4621250" cy="3956400"/>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600" dirty="0"/>
              <a:t>Our model is 71.4% successful in predicting the actual churners correctly, which was the target of building this model. The predicted churners can be targeted by administration with different marketing strategies to help them retain.</a:t>
            </a:r>
            <a:endParaRPr lang="en-IN" sz="1600" dirty="0"/>
          </a:p>
          <a:p>
            <a:pPr>
              <a:buFont typeface="Wingdings" panose="05000000000000000000" pitchFamily="2" charset="2"/>
              <a:buChar char="v"/>
            </a:pPr>
            <a:r>
              <a:rPr lang="en-IN" sz="1600" dirty="0"/>
              <a:t>Both the gain and lift charts signify that the predicted amount of employees leaving the company is fairly correct and which is again verified by a good KS statistic value. </a:t>
            </a:r>
          </a:p>
          <a:p>
            <a:pPr>
              <a:buFont typeface="Wingdings" panose="05000000000000000000" pitchFamily="2" charset="2"/>
              <a:buChar char="v"/>
            </a:pPr>
            <a:r>
              <a:rPr lang="en-IN" sz="1600" dirty="0"/>
              <a:t>The overall achieved model accuracy of 70.5% , high sensitivity and specificity say that the significant variables selected, are statistically and intuitively correct in case of predicting attritions. </a:t>
            </a:r>
          </a:p>
        </p:txBody>
      </p:sp>
      <p:sp>
        <p:nvSpPr>
          <p:cNvPr id="5" name="Title 1"/>
          <p:cNvSpPr>
            <a:spLocks noGrp="1"/>
          </p:cNvSpPr>
          <p:nvPr>
            <p:ph type="title"/>
          </p:nvPr>
        </p:nvSpPr>
        <p:spPr>
          <a:xfrm>
            <a:off x="1136469" y="640080"/>
            <a:ext cx="9313817" cy="856138"/>
          </a:xfrm>
        </p:spPr>
        <p:txBody>
          <a:bodyPr>
            <a:normAutofit/>
          </a:bodyPr>
          <a:lstStyle/>
          <a:p>
            <a:pPr algn="ctr"/>
            <a:r>
              <a:rPr lang="en-IN" sz="32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Company XYZ suffers from employees attrition with the rate of 15% employees leaving the company despite the company hiring around 4000 employees at any given point of time.</a:t>
            </a:r>
          </a:p>
          <a:p>
            <a:pPr>
              <a:buFont typeface="Wingdings" panose="05000000000000000000" pitchFamily="2" charset="2"/>
              <a:buChar char="v"/>
            </a:pPr>
            <a:r>
              <a:rPr lang="en-IN" sz="1800" dirty="0"/>
              <a:t>This kind of attrition is bad for the company due to the following reasons :</a:t>
            </a:r>
          </a:p>
          <a:p>
            <a:pPr marL="800100" lvl="1" indent="-342900">
              <a:buFont typeface="+mj-lt"/>
              <a:buAutoNum type="arabicPeriod"/>
            </a:pPr>
            <a:r>
              <a:rPr lang="en-US" sz="1600" dirty="0"/>
              <a:t>The former employees’ projects get delayed, which makes it difficult to meet </a:t>
            </a:r>
            <a:r>
              <a:rPr lang="en-US" sz="1600" b="1" dirty="0"/>
              <a:t>timelines</a:t>
            </a:r>
            <a:r>
              <a:rPr lang="en-US" sz="1600" dirty="0"/>
              <a:t>, resulting in a reputation loss among consumers and partners.</a:t>
            </a:r>
          </a:p>
          <a:p>
            <a:pPr marL="800100" lvl="1" indent="-342900">
              <a:buFont typeface="+mj-lt"/>
              <a:buAutoNum type="arabicPeriod"/>
            </a:pPr>
            <a:r>
              <a:rPr lang="en-US" sz="1600" dirty="0"/>
              <a:t>A sizeable department has to be maintained, for the purposes of </a:t>
            </a:r>
            <a:r>
              <a:rPr lang="en-US" sz="1600" b="1" dirty="0"/>
              <a:t>recruiting</a:t>
            </a:r>
            <a:r>
              <a:rPr lang="en-US" sz="1600" dirty="0"/>
              <a:t> new talent.</a:t>
            </a:r>
          </a:p>
          <a:p>
            <a:pPr marL="800100" lvl="1" indent="-342900">
              <a:buFont typeface="+mj-lt"/>
              <a:buAutoNum type="arabicPeriod"/>
            </a:pPr>
            <a:r>
              <a:rPr lang="en-US" sz="1600" dirty="0"/>
              <a:t>The new employees have to be </a:t>
            </a:r>
            <a:r>
              <a:rPr lang="en-US" sz="1600" b="1" dirty="0"/>
              <a:t>trained</a:t>
            </a:r>
            <a:r>
              <a:rPr lang="en-US" sz="1600" dirty="0"/>
              <a:t> for the job</a:t>
            </a:r>
            <a:endParaRPr lang="en-IN" sz="1800" dirty="0"/>
          </a:p>
          <a:p>
            <a:pPr>
              <a:buFont typeface="Wingdings" panose="05000000000000000000" pitchFamily="2" charset="2"/>
              <a:buChar char="v"/>
            </a:pPr>
            <a:r>
              <a:rPr lang="en-IN" sz="1800" dirty="0"/>
              <a:t> Hence, the main target is to analyse the data and predict the employees who are likely to leave the company so that the management can come up with strategies to retain their employees.</a:t>
            </a:r>
          </a:p>
        </p:txBody>
      </p:sp>
      <p:sp>
        <p:nvSpPr>
          <p:cNvPr id="5" name="Title 1"/>
          <p:cNvSpPr>
            <a:spLocks noGrp="1"/>
          </p:cNvSpPr>
          <p:nvPr>
            <p:ph type="title"/>
          </p:nvPr>
        </p:nvSpPr>
        <p:spPr>
          <a:xfrm>
            <a:off x="1136469" y="640080"/>
            <a:ext cx="9313817" cy="856138"/>
          </a:xfrm>
        </p:spPr>
        <p:txBody>
          <a:bodyPr>
            <a:normAutofit/>
          </a:bodyPr>
          <a:lstStyle/>
          <a:p>
            <a:pPr algn="ctr"/>
            <a:r>
              <a:rPr lang="en-US" sz="3200" dirty="0"/>
              <a:t>Business Understanding</a:t>
            </a:r>
            <a:endParaRPr lang="en-IN" sz="24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 The data is divided into different files namely, employee survey data, manager survey data, general data, in-time of the employees and the out-time of the employees.</a:t>
            </a:r>
          </a:p>
          <a:p>
            <a:pPr>
              <a:buFont typeface="Wingdings" panose="05000000000000000000" pitchFamily="2" charset="2"/>
              <a:buChar char="v"/>
            </a:pPr>
            <a:r>
              <a:rPr lang="en-IN" sz="1800" dirty="0"/>
              <a:t>The employee survey data consists of data about how each employee feels about his/her job and the working environment.</a:t>
            </a:r>
          </a:p>
          <a:p>
            <a:pPr>
              <a:buFont typeface="Wingdings" panose="05000000000000000000" pitchFamily="2" charset="2"/>
              <a:buChar char="v"/>
            </a:pPr>
            <a:r>
              <a:rPr lang="en-IN" sz="1800" dirty="0"/>
              <a:t>Manager survey data consists of each employees’ performance rating.</a:t>
            </a:r>
          </a:p>
          <a:p>
            <a:pPr>
              <a:buFont typeface="Wingdings" panose="05000000000000000000" pitchFamily="2" charset="2"/>
              <a:buChar char="v"/>
            </a:pPr>
            <a:r>
              <a:rPr lang="en-IN" sz="1800" dirty="0"/>
              <a:t>The general data consists of the basic information about each employee. It also has information about the target variable attrition.</a:t>
            </a:r>
          </a:p>
          <a:p>
            <a:pPr>
              <a:buFont typeface="Wingdings" panose="05000000000000000000" pitchFamily="2" charset="2"/>
              <a:buChar char="v"/>
            </a:pPr>
            <a:r>
              <a:rPr lang="en-IN" sz="1800" dirty="0"/>
              <a:t>Both in-time and out-time are used for the purpose of attendance of each employee. The difference of both the datasets has been used for computing the average working hours of each employee on a monthly basis.</a:t>
            </a:r>
          </a:p>
          <a:p>
            <a:pPr>
              <a:buFont typeface="Wingdings" panose="05000000000000000000" pitchFamily="2" charset="2"/>
              <a:buChar char="v"/>
            </a:pPr>
            <a:r>
              <a:rPr lang="en-IN" sz="1800" dirty="0"/>
              <a:t>The data has quality issues such as missing values which have been treated with medians of the respective fields.</a:t>
            </a:r>
          </a:p>
          <a:p>
            <a:pPr>
              <a:buFont typeface="Wingdings" panose="05000000000000000000" pitchFamily="2" charset="2"/>
              <a:buChar char="v"/>
            </a:pPr>
            <a:r>
              <a:rPr lang="en-IN" sz="1800" dirty="0"/>
              <a:t>Moreover, outliers have also been detected which have been treated using the appropriate statistical measures.</a:t>
            </a:r>
          </a:p>
        </p:txBody>
      </p:sp>
      <p:sp>
        <p:nvSpPr>
          <p:cNvPr id="5" name="Title 1"/>
          <p:cNvSpPr>
            <a:spLocks noGrp="1"/>
          </p:cNvSpPr>
          <p:nvPr>
            <p:ph type="title"/>
          </p:nvPr>
        </p:nvSpPr>
        <p:spPr>
          <a:xfrm>
            <a:off x="1136469" y="640080"/>
            <a:ext cx="9313817" cy="856138"/>
          </a:xfrm>
        </p:spPr>
        <p:txBody>
          <a:bodyPr>
            <a:normAutofit/>
          </a:bodyPr>
          <a:lstStyle/>
          <a:p>
            <a:pPr algn="ctr"/>
            <a:r>
              <a:rPr lang="en-IN" sz="3200" dirty="0"/>
              <a:t>Data Understanding</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EDA</a:t>
            </a:r>
            <a:endParaRPr lang="en-IN" sz="2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Employee survey data, general data and manager survey data were merged and the merged variable has 4410 records and 29 variables.</a:t>
            </a:r>
          </a:p>
          <a:p>
            <a:pPr>
              <a:buFont typeface="Wingdings" panose="05000000000000000000" pitchFamily="2" charset="2"/>
              <a:buChar char="v"/>
            </a:pPr>
            <a:r>
              <a:rPr lang="en-IN" sz="1800" dirty="0"/>
              <a:t>The merged variable has 111 missing values which were addressed column-wise. The variables environment satisfaction, job satisfaction, work life balance were found to have missing values.</a:t>
            </a:r>
          </a:p>
          <a:p>
            <a:pPr>
              <a:buFont typeface="Wingdings" panose="05000000000000000000" pitchFamily="2" charset="2"/>
              <a:buChar char="v"/>
            </a:pPr>
            <a:r>
              <a:rPr lang="en-IN" sz="1800" dirty="0"/>
              <a:t>The missing values have been replaced with the highest frequency values.</a:t>
            </a:r>
          </a:p>
          <a:p>
            <a:pPr>
              <a:buFont typeface="Wingdings" panose="05000000000000000000" pitchFamily="2" charset="2"/>
              <a:buChar char="v"/>
            </a:pPr>
            <a:r>
              <a:rPr lang="en-IN" sz="1800" dirty="0"/>
              <a:t>The data had 5 numeric variables having outliers which have been treated.</a:t>
            </a:r>
          </a:p>
          <a:p>
            <a:pPr>
              <a:buFont typeface="Wingdings" panose="05000000000000000000" pitchFamily="2" charset="2"/>
              <a:buChar char="v"/>
            </a:pPr>
            <a:r>
              <a:rPr lang="en-IN" sz="1800" dirty="0"/>
              <a:t> The date-time variables have been standardised using appropriate methodologies.</a:t>
            </a:r>
          </a:p>
          <a:p>
            <a:pPr>
              <a:buFont typeface="Wingdings" panose="05000000000000000000" pitchFamily="2" charset="2"/>
              <a:buChar char="v"/>
            </a:pPr>
            <a:r>
              <a:rPr lang="en-IN" sz="1800" dirty="0"/>
              <a:t>The missing date-time values have been replaced with 0 to ease the calculation of average working hours.</a:t>
            </a:r>
          </a:p>
          <a:p>
            <a:pPr marL="0" indent="0">
              <a:buNone/>
            </a:pPr>
            <a:endParaRPr lang="en-IN" sz="1800" dirty="0"/>
          </a:p>
          <a:p>
            <a:pPr>
              <a:buFont typeface="Wingdings" panose="05000000000000000000" pitchFamily="2" charset="2"/>
              <a:buChar char="v"/>
            </a:pPr>
            <a:endParaRPr lang="en-IN" sz="18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Data Preparation</a:t>
            </a:r>
            <a:endParaRPr lang="en-IN" sz="2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Initially, all the numeric variables have been scaled to prevent a biased model and prediction.</a:t>
            </a:r>
          </a:p>
          <a:p>
            <a:pPr>
              <a:buFont typeface="Wingdings" panose="05000000000000000000" pitchFamily="2" charset="2"/>
              <a:buChar char="v"/>
            </a:pPr>
            <a:r>
              <a:rPr lang="en-IN" sz="1800" dirty="0"/>
              <a:t>The creation of dummy variables has been carried out in two steps:</a:t>
            </a:r>
          </a:p>
          <a:p>
            <a:pPr marL="800100" lvl="1" indent="-342900">
              <a:buFont typeface="+mj-lt"/>
              <a:buAutoNum type="arabicPeriod"/>
            </a:pPr>
            <a:r>
              <a:rPr lang="en-IN" sz="1600" dirty="0"/>
              <a:t>Creation of binary level dummy variables.</a:t>
            </a:r>
          </a:p>
          <a:p>
            <a:pPr marL="800100" lvl="1" indent="-342900">
              <a:buFont typeface="+mj-lt"/>
              <a:buAutoNum type="arabicPeriod"/>
            </a:pPr>
            <a:r>
              <a:rPr lang="en-IN" sz="1600" dirty="0"/>
              <a:t>Creation of multiple level dummy variables.</a:t>
            </a:r>
            <a:endParaRPr lang="en-IN" sz="2000" dirty="0"/>
          </a:p>
          <a:p>
            <a:pPr>
              <a:buFont typeface="Wingdings" panose="05000000000000000000" pitchFamily="2" charset="2"/>
              <a:buChar char="v"/>
            </a:pPr>
            <a:r>
              <a:rPr lang="en-IN" sz="1800" dirty="0"/>
              <a:t>Creation of difference and average working hours data frame to compute store the result of average hours spent by each employee on the job per month.</a:t>
            </a:r>
          </a:p>
          <a:p>
            <a:pPr>
              <a:buFont typeface="Wingdings" panose="05000000000000000000" pitchFamily="2" charset="2"/>
              <a:buChar char="v"/>
            </a:pPr>
            <a:r>
              <a:rPr lang="en-IN" sz="1800" dirty="0"/>
              <a:t>The average working hours data is then merged with the master dataset and further EDA is carried out on the merged data frame.</a:t>
            </a:r>
          </a:p>
          <a:p>
            <a:pPr marL="800100" lvl="1" indent="-342900">
              <a:buFont typeface="+mj-lt"/>
              <a:buAutoNum type="arabicPeriod"/>
            </a:pPr>
            <a:endParaRPr lang="en-IN" sz="1400" dirty="0"/>
          </a:p>
          <a:p>
            <a:pPr marL="269875" lvl="1" indent="-269875">
              <a:buFont typeface="Wingdings" panose="05000000000000000000" pitchFamily="2" charset="2"/>
              <a:buChar char="v"/>
            </a:pPr>
            <a:endParaRPr lang="en-IN" sz="1400" dirty="0"/>
          </a:p>
          <a:p>
            <a:pPr marL="457200" lvl="1" indent="0">
              <a:buNone/>
            </a:pPr>
            <a:endParaRPr lang="en-IN" sz="1400" dirty="0"/>
          </a:p>
          <a:p>
            <a:pPr marL="457200" lvl="1" indent="0">
              <a:buNone/>
            </a:pPr>
            <a:endParaRPr lang="en-IN" sz="1400"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Model Building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The master data has been split into train and test data with 70:30 ratio.</a:t>
            </a:r>
          </a:p>
          <a:p>
            <a:pPr>
              <a:buFont typeface="Wingdings" panose="05000000000000000000" pitchFamily="2" charset="2"/>
              <a:buChar char="v"/>
            </a:pPr>
            <a:r>
              <a:rPr lang="en-IN" sz="1800" dirty="0"/>
              <a:t>For all the models created, the number of significant variables, p values and the VIF values have been considered and the insignificant ones removed.</a:t>
            </a:r>
          </a:p>
          <a:p>
            <a:pPr>
              <a:buFont typeface="Wingdings" panose="05000000000000000000" pitchFamily="2" charset="2"/>
              <a:buChar char="v"/>
            </a:pPr>
            <a:r>
              <a:rPr lang="en-IN" sz="1800" dirty="0"/>
              <a:t> The most optimal model has 11 significant variables with VIF values for each variable less than 2 (as per business standards).</a:t>
            </a: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List of Significant Variables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These following variables have been found to be significant in case of predicting attrition –</a:t>
            </a:r>
          </a:p>
          <a:p>
            <a:pPr lvl="1">
              <a:buFont typeface="Wingdings" panose="05000000000000000000" pitchFamily="2" charset="2"/>
              <a:buChar char="v"/>
            </a:pPr>
            <a:r>
              <a:rPr lang="en-US" sz="1800" dirty="0"/>
              <a:t>Age</a:t>
            </a:r>
          </a:p>
          <a:p>
            <a:pPr lvl="1">
              <a:buFont typeface="Wingdings" panose="05000000000000000000" pitchFamily="2" charset="2"/>
              <a:buChar char="v"/>
            </a:pPr>
            <a:r>
              <a:rPr lang="en-US" sz="1800" dirty="0"/>
              <a:t>Number of Companies Worked</a:t>
            </a:r>
          </a:p>
          <a:p>
            <a:pPr lvl="1">
              <a:buFont typeface="Wingdings" panose="05000000000000000000" pitchFamily="2" charset="2"/>
              <a:buChar char="v"/>
            </a:pPr>
            <a:r>
              <a:rPr lang="en-US" sz="1800" dirty="0"/>
              <a:t>Training Times Last Year</a:t>
            </a:r>
          </a:p>
          <a:p>
            <a:pPr lvl="1">
              <a:buFont typeface="Wingdings" panose="05000000000000000000" pitchFamily="2" charset="2"/>
              <a:buChar char="v"/>
            </a:pPr>
            <a:r>
              <a:rPr lang="en-US" sz="1800" dirty="0"/>
              <a:t>Years Since Last Promotion</a:t>
            </a:r>
          </a:p>
          <a:p>
            <a:pPr lvl="1">
              <a:buFont typeface="Wingdings" panose="05000000000000000000" pitchFamily="2" charset="2"/>
              <a:buChar char="v"/>
            </a:pPr>
            <a:r>
              <a:rPr lang="en-US" sz="1800" dirty="0"/>
              <a:t>Years with Current Manager</a:t>
            </a:r>
          </a:p>
          <a:p>
            <a:pPr lvl="1">
              <a:buFont typeface="Wingdings" panose="05000000000000000000" pitchFamily="2" charset="2"/>
              <a:buChar char="v"/>
            </a:pPr>
            <a:r>
              <a:rPr lang="en-US" sz="1800" dirty="0"/>
              <a:t>Marital Status – Single</a:t>
            </a:r>
          </a:p>
          <a:p>
            <a:pPr lvl="1">
              <a:buFont typeface="Wingdings" panose="05000000000000000000" pitchFamily="2" charset="2"/>
              <a:buChar char="v"/>
            </a:pPr>
            <a:r>
              <a:rPr lang="en-US" sz="1800" dirty="0"/>
              <a:t>Environmental Satisfaction – Levels 2, 3 and 4</a:t>
            </a:r>
          </a:p>
          <a:p>
            <a:pPr lvl="1">
              <a:buFont typeface="Wingdings" panose="05000000000000000000" pitchFamily="2" charset="2"/>
              <a:buChar char="v"/>
            </a:pPr>
            <a:r>
              <a:rPr lang="en-US" sz="1800" dirty="0"/>
              <a:t>Job Satisfaction – Level 4</a:t>
            </a:r>
          </a:p>
          <a:p>
            <a:pPr lvl="1">
              <a:buFont typeface="Wingdings" panose="05000000000000000000" pitchFamily="2" charset="2"/>
              <a:buChar char="v"/>
            </a:pPr>
            <a:r>
              <a:rPr lang="en-US" sz="1800" dirty="0"/>
              <a:t>Average Working Hours – October</a:t>
            </a:r>
          </a:p>
          <a:p>
            <a:pPr lvl="1">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1800" dirty="0"/>
              <a:t>The threshold value should have been chosen to create a balance between sensitivity and specificity to get the optimal results and optimum accuracy of the model. A higher value of sensitivity gives higher true positive value and lower false negative values. Therefore, according to business demands we needed a fair amount of actual attrition to be predicted. Hence, the </a:t>
            </a:r>
            <a:r>
              <a:rPr lang="en-IN" sz="1800" b="1" dirty="0"/>
              <a:t>threshold for predicted attrition has been taken as 0.158</a:t>
            </a:r>
            <a:r>
              <a:rPr lang="en-IN" sz="1800" dirty="0"/>
              <a:t>.</a:t>
            </a:r>
          </a:p>
          <a:p>
            <a:pPr>
              <a:buFont typeface="Wingdings" panose="05000000000000000000" pitchFamily="2" charset="2"/>
              <a:buChar char="v"/>
            </a:pPr>
            <a:r>
              <a:rPr lang="en-US" sz="1800" dirty="0"/>
              <a:t>The confusion matrix -</a:t>
            </a:r>
          </a:p>
          <a:p>
            <a:pPr>
              <a:buFont typeface="Wingdings" panose="05000000000000000000" pitchFamily="2" charset="2"/>
              <a:buChar char="v"/>
            </a:pPr>
            <a:endParaRPr lang="en-US" sz="1800" dirty="0"/>
          </a:p>
          <a:p>
            <a:pPr>
              <a:buNone/>
            </a:pPr>
            <a:endParaRPr lang="en-US" sz="1800" dirty="0"/>
          </a:p>
          <a:p>
            <a:pPr>
              <a:buNone/>
            </a:pPr>
            <a:endParaRPr lang="en-IN" sz="1800" dirty="0"/>
          </a:p>
          <a:p>
            <a:pPr>
              <a:buFont typeface="Wingdings" panose="05000000000000000000" pitchFamily="2" charset="2"/>
              <a:buChar char="v"/>
            </a:pPr>
            <a:r>
              <a:rPr lang="en-IN" sz="1800" dirty="0"/>
              <a:t>For the balanced model, the </a:t>
            </a:r>
            <a:r>
              <a:rPr lang="en-IN" sz="1800" b="1" dirty="0"/>
              <a:t>Accuracy has been found to be 70.5%</a:t>
            </a:r>
            <a:r>
              <a:rPr lang="en-IN" sz="1800" dirty="0"/>
              <a:t> ,</a:t>
            </a:r>
          </a:p>
          <a:p>
            <a:pPr>
              <a:buNone/>
            </a:pPr>
            <a:r>
              <a:rPr lang="en-US" sz="1800" dirty="0"/>
              <a:t>				  </a:t>
            </a:r>
            <a:r>
              <a:rPr lang="en-US" sz="1800" b="1" dirty="0"/>
              <a:t>Sensitivity has been found to be 71.4%</a:t>
            </a:r>
            <a:r>
              <a:rPr lang="en-US" sz="1800" dirty="0"/>
              <a:t>,</a:t>
            </a:r>
          </a:p>
          <a:p>
            <a:pPr>
              <a:buNone/>
            </a:pPr>
            <a:r>
              <a:rPr lang="en-US" sz="1800" dirty="0"/>
              <a:t>                                                  </a:t>
            </a:r>
            <a:r>
              <a:rPr lang="en-US" sz="1800" b="1" dirty="0"/>
              <a:t>Specificity has been found to be 70.4%</a:t>
            </a:r>
            <a:r>
              <a:rPr lang="en-US" sz="1800" dirty="0"/>
              <a:t>.</a:t>
            </a:r>
            <a:endParaRPr lang="en-IN" sz="1800" dirty="0"/>
          </a:p>
          <a:p>
            <a:pPr>
              <a:buFont typeface="Wingdings" panose="05000000000000000000" pitchFamily="2" charset="2"/>
              <a:buChar char="v"/>
            </a:pPr>
            <a:r>
              <a:rPr lang="en-IN" sz="1800" dirty="0"/>
              <a:t> KS statistic is a measure of the quality of a model. A KS stat value greater than 40 is indicative of a good stable model which is achieved by the model built. Our final model has </a:t>
            </a:r>
            <a:r>
              <a:rPr lang="en-IN" sz="1800" b="1" dirty="0"/>
              <a:t>KS value 41.7</a:t>
            </a:r>
            <a:r>
              <a:rPr lang="en-IN" sz="1800" dirty="0"/>
              <a:t>.</a:t>
            </a:r>
          </a:p>
          <a:p>
            <a:pPr>
              <a:buFont typeface="Wingdings" panose="05000000000000000000" pitchFamily="2" charset="2"/>
              <a:buChar char="v"/>
            </a:pPr>
            <a:endParaRPr lang="en-IN" sz="1800" dirty="0"/>
          </a:p>
          <a:p>
            <a:pPr>
              <a:buFont typeface="Wingdings" panose="05000000000000000000" pitchFamily="2" charset="2"/>
              <a:buChar char="v"/>
            </a:pPr>
            <a:endParaRPr lang="en-IN" sz="1800" dirty="0"/>
          </a:p>
        </p:txBody>
      </p:sp>
      <p:sp>
        <p:nvSpPr>
          <p:cNvPr id="6" name="Title 1"/>
          <p:cNvSpPr>
            <a:spLocks noGrp="1"/>
          </p:cNvSpPr>
          <p:nvPr>
            <p:ph type="title"/>
          </p:nvPr>
        </p:nvSpPr>
        <p:spPr>
          <a:xfrm>
            <a:off x="1136469" y="640080"/>
            <a:ext cx="9313817" cy="856138"/>
          </a:xfrm>
        </p:spPr>
        <p:txBody>
          <a:bodyPr>
            <a:normAutofit/>
          </a:bodyPr>
          <a:lstStyle/>
          <a:p>
            <a:pPr algn="ctr"/>
            <a:r>
              <a:rPr lang="en-IN" sz="3200" dirty="0"/>
              <a:t>Model Evaluation</a:t>
            </a:r>
            <a:endParaRPr lang="en-IN" sz="2800" dirty="0"/>
          </a:p>
        </p:txBody>
      </p:sp>
      <p:graphicFrame>
        <p:nvGraphicFramePr>
          <p:cNvPr id="4" name="Table 3"/>
          <p:cNvGraphicFramePr>
            <a:graphicFrameLocks noGrp="1"/>
          </p:cNvGraphicFramePr>
          <p:nvPr/>
        </p:nvGraphicFramePr>
        <p:xfrm>
          <a:off x="2934675" y="2935328"/>
          <a:ext cx="3829539" cy="1463040"/>
        </p:xfrm>
        <a:graphic>
          <a:graphicData uri="http://schemas.openxmlformats.org/drawingml/2006/table">
            <a:tbl>
              <a:tblPr firstRow="1" bandRow="1">
                <a:tableStyleId>{5940675A-B579-460E-94D1-54222C63F5DA}</a:tableStyleId>
              </a:tblPr>
              <a:tblGrid>
                <a:gridCol w="1276513">
                  <a:extLst>
                    <a:ext uri="{9D8B030D-6E8A-4147-A177-3AD203B41FA5}">
                      <a16:colId xmlns:a16="http://schemas.microsoft.com/office/drawing/2014/main" val="20000"/>
                    </a:ext>
                  </a:extLst>
                </a:gridCol>
                <a:gridCol w="1276513">
                  <a:extLst>
                    <a:ext uri="{9D8B030D-6E8A-4147-A177-3AD203B41FA5}">
                      <a16:colId xmlns:a16="http://schemas.microsoft.com/office/drawing/2014/main" val="20001"/>
                    </a:ext>
                  </a:extLst>
                </a:gridCol>
                <a:gridCol w="1276513">
                  <a:extLst>
                    <a:ext uri="{9D8B030D-6E8A-4147-A177-3AD203B41FA5}">
                      <a16:colId xmlns:a16="http://schemas.microsoft.com/office/drawing/2014/main" val="20002"/>
                    </a:ext>
                  </a:extLst>
                </a:gridCol>
              </a:tblGrid>
              <a:tr h="195222">
                <a:tc>
                  <a:txBody>
                    <a:bodyPr/>
                    <a:lstStyle/>
                    <a:p>
                      <a:endParaRPr lang="en-IN" dirty="0"/>
                    </a:p>
                  </a:txBody>
                  <a:tcPr/>
                </a:tc>
                <a:tc gridSpan="2">
                  <a:txBody>
                    <a:bodyPr/>
                    <a:lstStyle/>
                    <a:p>
                      <a:r>
                        <a:rPr lang="en-US" b="1" dirty="0"/>
                        <a:t>Reference</a:t>
                      </a:r>
                      <a:endParaRPr lang="en-IN" b="1" dirty="0"/>
                    </a:p>
                  </a:txBody>
                  <a:tcPr/>
                </a:tc>
                <a:tc hMerge="1">
                  <a:txBody>
                    <a:bodyPr/>
                    <a:lstStyle/>
                    <a:p>
                      <a:endParaRPr lang="en-IN" dirty="0"/>
                    </a:p>
                  </a:txBody>
                  <a:tcPr/>
                </a:tc>
                <a:extLst>
                  <a:ext uri="{0D108BD9-81ED-4DB2-BD59-A6C34878D82A}">
                    <a16:rowId xmlns:a16="http://schemas.microsoft.com/office/drawing/2014/main" val="10000"/>
                  </a:ext>
                </a:extLst>
              </a:tr>
              <a:tr h="195222">
                <a:tc>
                  <a:txBody>
                    <a:bodyPr/>
                    <a:lstStyle/>
                    <a:p>
                      <a:r>
                        <a:rPr lang="en-US" b="1" dirty="0"/>
                        <a:t>Prediction</a:t>
                      </a:r>
                      <a:endParaRPr lang="en-IN" b="1" dirty="0"/>
                    </a:p>
                  </a:txBody>
                  <a:tcPr/>
                </a:tc>
                <a:tc>
                  <a:txBody>
                    <a:bodyPr/>
                    <a:lstStyle/>
                    <a:p>
                      <a:r>
                        <a:rPr lang="en-US" b="1" dirty="0"/>
                        <a:t>No</a:t>
                      </a:r>
                      <a:endParaRPr lang="en-IN" b="1" dirty="0"/>
                    </a:p>
                  </a:txBody>
                  <a:tcPr/>
                </a:tc>
                <a:tc>
                  <a:txBody>
                    <a:bodyPr/>
                    <a:lstStyle/>
                    <a:p>
                      <a:r>
                        <a:rPr lang="en-US" b="1" dirty="0"/>
                        <a:t>Yes</a:t>
                      </a:r>
                      <a:endParaRPr lang="en-IN" b="1" dirty="0"/>
                    </a:p>
                  </a:txBody>
                  <a:tcPr/>
                </a:tc>
                <a:extLst>
                  <a:ext uri="{0D108BD9-81ED-4DB2-BD59-A6C34878D82A}">
                    <a16:rowId xmlns:a16="http://schemas.microsoft.com/office/drawing/2014/main" val="10001"/>
                  </a:ext>
                </a:extLst>
              </a:tr>
              <a:tr h="195222">
                <a:tc>
                  <a:txBody>
                    <a:bodyPr/>
                    <a:lstStyle/>
                    <a:p>
                      <a:r>
                        <a:rPr lang="en-US" b="1" dirty="0"/>
                        <a:t>No</a:t>
                      </a:r>
                      <a:endParaRPr lang="en-IN" b="1" dirty="0"/>
                    </a:p>
                  </a:txBody>
                  <a:tcPr/>
                </a:tc>
                <a:tc>
                  <a:txBody>
                    <a:bodyPr/>
                    <a:lstStyle/>
                    <a:p>
                      <a:r>
                        <a:rPr lang="en-US" dirty="0"/>
                        <a:t>781</a:t>
                      </a:r>
                      <a:endParaRPr lang="en-IN" dirty="0"/>
                    </a:p>
                  </a:txBody>
                  <a:tcPr/>
                </a:tc>
                <a:tc>
                  <a:txBody>
                    <a:bodyPr/>
                    <a:lstStyle/>
                    <a:p>
                      <a:r>
                        <a:rPr lang="en-US" dirty="0"/>
                        <a:t>61</a:t>
                      </a:r>
                      <a:endParaRPr lang="en-IN" dirty="0"/>
                    </a:p>
                  </a:txBody>
                  <a:tcPr/>
                </a:tc>
                <a:extLst>
                  <a:ext uri="{0D108BD9-81ED-4DB2-BD59-A6C34878D82A}">
                    <a16:rowId xmlns:a16="http://schemas.microsoft.com/office/drawing/2014/main" val="10002"/>
                  </a:ext>
                </a:extLst>
              </a:tr>
              <a:tr h="195222">
                <a:tc>
                  <a:txBody>
                    <a:bodyPr/>
                    <a:lstStyle/>
                    <a:p>
                      <a:r>
                        <a:rPr lang="en-US" b="1" dirty="0"/>
                        <a:t>Yes</a:t>
                      </a:r>
                      <a:endParaRPr lang="en-IN" b="1" dirty="0"/>
                    </a:p>
                  </a:txBody>
                  <a:tcPr/>
                </a:tc>
                <a:tc>
                  <a:txBody>
                    <a:bodyPr/>
                    <a:lstStyle/>
                    <a:p>
                      <a:r>
                        <a:rPr lang="en-US" dirty="0"/>
                        <a:t>329</a:t>
                      </a:r>
                      <a:endParaRPr lang="en-IN" dirty="0"/>
                    </a:p>
                  </a:txBody>
                  <a:tcPr/>
                </a:tc>
                <a:tc>
                  <a:txBody>
                    <a:bodyPr/>
                    <a:lstStyle/>
                    <a:p>
                      <a:r>
                        <a:rPr lang="en-US" dirty="0"/>
                        <a:t>152</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9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5573820" cy="4344261"/>
          </a:xfrm>
        </p:spPr>
        <p:txBody>
          <a:bodyPr>
            <a:normAutofit/>
          </a:bodyPr>
          <a:lstStyle/>
          <a:p>
            <a:pPr>
              <a:buFont typeface="Wingdings" panose="05000000000000000000" pitchFamily="2" charset="2"/>
              <a:buChar char="v"/>
            </a:pPr>
            <a:r>
              <a:rPr lang="en-IN" sz="1800" dirty="0"/>
              <a:t>Gain chart gives a measure of the effectiveness of the model. </a:t>
            </a:r>
          </a:p>
          <a:p>
            <a:pPr>
              <a:buFont typeface="Wingdings" panose="05000000000000000000" pitchFamily="2" charset="2"/>
              <a:buChar char="v"/>
            </a:pPr>
            <a:r>
              <a:rPr lang="en-IN" sz="1800" dirty="0"/>
              <a:t>With each decile, we can derive the percent of employees that can be accurately predicted for a positive attrition.</a:t>
            </a:r>
          </a:p>
          <a:p>
            <a:pPr>
              <a:buFont typeface="Wingdings" panose="05000000000000000000" pitchFamily="2" charset="2"/>
              <a:buChar char="v"/>
            </a:pPr>
            <a:r>
              <a:rPr lang="en-IN" sz="1800" dirty="0"/>
              <a:t>From the gain chart, we can deduce that for the 4</a:t>
            </a:r>
            <a:r>
              <a:rPr lang="en-IN" sz="1800" baseline="30000" dirty="0"/>
              <a:t>th</a:t>
            </a:r>
            <a:r>
              <a:rPr lang="en-IN" sz="1800" dirty="0"/>
              <a:t> decile, the percentage of accuracy of predicting the number of employees likely to undergo attrition is 73.71, till 5</a:t>
            </a:r>
            <a:r>
              <a:rPr lang="en-IN" sz="1800" baseline="30000" dirty="0"/>
              <a:t>th</a:t>
            </a:r>
            <a:r>
              <a:rPr lang="en-IN" sz="1800" dirty="0"/>
              <a:t> decile we get 81.69% attritions covered and till 6</a:t>
            </a:r>
            <a:r>
              <a:rPr lang="en-IN" sz="1800" baseline="30000" dirty="0"/>
              <a:t>th</a:t>
            </a:r>
            <a:r>
              <a:rPr lang="en-IN" sz="1800" dirty="0"/>
              <a:t> we can cover nearly 88% of attritions correctly. </a:t>
            </a:r>
          </a:p>
          <a:p>
            <a:pPr marL="0" indent="0">
              <a:buNone/>
            </a:pPr>
            <a:endParaRPr lang="en-IN" sz="1800" dirty="0"/>
          </a:p>
        </p:txBody>
      </p:sp>
      <p:sp>
        <p:nvSpPr>
          <p:cNvPr id="6" name="Title 1"/>
          <p:cNvSpPr>
            <a:spLocks noGrp="1"/>
          </p:cNvSpPr>
          <p:nvPr>
            <p:ph type="title"/>
          </p:nvPr>
        </p:nvSpPr>
        <p:spPr>
          <a:xfrm>
            <a:off x="1136469" y="640080"/>
            <a:ext cx="9313817" cy="856138"/>
          </a:xfrm>
        </p:spPr>
        <p:txBody>
          <a:bodyPr>
            <a:normAutofit/>
          </a:bodyPr>
          <a:lstStyle/>
          <a:p>
            <a:pPr algn="ctr"/>
            <a:r>
              <a:rPr lang="en-IN" sz="3200" dirty="0"/>
              <a:t>Gain Chart</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991" y="1951173"/>
            <a:ext cx="4621823" cy="3956891"/>
          </a:xfrm>
          <a:prstGeom prst="rect">
            <a:avLst/>
          </a:prstGeom>
        </p:spPr>
      </p:pic>
    </p:spTree>
    <p:extLst>
      <p:ext uri="{BB962C8B-B14F-4D97-AF65-F5344CB8AC3E}">
        <p14:creationId xmlns:p14="http://schemas.microsoft.com/office/powerpoint/2010/main"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1488</TotalTime>
  <Words>952</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HR ANALYTICS CASE STUDY   SUBMISSION </vt:lpstr>
      <vt:lpstr>Business Understanding</vt:lpstr>
      <vt:lpstr>Data Understanding</vt:lpstr>
      <vt:lpstr>EDA</vt:lpstr>
      <vt:lpstr>Data Preparation</vt:lpstr>
      <vt:lpstr>Model Building</vt:lpstr>
      <vt:lpstr>List of Significant Variables</vt:lpstr>
      <vt:lpstr>Model Evaluation</vt:lpstr>
      <vt:lpstr>Gain Chart</vt:lpstr>
      <vt:lpstr>Lift Chart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Gaurav Makkar</dc:creator>
  <cp:lastModifiedBy>Gaurav Makkar</cp:lastModifiedBy>
  <cp:revision>68</cp:revision>
  <dcterms:created xsi:type="dcterms:W3CDTF">2016-06-09T08:16:28Z</dcterms:created>
  <dcterms:modified xsi:type="dcterms:W3CDTF">2018-11-25T14:30:44Z</dcterms:modified>
</cp:coreProperties>
</file>