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6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8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1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3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7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57A-7532-406E-913C-F3252D190FA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052590-9DA3-488B-8F66-A1E5318461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85754" TargetMode="External"/><Relationship Id="rId2" Type="http://schemas.openxmlformats.org/officeDocument/2006/relationships/hyperlink" Target="https://www.sciencedirect.com/science/article/pii/S00253227140007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029801823002457" TargetMode="External"/><Relationship Id="rId5" Type="http://schemas.openxmlformats.org/officeDocument/2006/relationships/hyperlink" Target="https://www.sciencedirect.com/science/article/abs/pii/S0029801819301623" TargetMode="External"/><Relationship Id="rId4" Type="http://schemas.openxmlformats.org/officeDocument/2006/relationships/hyperlink" Target="https://www.mdpi.com/2076-3417/13/13/77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V" TargetMode="External"/><Relationship Id="rId2" Type="http://schemas.openxmlformats.org/officeDocument/2006/relationships/hyperlink" Target="https://en.wikipedia.org/wiki/Autonomous_underwater_veh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tional_Institute_of_Oceanography,_Ind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8D49-24D0-A00E-D173-CA497D081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Autonomous underwater vehicles (</a:t>
            </a:r>
            <a:r>
              <a:rPr lang="en-IN" sz="4000" dirty="0" err="1"/>
              <a:t>auvs</a:t>
            </a:r>
            <a:r>
              <a:rPr lang="en-IN" sz="4000" dirty="0"/>
              <a:t>) control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C8671-C77E-2A4E-4805-2052914BE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984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Control Theory (</a:t>
            </a:r>
            <a:r>
              <a:rPr lang="en-IN" dirty="0" err="1"/>
              <a:t>ct</a:t>
            </a:r>
            <a:r>
              <a:rPr lang="en-IN" dirty="0"/>
              <a:t>) seminar                                                                               </a:t>
            </a:r>
          </a:p>
          <a:p>
            <a:pPr algn="r"/>
            <a:r>
              <a:rPr lang="en-IN" dirty="0"/>
              <a:t>      </a:t>
            </a:r>
            <a:r>
              <a:rPr lang="en-IN" dirty="0" err="1"/>
              <a:t>sumit</a:t>
            </a:r>
            <a:r>
              <a:rPr lang="en-IN" dirty="0"/>
              <a:t> </a:t>
            </a:r>
            <a:r>
              <a:rPr lang="en-IN" dirty="0" err="1"/>
              <a:t>arjune</a:t>
            </a:r>
            <a:r>
              <a:rPr lang="en-IN" dirty="0"/>
              <a:t> (64)</a:t>
            </a:r>
          </a:p>
          <a:p>
            <a:pPr algn="r"/>
            <a:r>
              <a:rPr lang="en-IN" dirty="0"/>
              <a:t>                                                                                   Vaishnavi Deshmukh (66)</a:t>
            </a:r>
          </a:p>
          <a:p>
            <a:pPr algn="r"/>
            <a:r>
              <a:rPr lang="en-IN" dirty="0"/>
              <a:t>                                                                                    Gaurav </a:t>
            </a:r>
            <a:r>
              <a:rPr lang="en-IN" dirty="0" err="1"/>
              <a:t>Thamke</a:t>
            </a:r>
            <a:r>
              <a:rPr lang="en-IN" dirty="0"/>
              <a:t> (77)</a:t>
            </a:r>
          </a:p>
          <a:p>
            <a:pPr algn="r"/>
            <a:r>
              <a:rPr lang="en-IN" dirty="0"/>
              <a:t>                                                                                    Darshan Rajput(74)</a:t>
            </a:r>
          </a:p>
        </p:txBody>
      </p:sp>
    </p:spTree>
    <p:extLst>
      <p:ext uri="{BB962C8B-B14F-4D97-AF65-F5344CB8AC3E}">
        <p14:creationId xmlns:p14="http://schemas.microsoft.com/office/powerpoint/2010/main" val="311634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6B9-93FA-E92F-9BE0-EA05CDA0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in </a:t>
            </a:r>
            <a:r>
              <a:rPr lang="en-IN" dirty="0" err="1"/>
              <a:t>auvs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0EE3-D44A-0580-FB8F-3F1BC615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Advancements in Autonomy and AI: Enhancing decision-making capabilities, enabling complex missions without human input.</a:t>
            </a:r>
          </a:p>
          <a:p>
            <a:r>
              <a:rPr lang="en-US" dirty="0"/>
              <a:t>Integration with Other Autonomous Systems: Collaboration with aerial drones and surface vehicles for comprehensive monitoring.</a:t>
            </a:r>
          </a:p>
          <a:p>
            <a:r>
              <a:rPr lang="en-US" dirty="0"/>
              <a:t>Expansion in Commercial Applications: Increased use in aquaculture, underwater construction, and tourism.</a:t>
            </a:r>
          </a:p>
          <a:p>
            <a:r>
              <a:rPr lang="en-US" dirty="0"/>
              <a:t>Enhancements in Battery Life and Energy Efficiency: Development of new power sources, longer mission durations.</a:t>
            </a:r>
          </a:p>
          <a:p>
            <a:r>
              <a:rPr lang="en-US" dirty="0"/>
              <a:t>Development of Swarming Capabilities: Multiple AUVs working together to cover larger areas and perform complex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6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88A-6E52-E4B3-2009-092927E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473F-5530-FE01-4A07-3F88A961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leveraging advanced control systems and AI, AUVs will continue to push the boundaries of what is possible in underwater technology, leading to new discoveries and improved management of underwater resources.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B284-F2EA-0480-840C-F721CB9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15B9-0989-4139-46AF-F0DEF6A1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https://www.sciencedirect.com/science/article/pii/S0025322714000747</a:t>
            </a:r>
            <a:endParaRPr lang="en-IN" dirty="0"/>
          </a:p>
          <a:p>
            <a:r>
              <a:rPr lang="en-IN" dirty="0">
                <a:hlinkClick r:id="rId3"/>
              </a:rPr>
              <a:t>https://ieeexplore.ieee.org/document/10085754</a:t>
            </a:r>
            <a:endParaRPr lang="en-IN" dirty="0"/>
          </a:p>
          <a:p>
            <a:r>
              <a:rPr lang="en-IN" dirty="0">
                <a:hlinkClick r:id="rId4"/>
              </a:rPr>
              <a:t>https://www.mdpi.com/2076-3417/13/13/7732</a:t>
            </a:r>
            <a:endParaRPr lang="en-IN" dirty="0"/>
          </a:p>
          <a:p>
            <a:r>
              <a:rPr lang="en-IN" dirty="0">
                <a:hlinkClick r:id="rId5"/>
              </a:rPr>
              <a:t>https://www.sciencedirect.com/science/article/abs/pii/S0029801819301623</a:t>
            </a:r>
            <a:endParaRPr lang="en-IN" dirty="0"/>
          </a:p>
          <a:p>
            <a:r>
              <a:rPr lang="en-IN" dirty="0">
                <a:hlinkClick r:id="rId6"/>
              </a:rPr>
              <a:t>https://www.sciencedirect.com/science/article/abs/pii/S0029801823002457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4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0AF-AE3F-F447-3C04-309F012A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99305-9EDE-37F0-726A-C5104EFE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sz="2000" dirty="0"/>
              <a:t>Autonomous underwater vehicles (</a:t>
            </a:r>
            <a:r>
              <a:rPr lang="en-IN" sz="2000" dirty="0" err="1"/>
              <a:t>auvs</a:t>
            </a:r>
            <a:r>
              <a:rPr lang="en-IN" sz="2000" dirty="0"/>
              <a:t>) control systems?</a:t>
            </a:r>
          </a:p>
          <a:p>
            <a:r>
              <a:rPr lang="en-IN" dirty="0"/>
              <a:t>MAYA - India’s first Indigenously developed AUV</a:t>
            </a:r>
          </a:p>
          <a:p>
            <a:r>
              <a:rPr lang="en-IN" dirty="0"/>
              <a:t>Applications of AUVs</a:t>
            </a:r>
          </a:p>
          <a:p>
            <a:r>
              <a:rPr lang="en-IN" dirty="0"/>
              <a:t>Research study outcomes on AUVs</a:t>
            </a:r>
          </a:p>
          <a:p>
            <a:r>
              <a:rPr lang="en-IN" dirty="0"/>
              <a:t>Role of AI in AUV Control Systems</a:t>
            </a:r>
          </a:p>
          <a:p>
            <a:r>
              <a:rPr lang="en-IN" dirty="0"/>
              <a:t>Future Scope in AUVs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CF7C73-55E1-AAC2-4A6A-323FF6F0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98" y="4216292"/>
            <a:ext cx="2535902" cy="19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0E1A-5024-AEEF-EBC0-DA2270A7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</a:t>
            </a:r>
            <a:r>
              <a:rPr lang="en-IN" sz="3200" dirty="0"/>
              <a:t>Autonomous underwater vehicles (</a:t>
            </a:r>
            <a:r>
              <a:rPr lang="en-IN" sz="3200" dirty="0" err="1"/>
              <a:t>auvs</a:t>
            </a:r>
            <a:r>
              <a:rPr lang="en-IN" sz="3200" dirty="0"/>
              <a:t>) control systems?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EEF9-8AE3-4B92-103D-7C3EB6E0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Underwater Vehicles (AUVs) are self-propelled, unmanned vehicles designed to operate underwater without direct human intervention.</a:t>
            </a:r>
          </a:p>
          <a:p>
            <a:endParaRPr lang="en-US" dirty="0"/>
          </a:p>
          <a:p>
            <a:r>
              <a:rPr lang="en-US" dirty="0"/>
              <a:t>Control systems in AUVs manage navigation, stability, and performance of the vehicle. These systems are crucial for the successful operation of AUVs in various underwater missions.</a:t>
            </a:r>
            <a:endParaRPr lang="en-IN" dirty="0"/>
          </a:p>
        </p:txBody>
      </p:sp>
      <p:pic>
        <p:nvPicPr>
          <p:cNvPr id="3074" name="Picture 2" descr="Design of the AUVs……&#10;• The vehicle is 21&quot; (53 cm) in diameter, and about 8 ft.&#10;(2.5 m) long.&#10;• It weighs about 450 lbs. (200 kg).&#10;• It is capable of operating at water depths up to 4500&#10;m with a nominal velocity of 3 kts (1.5 m/s). In a&#10;survey mode it has a maximum range of about 50 km&#10;i.e. (31.0686).&#10; ">
            <a:extLst>
              <a:ext uri="{FF2B5EF4-FFF2-40B4-BE49-F238E27FC236}">
                <a16:creationId xmlns:a16="http://schemas.microsoft.com/office/drawing/2014/main" id="{034702AA-0090-A739-E081-325AF9F4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0"/>
            <a:ext cx="465364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412-83F2-A08D-88D0-60376926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</a:t>
            </a:r>
            <a:r>
              <a:rPr lang="en-IN" dirty="0" err="1"/>
              <a:t>auv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A0A2-DF99-A791-030C-ACD43589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AUVs are designed to perform tasks underwater autonomously. They can navigate, collect data, and execute pre-programmed missions without real-time control from operators.</a:t>
            </a:r>
          </a:p>
          <a:p>
            <a:r>
              <a:rPr lang="en-IN" dirty="0"/>
              <a:t>Key Components of AUVs:</a:t>
            </a:r>
          </a:p>
          <a:p>
            <a:pPr marL="457200" indent="-457200">
              <a:buAutoNum type="arabicPeriod"/>
            </a:pPr>
            <a:r>
              <a:rPr lang="en-IN" dirty="0"/>
              <a:t>Navigation Systems: GPS (for surface navigation), Inertial Navigation Systems (INS), </a:t>
            </a:r>
          </a:p>
          <a:p>
            <a:pPr marL="457200" indent="-457200">
              <a:buAutoNum type="arabicPeriod"/>
            </a:pPr>
            <a:r>
              <a:rPr lang="en-IN" dirty="0"/>
              <a:t> Sensors: Sonar, cameras, magnetometers, chemical sensors.</a:t>
            </a:r>
          </a:p>
          <a:p>
            <a:pPr marL="457200" indent="-457200">
              <a:buAutoNum type="arabicPeriod"/>
            </a:pPr>
            <a:r>
              <a:rPr lang="en-IN" dirty="0"/>
              <a:t> Communication Systems: Acoustic modems, satellite links for surface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0133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5426-7C01-68A2-965C-EDC22CC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MAYa</a:t>
            </a:r>
            <a:r>
              <a:rPr lang="en-IN" dirty="0"/>
              <a:t> - </a:t>
            </a:r>
            <a:r>
              <a:rPr lang="en-IN" dirty="0" err="1"/>
              <a:t>india’s</a:t>
            </a:r>
            <a:r>
              <a:rPr lang="en-IN" dirty="0"/>
              <a:t> first indigenously developed </a:t>
            </a:r>
            <a:r>
              <a:rPr lang="en-IN" dirty="0" err="1"/>
              <a:t>auv</a:t>
            </a:r>
            <a:endParaRPr lang="en-IN" dirty="0"/>
          </a:p>
        </p:txBody>
      </p:sp>
      <p:pic>
        <p:nvPicPr>
          <p:cNvPr id="4098" name="Picture 2" descr="MAYA – India’s first Indigenously&#10;developed AUV&#10; ">
            <a:extLst>
              <a:ext uri="{FF2B5EF4-FFF2-40B4-BE49-F238E27FC236}">
                <a16:creationId xmlns:a16="http://schemas.microsoft.com/office/drawing/2014/main" id="{1B3E77A5-8EDC-C0AE-8B09-089BF1DFC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15" y="1853754"/>
            <a:ext cx="6890656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4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8F8D-2D90-21D2-CBA8-1B49BE97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MAYa</a:t>
            </a:r>
            <a:r>
              <a:rPr lang="en-IN" dirty="0"/>
              <a:t> - </a:t>
            </a:r>
            <a:r>
              <a:rPr lang="en-IN" dirty="0" err="1"/>
              <a:t>india’s</a:t>
            </a:r>
            <a:r>
              <a:rPr lang="en-IN" dirty="0"/>
              <a:t> first indigenously developed </a:t>
            </a:r>
            <a:r>
              <a:rPr lang="en-IN" dirty="0" err="1"/>
              <a:t>auv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E84-2B3E-FF35-3E8C-DD8D8874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Maya AUV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Autonomous underwater vehic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autonomous underwater vehicle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AU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AUV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developed by the Marine Instrumentation Division at the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National Institute of Oceanography, India"/>
              </a:rPr>
              <a:t>National Institute of Oceanography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(NIO), India.</a:t>
            </a:r>
          </a:p>
          <a:p>
            <a:r>
              <a:rPr lang="en-IN" dirty="0"/>
              <a:t>MAYA - Automated Underwater Vehicle developed by NIO 2019-07-08 16:33:23 National Institute of Oceanography (N.I.O), Goa, has developed a small autonomous underwater vehicle (AUV) ‘Maya’ as a tool for scientific and commercial applications.</a:t>
            </a:r>
          </a:p>
          <a:p>
            <a:r>
              <a:rPr lang="en-US" dirty="0"/>
              <a:t>The development of Maya was jointly funded by NIO and the Department of Electronics and Information Technology, New Delhi, India (known as the Department of Information Technology before 2012).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70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36C-FCA6-6DFA-46C3-60F43723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</a:t>
            </a:r>
            <a:r>
              <a:rPr lang="en-IN" dirty="0" err="1"/>
              <a:t>auvs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F29-0D08-1081-08CA-BBE71E5C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and Rescue Operations: Locating sunken vessels, rescuing trapped divers.</a:t>
            </a:r>
          </a:p>
          <a:p>
            <a:r>
              <a:rPr lang="en-US" dirty="0"/>
              <a:t>Seafloor Mapping and Surveying: High-resolution mapping for geological studies.</a:t>
            </a:r>
          </a:p>
          <a:p>
            <a:r>
              <a:rPr lang="en-US" dirty="0"/>
              <a:t>Pipeline and Cable Inspection: Routine checks and maintenance of underwater infrastructure.</a:t>
            </a:r>
          </a:p>
          <a:p>
            <a:r>
              <a:rPr lang="en-US" dirty="0"/>
              <a:t>Marine Habitat Monitoring: Assessing health of marine ecosystems, studying fish populations.</a:t>
            </a:r>
          </a:p>
          <a:p>
            <a:r>
              <a:rPr lang="en-US" dirty="0"/>
              <a:t>Water Quality Assessment: Measuring parameters like temperature, salinity, and pollution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3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D6C2-6FA1-C9DA-0025-28D1F5E5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study outcomes on </a:t>
            </a:r>
            <a:r>
              <a:rPr lang="en-IN" dirty="0" err="1"/>
              <a:t>auvs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CEB9-3ADC-71B0-8BEF-E1700288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Navigation and Localization: Advanced algorithms for precise underwater positioning.</a:t>
            </a:r>
          </a:p>
          <a:p>
            <a:r>
              <a:rPr lang="en-US" dirty="0"/>
              <a:t>Enhanced Sensor Technology: Development of better imaging systems, chemical and biological sensors.</a:t>
            </a:r>
          </a:p>
          <a:p>
            <a:r>
              <a:rPr lang="en-US" dirty="0"/>
              <a:t>Development of Adaptive Control Systems: Systems that can adjust to changing underwater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7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CF0B-5D45-E48F-9443-F7729CDA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ai in </a:t>
            </a:r>
            <a:r>
              <a:rPr lang="en-IN" dirty="0" err="1"/>
              <a:t>auv</a:t>
            </a:r>
            <a:r>
              <a:rPr lang="en-IN" dirty="0"/>
              <a:t>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F717-5B39-B578-52E1-3998472E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Algorithms for Navigation and Obstacle Avoidance: Machine learning models to enhance real-time navigation and obstacle detection.</a:t>
            </a:r>
          </a:p>
          <a:p>
            <a:r>
              <a:rPr lang="en-US" dirty="0"/>
              <a:t>Machine Learning for Adaptive Mission Planning: AI to adjust mission parameters based on real-time data.</a:t>
            </a:r>
          </a:p>
          <a:p>
            <a:r>
              <a:rPr lang="en-US" dirty="0"/>
              <a:t>Data Analysis and Decision-Making: AI processing sensory data to make informed decisions during missions.</a:t>
            </a:r>
          </a:p>
          <a:p>
            <a:r>
              <a:rPr lang="en-US" dirty="0"/>
              <a:t>Real-Time Processing of Sensory Data: AI enabling quick response to environmental changes and potential hazards.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612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721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Autonomous underwater vehicles (auvs) control systems</vt:lpstr>
      <vt:lpstr>content</vt:lpstr>
      <vt:lpstr>What is Autonomous underwater vehicles (auvs) control systems? </vt:lpstr>
      <vt:lpstr>What is an auv?</vt:lpstr>
      <vt:lpstr>MAYa - india’s first indigenously developed auv</vt:lpstr>
      <vt:lpstr>MAYa - india’s first indigenously developed auv</vt:lpstr>
      <vt:lpstr>applications of auvs</vt:lpstr>
      <vt:lpstr>Research study outcomes on auvs</vt:lpstr>
      <vt:lpstr>Role of ai in auv control systems</vt:lpstr>
      <vt:lpstr>Future scope in auvs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vaishnavid063@gmail.com</dc:creator>
  <cp:lastModifiedBy>vaishnavid063@gmail.com</cp:lastModifiedBy>
  <cp:revision>1</cp:revision>
  <dcterms:created xsi:type="dcterms:W3CDTF">2024-08-08T14:37:48Z</dcterms:created>
  <dcterms:modified xsi:type="dcterms:W3CDTF">2024-08-08T15:14:30Z</dcterms:modified>
</cp:coreProperties>
</file>