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258" r:id="rId4"/>
    <p:sldId id="261" r:id="rId5"/>
    <p:sldId id="271" r:id="rId6"/>
    <p:sldId id="259" r:id="rId7"/>
    <p:sldId id="268" r:id="rId8"/>
    <p:sldId id="260" r:id="rId9"/>
    <p:sldId id="270" r:id="rId10"/>
    <p:sldId id="263" r:id="rId11"/>
    <p:sldId id="272"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7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DFD580-28C2-48D2-87D2-25A267EDCAB3}" type="datetimeFigureOut">
              <a:rPr lang="en-IN" smtClean="0"/>
              <a:t>01/01/2002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A8C147-F754-4F48-8C74-BF4A167603FF}" type="slidenum">
              <a:rPr lang="en-IN" smtClean="0"/>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0B1C2-2CE2-45AB-9EF3-C497391DF7C8}" type="datetimeFigureOut">
              <a:rPr lang="en-IN" smtClean="0"/>
              <a:t>01/01/2002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AACC2A-7F50-4736-9448-BEF004A12C1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7AACC2A-7F50-4736-9448-BEF004A12C1A}"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D9729-03D5-8CFD-E420-385ADC849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B21A0D1-0806-B607-4283-7BA0F5105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3A1DB25-ED51-B793-39D1-99512FF41ED5}"/>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5" name="Footer Placeholder 4">
            <a:extLst>
              <a:ext uri="{FF2B5EF4-FFF2-40B4-BE49-F238E27FC236}">
                <a16:creationId xmlns:a16="http://schemas.microsoft.com/office/drawing/2014/main" xmlns="" id="{5F764E6B-E283-1AD2-7D23-1D748B9BD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F6BBFE-10FB-EB36-CEC1-8348A94530BC}"/>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52371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25B95-364E-F276-B546-FF696EC672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DBA966F-B80D-E9EC-D3F2-D8F5A61C23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27CB862-00FB-FD5C-2557-822ADCCF9985}"/>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5" name="Footer Placeholder 4">
            <a:extLst>
              <a:ext uri="{FF2B5EF4-FFF2-40B4-BE49-F238E27FC236}">
                <a16:creationId xmlns:a16="http://schemas.microsoft.com/office/drawing/2014/main" xmlns="" id="{5055F70E-9491-7A50-2FCB-7DEBFBC852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F5E25D-2708-FC9B-4A80-14E7933BFFCE}"/>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117462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EE8E902-1D93-E401-A182-73355F3A1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697F0AB-E132-9195-DBC5-AA62C071BD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2CBEA19-10D5-A881-1A63-A5BD9E0D9DD5}"/>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5" name="Footer Placeholder 4">
            <a:extLst>
              <a:ext uri="{FF2B5EF4-FFF2-40B4-BE49-F238E27FC236}">
                <a16:creationId xmlns:a16="http://schemas.microsoft.com/office/drawing/2014/main" xmlns="" id="{CC9CBBF1-3DAD-66C9-94BA-60F7DCDAA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46492D3-01E0-01A2-3C9B-8417C49BC80E}"/>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2590077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F5A94-0F63-F71F-FD62-62F5FF31A5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F8956B-A24F-E286-E7B5-52C3DF9060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ED287B3-6C26-F249-19E6-8C1A8C7A71E5}"/>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5" name="Footer Placeholder 4">
            <a:extLst>
              <a:ext uri="{FF2B5EF4-FFF2-40B4-BE49-F238E27FC236}">
                <a16:creationId xmlns:a16="http://schemas.microsoft.com/office/drawing/2014/main" xmlns="" id="{F10D867D-E949-C037-B0FD-2A7B0DE51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EB7A5D-7DBA-4BE0-9F56-7DA71937353D}"/>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207152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069EA-ABAA-4FCA-D1F4-28E4D26EE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213082E-D80A-3DE5-8E50-12A80A255D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4FE875A-0BD6-C997-B61A-F3ABBD159A2A}"/>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5" name="Footer Placeholder 4">
            <a:extLst>
              <a:ext uri="{FF2B5EF4-FFF2-40B4-BE49-F238E27FC236}">
                <a16:creationId xmlns:a16="http://schemas.microsoft.com/office/drawing/2014/main" xmlns="" id="{BB870F6C-4085-E664-E4C6-CE49F84DA6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8D9C02E-8A11-E139-93CA-5F3A9D2C5B69}"/>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209755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DD118-C8B5-9FCF-D6D8-8B68A34DBC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06BB420-4734-AAC5-1B2C-A8B94E5E8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62B08DF-0836-A6EA-3A01-C5E60C7873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20D8159-2019-4AB2-6971-628653285A78}"/>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6" name="Footer Placeholder 5">
            <a:extLst>
              <a:ext uri="{FF2B5EF4-FFF2-40B4-BE49-F238E27FC236}">
                <a16:creationId xmlns:a16="http://schemas.microsoft.com/office/drawing/2014/main" xmlns="" id="{3BF4533F-0F1C-A676-6063-EA9DA8C8E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BC82AE3-E399-3F90-3D4D-5F9C8EEC5B4D}"/>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407544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2F691-DB6E-F240-C1AE-3E080FEE99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EDFAF8-90C9-1CAD-05CB-65FD5CDD0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4DD549D-0FCF-017C-2E7E-528829ECB1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D195B41-4D82-9B5A-7152-8676D0F5C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880DCB7-49E1-4A2B-A9F3-E4394438A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59663CC-9E62-696E-969F-611635269A96}"/>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8" name="Footer Placeholder 7">
            <a:extLst>
              <a:ext uri="{FF2B5EF4-FFF2-40B4-BE49-F238E27FC236}">
                <a16:creationId xmlns:a16="http://schemas.microsoft.com/office/drawing/2014/main" xmlns="" id="{381CFE35-B2BC-B338-F8EC-80BE65CE66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FC1EBAE-0D86-1BB0-684C-560011DFB6B5}"/>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23226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5FFC0D-8628-FE3E-DD4C-DF8F696F7C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7E0AA16-8A47-7FB5-5B97-D24C808CB292}"/>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4" name="Footer Placeholder 3">
            <a:extLst>
              <a:ext uri="{FF2B5EF4-FFF2-40B4-BE49-F238E27FC236}">
                <a16:creationId xmlns:a16="http://schemas.microsoft.com/office/drawing/2014/main" xmlns="" id="{5615C220-1FB5-37AD-E69E-00AF06CDD5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673CFBD-F343-713C-A472-CCA228A76759}"/>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407034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E5CB26-94A2-6203-8042-0EF568413748}"/>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3" name="Footer Placeholder 2">
            <a:extLst>
              <a:ext uri="{FF2B5EF4-FFF2-40B4-BE49-F238E27FC236}">
                <a16:creationId xmlns:a16="http://schemas.microsoft.com/office/drawing/2014/main" xmlns="" id="{878FB744-EDA7-6F7A-6EF0-B9BE7A16E1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3A78A01-8D72-75E9-D127-2817D24854D9}"/>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179868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23EFA-9D97-0630-210E-38301AE69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3DA5653-937F-B1CA-4B4E-A6A85F2DDA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D0C1ED5F-F3D7-BB72-4A62-37538061F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C917376-078F-3FBC-2589-53671AF1F973}"/>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6" name="Footer Placeholder 5">
            <a:extLst>
              <a:ext uri="{FF2B5EF4-FFF2-40B4-BE49-F238E27FC236}">
                <a16:creationId xmlns:a16="http://schemas.microsoft.com/office/drawing/2014/main" xmlns="" id="{EA4A3E97-E177-A2EA-E1B0-AE979C26B4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DBC43E2-0718-90DD-72BE-0AEA9651C5AC}"/>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337328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3A33B-94C0-6667-AA3F-810F56FC2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E5FC7AF-D01C-9B18-AA1A-37D6CDB42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9B3C60F-DCED-D35A-18D4-D929768EB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4F6C49-31DF-6168-ED96-6676A5DE6D04}"/>
              </a:ext>
            </a:extLst>
          </p:cNvPr>
          <p:cNvSpPr>
            <a:spLocks noGrp="1"/>
          </p:cNvSpPr>
          <p:nvPr>
            <p:ph type="dt" sz="half" idx="10"/>
          </p:nvPr>
        </p:nvSpPr>
        <p:spPr/>
        <p:txBody>
          <a:bodyPr/>
          <a:lstStyle/>
          <a:p>
            <a:fld id="{676EE119-7F13-4E58-BF86-EEE57C03EC70}" type="datetimeFigureOut">
              <a:rPr lang="en-IN" smtClean="0"/>
              <a:pPr/>
              <a:t>01/01/2002</a:t>
            </a:fld>
            <a:endParaRPr lang="en-IN"/>
          </a:p>
        </p:txBody>
      </p:sp>
      <p:sp>
        <p:nvSpPr>
          <p:cNvPr id="6" name="Footer Placeholder 5">
            <a:extLst>
              <a:ext uri="{FF2B5EF4-FFF2-40B4-BE49-F238E27FC236}">
                <a16:creationId xmlns:a16="http://schemas.microsoft.com/office/drawing/2014/main" xmlns="" id="{40C54244-EC1B-75CF-3171-DE0EF254A9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5F3397A-B581-78B7-CFE9-AB789B07467E}"/>
              </a:ext>
            </a:extLst>
          </p:cNvPr>
          <p:cNvSpPr>
            <a:spLocks noGrp="1"/>
          </p:cNvSpPr>
          <p:nvPr>
            <p:ph type="sldNum" sz="quarter" idx="12"/>
          </p:nvPr>
        </p:nvSpPr>
        <p:spPr/>
        <p:txBody>
          <a:body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1011722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254E607-4148-2A8C-E48C-D89941305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0114862-0AE8-9CDC-D40C-D43BFBB71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31E08B1-1C0C-102C-BEB4-35FCEEDC04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EE119-7F13-4E58-BF86-EEE57C03EC70}" type="datetimeFigureOut">
              <a:rPr lang="en-IN" smtClean="0"/>
              <a:pPr/>
              <a:t>01/01/2002</a:t>
            </a:fld>
            <a:endParaRPr lang="en-IN"/>
          </a:p>
        </p:txBody>
      </p:sp>
      <p:sp>
        <p:nvSpPr>
          <p:cNvPr id="5" name="Footer Placeholder 4">
            <a:extLst>
              <a:ext uri="{FF2B5EF4-FFF2-40B4-BE49-F238E27FC236}">
                <a16:creationId xmlns:a16="http://schemas.microsoft.com/office/drawing/2014/main" xmlns="" id="{651FF349-29FC-E80B-BDCB-325111F57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037C264-C823-7CE5-BB4B-E9BEA229A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CE3B8-AD6D-4FA9-83EA-B7CBC5258612}" type="slidenum">
              <a:rPr lang="en-IN" smtClean="0"/>
              <a:pPr/>
              <a:t>‹#›</a:t>
            </a:fld>
            <a:endParaRPr lang="en-IN"/>
          </a:p>
        </p:txBody>
      </p:sp>
    </p:spTree>
    <p:extLst>
      <p:ext uri="{BB962C8B-B14F-4D97-AF65-F5344CB8AC3E}">
        <p14:creationId xmlns:p14="http://schemas.microsoft.com/office/powerpoint/2010/main" xmlns="" val="1304834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3EAF3-4FCE-3948-C08B-7C2403969F4C}"/>
              </a:ext>
            </a:extLst>
          </p:cNvPr>
          <p:cNvSpPr>
            <a:spLocks noGrp="1"/>
          </p:cNvSpPr>
          <p:nvPr>
            <p:ph type="ctrTitle"/>
          </p:nvPr>
        </p:nvSpPr>
        <p:spPr>
          <a:xfrm>
            <a:off x="1194318" y="1600199"/>
            <a:ext cx="9473682" cy="1909763"/>
          </a:xfrm>
        </p:spPr>
        <p:txBody>
          <a:bodyPr/>
          <a:lstStyle/>
          <a:p>
            <a:r>
              <a:rPr lang="en-US" b="1" dirty="0"/>
              <a:t>Electrical</a:t>
            </a:r>
            <a:br>
              <a:rPr lang="en-US" b="1" dirty="0"/>
            </a:br>
            <a:r>
              <a:rPr lang="en-US" b="1" dirty="0" smtClean="0"/>
              <a:t> Wire Fault </a:t>
            </a:r>
            <a:r>
              <a:rPr lang="en-US" b="1" dirty="0"/>
              <a:t>Detection</a:t>
            </a:r>
            <a:endParaRPr lang="en-IN" b="1" dirty="0"/>
          </a:p>
        </p:txBody>
      </p:sp>
      <p:sp>
        <p:nvSpPr>
          <p:cNvPr id="3" name="Subtitle 2">
            <a:extLst>
              <a:ext uri="{FF2B5EF4-FFF2-40B4-BE49-F238E27FC236}">
                <a16:creationId xmlns:a16="http://schemas.microsoft.com/office/drawing/2014/main" xmlns="" id="{428218D2-D3F8-4620-9E6E-89E22E523A08}"/>
              </a:ext>
            </a:extLst>
          </p:cNvPr>
          <p:cNvSpPr>
            <a:spLocks noGrp="1"/>
          </p:cNvSpPr>
          <p:nvPr>
            <p:ph type="subTitle" idx="1"/>
          </p:nvPr>
        </p:nvSpPr>
        <p:spPr/>
        <p:txBody>
          <a:bodyPr/>
          <a:lstStyle/>
          <a:p>
            <a:endParaRPr lang="en-US" dirty="0"/>
          </a:p>
          <a:p>
            <a:endParaRPr lang="en-IN" sz="900" dirty="0"/>
          </a:p>
        </p:txBody>
      </p:sp>
    </p:spTree>
    <p:extLst>
      <p:ext uri="{BB962C8B-B14F-4D97-AF65-F5344CB8AC3E}">
        <p14:creationId xmlns:p14="http://schemas.microsoft.com/office/powerpoint/2010/main" xmlns="" val="187817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39923-41C9-4F4A-EB15-F53739AD5B8B}"/>
              </a:ext>
            </a:extLst>
          </p:cNvPr>
          <p:cNvSpPr>
            <a:spLocks noGrp="1"/>
          </p:cNvSpPr>
          <p:nvPr>
            <p:ph type="title"/>
          </p:nvPr>
        </p:nvSpPr>
        <p:spPr/>
        <p:txBody>
          <a:bodyPr/>
          <a:lstStyle/>
          <a:p>
            <a:pPr>
              <a:buFont typeface="Wingdings" pitchFamily="2" charset="2"/>
              <a:buChar char="Ø"/>
            </a:pPr>
            <a:r>
              <a:rPr lang="en-US" b="1" dirty="0"/>
              <a:t>Future Scope</a:t>
            </a:r>
            <a:endParaRPr lang="en-IN" b="1" dirty="0"/>
          </a:p>
        </p:txBody>
      </p:sp>
      <p:sp>
        <p:nvSpPr>
          <p:cNvPr id="3" name="Content Placeholder 2">
            <a:extLst>
              <a:ext uri="{FF2B5EF4-FFF2-40B4-BE49-F238E27FC236}">
                <a16:creationId xmlns:a16="http://schemas.microsoft.com/office/drawing/2014/main" xmlns="" id="{DD94EFCB-8BB2-9900-305F-2E0CF1CDB277}"/>
              </a:ext>
            </a:extLst>
          </p:cNvPr>
          <p:cNvSpPr>
            <a:spLocks noGrp="1"/>
          </p:cNvSpPr>
          <p:nvPr>
            <p:ph idx="1"/>
          </p:nvPr>
        </p:nvSpPr>
        <p:spPr/>
        <p:txBody>
          <a:bodyPr>
            <a:noAutofit/>
          </a:bodyPr>
          <a:lstStyle/>
          <a:p>
            <a:r>
              <a:rPr lang="en-US" sz="1600" dirty="0"/>
              <a:t>Wire cut detection is a critical project, and there is always scope for improvement and expansion. Here are some potential future directions for wire cut detection projects:</a:t>
            </a:r>
          </a:p>
          <a:p>
            <a:pPr marL="342900" indent="-342900">
              <a:buFont typeface="+mj-lt"/>
              <a:buAutoNum type="arabicPeriod"/>
            </a:pPr>
            <a:r>
              <a:rPr lang="en-US" sz="1600" dirty="0"/>
              <a:t>Improved Detection Accuracy: The primary goal of any wire cut detection project is to detect any cuts or tampering on wires accurately. To achieve this, researchers can explore different techniques and algorithms that can detect even minor changes in the wire's electrical conductivity, such as machine learning and artificial intelligence-based algorithms.</a:t>
            </a:r>
          </a:p>
          <a:p>
            <a:pPr marL="342900" indent="-342900">
              <a:buFont typeface="+mj-lt"/>
              <a:buAutoNum type="arabicPeriod"/>
            </a:pPr>
            <a:r>
              <a:rPr lang="en-US" sz="1600" dirty="0"/>
              <a:t>Wireless Wire Cut Detection: One potential future direction for wire cut detection projects is to move away from wired connections altogether. In this scenario, researchers could develop wireless wire cut detection systems that can monitor the status of the wires from a distance.</a:t>
            </a:r>
          </a:p>
          <a:p>
            <a:pPr marL="342900" indent="-342900">
              <a:buFont typeface="+mj-lt"/>
              <a:buAutoNum type="arabicPeriod"/>
            </a:pPr>
            <a:r>
              <a:rPr lang="en-US" sz="1600" dirty="0"/>
              <a:t>Integration with Smart Home Systems: With the growing popularity of smart home technology, integrating wire cut detection with smart home systems could be another potential future direction. This integration could provide homeowners with real-time notifications of any wire cuts, and even automate certain responses to prevent damage or theft.</a:t>
            </a:r>
          </a:p>
          <a:p>
            <a:pPr marL="342900" indent="-342900">
              <a:buFont typeface="+mj-lt"/>
              <a:buAutoNum type="arabicPeriod"/>
            </a:pPr>
            <a:r>
              <a:rPr lang="en-US" sz="1600" dirty="0"/>
              <a:t>Expanding Application to Other Industries: Wire cut detection systems are not limited to just the home security industry. In the future, the technology could be applied to other industries that rely on wires and electrical conductivity, such as the automotive industry, aerospace, and even healthcare.</a:t>
            </a:r>
          </a:p>
          <a:p>
            <a:pPr marL="342900" indent="-342900">
              <a:buFont typeface="+mj-lt"/>
              <a:buAutoNum type="arabicPeriod"/>
            </a:pPr>
            <a:r>
              <a:rPr lang="en-US" sz="1600" dirty="0"/>
              <a:t>Developing Cost-Effective Solutions: Another potential future direction for wire cut detection projects is to develop more cost-effective solutions. This would make the technology more accessible to a wider range of consumers and industries. Overall, wire cut detection technology is continually evolving and improving. As technology advances, we can expect to see more innovative applications of wire cut detection systems in the future.</a:t>
            </a:r>
            <a:endParaRPr lang="en-IN" sz="1600" dirty="0"/>
          </a:p>
        </p:txBody>
      </p:sp>
    </p:spTree>
    <p:extLst>
      <p:ext uri="{BB962C8B-B14F-4D97-AF65-F5344CB8AC3E}">
        <p14:creationId xmlns:p14="http://schemas.microsoft.com/office/powerpoint/2010/main" xmlns="" val="97409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Ø"/>
            </a:pPr>
            <a:r>
              <a:rPr lang="en-US" b="1" dirty="0" smtClean="0"/>
              <a:t>Result</a:t>
            </a:r>
            <a:endParaRPr lang="en-IN" b="1" dirty="0"/>
          </a:p>
        </p:txBody>
      </p:sp>
      <p:pic>
        <p:nvPicPr>
          <p:cNvPr id="6" name="Content Placeholder 5" descr="IMG-20230516-WA0012.jpg"/>
          <p:cNvPicPr>
            <a:picLocks noGrp="1" noChangeAspect="1"/>
          </p:cNvPicPr>
          <p:nvPr>
            <p:ph idx="1"/>
          </p:nvPr>
        </p:nvPicPr>
        <p:blipFill>
          <a:blip r:embed="rId2" cstate="print"/>
          <a:stretch>
            <a:fillRect/>
          </a:stretch>
        </p:blipFill>
        <p:spPr>
          <a:xfrm>
            <a:off x="815482" y="1622425"/>
            <a:ext cx="4758004" cy="4351338"/>
          </a:xfrm>
        </p:spPr>
      </p:pic>
      <p:sp>
        <p:nvSpPr>
          <p:cNvPr id="8" name="TextBox 7"/>
          <p:cNvSpPr txBox="1"/>
          <p:nvPr/>
        </p:nvSpPr>
        <p:spPr>
          <a:xfrm>
            <a:off x="6096000" y="1669142"/>
            <a:ext cx="5505418" cy="3416320"/>
          </a:xfrm>
          <a:prstGeom prst="rect">
            <a:avLst/>
          </a:prstGeom>
          <a:noFill/>
        </p:spPr>
        <p:txBody>
          <a:bodyPr wrap="square" rtlCol="0">
            <a:spAutoFit/>
          </a:bodyPr>
          <a:lstStyle/>
          <a:p>
            <a:r>
              <a:rPr lang="en-US" sz="2400" dirty="0" smtClean="0"/>
              <a:t>The project successfully developed a wire fault detection</a:t>
            </a:r>
          </a:p>
          <a:p>
            <a:r>
              <a:rPr lang="en-US" sz="2400" dirty="0" smtClean="0"/>
              <a:t>d</a:t>
            </a:r>
            <a:r>
              <a:rPr lang="en-US" sz="2400" dirty="0" smtClean="0"/>
              <a:t>evice using magnetic fields. It accurately detects and locates faults in electrical wires, such as breaks, short circuits, and insulation defects.  The device includes a magnetic field generator, sensors, signal processing, and a user interface for efficient fault detection and localization.  </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6B112-71CE-DE31-482A-C759E9A552B5}"/>
              </a:ext>
            </a:extLst>
          </p:cNvPr>
          <p:cNvSpPr>
            <a:spLocks noGrp="1"/>
          </p:cNvSpPr>
          <p:nvPr>
            <p:ph type="title"/>
          </p:nvPr>
        </p:nvSpPr>
        <p:spPr/>
        <p:txBody>
          <a:bodyPr/>
          <a:lstStyle/>
          <a:p>
            <a:pPr>
              <a:buFont typeface="Wingdings" pitchFamily="2" charset="2"/>
              <a:buChar char="Ø"/>
            </a:pPr>
            <a:r>
              <a:rPr lang="en-US" b="1" dirty="0"/>
              <a:t>Conclusion</a:t>
            </a:r>
            <a:endParaRPr lang="en-IN" b="1" dirty="0"/>
          </a:p>
        </p:txBody>
      </p:sp>
      <p:sp>
        <p:nvSpPr>
          <p:cNvPr id="3" name="Content Placeholder 2">
            <a:extLst>
              <a:ext uri="{FF2B5EF4-FFF2-40B4-BE49-F238E27FC236}">
                <a16:creationId xmlns:a16="http://schemas.microsoft.com/office/drawing/2014/main" xmlns="" id="{EFE99736-D3BA-CEC1-D2EA-ED22CDCFF3D4}"/>
              </a:ext>
            </a:extLst>
          </p:cNvPr>
          <p:cNvSpPr>
            <a:spLocks noGrp="1"/>
          </p:cNvSpPr>
          <p:nvPr>
            <p:ph idx="1"/>
          </p:nvPr>
        </p:nvSpPr>
        <p:spPr/>
        <p:txBody>
          <a:bodyPr>
            <a:normAutofit/>
          </a:bodyPr>
          <a:lstStyle/>
          <a:p>
            <a:r>
              <a:rPr lang="en-US" sz="2400" dirty="0"/>
              <a:t>In conclusion, the wire cut detection project is a valuable initiative that can provide numerous benefits to various industries. </a:t>
            </a:r>
          </a:p>
          <a:p>
            <a:r>
              <a:rPr lang="en-US" sz="2400" dirty="0"/>
              <a:t>The project aimed to detect wire cuts in a timely manner, prevent damage to equipment, ensure safety, and minimize downtime.</a:t>
            </a:r>
          </a:p>
          <a:p>
            <a:r>
              <a:rPr lang="en-US" sz="2400" dirty="0"/>
              <a:t>The project's outcomes demonstrate the effectiveness of wire cut detection and highlight the importance of integrating it into a broader maintenance and repair strategy. </a:t>
            </a:r>
          </a:p>
          <a:p>
            <a:r>
              <a:rPr lang="en-US" sz="2400" dirty="0"/>
              <a:t>The project's findings have significant implications for safety, reliability, and cost-effectiveness and can be applied in practice to enhance the performance of electrical systems.</a:t>
            </a:r>
            <a:endParaRPr lang="en-IN" sz="2400" dirty="0"/>
          </a:p>
        </p:txBody>
      </p:sp>
    </p:spTree>
    <p:extLst>
      <p:ext uri="{BB962C8B-B14F-4D97-AF65-F5344CB8AC3E}">
        <p14:creationId xmlns:p14="http://schemas.microsoft.com/office/powerpoint/2010/main" xmlns="" val="39380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F9E450-8FDA-62C1-6207-5D00E4F9E472}"/>
              </a:ext>
            </a:extLst>
          </p:cNvPr>
          <p:cNvSpPr>
            <a:spLocks noGrp="1"/>
          </p:cNvSpPr>
          <p:nvPr>
            <p:ph type="title"/>
          </p:nvPr>
        </p:nvSpPr>
        <p:spPr>
          <a:xfrm>
            <a:off x="656772" y="2436520"/>
            <a:ext cx="10515600" cy="2019365"/>
          </a:xfrm>
        </p:spPr>
        <p:txBody>
          <a:bodyPr>
            <a:normAutofit/>
          </a:bodyPr>
          <a:lstStyle/>
          <a:p>
            <a:pPr algn="ctr"/>
            <a:r>
              <a:rPr lang="en-US" sz="7200" b="1" dirty="0"/>
              <a:t>Thank you</a:t>
            </a:r>
            <a:endParaRPr lang="en-IN" sz="7200" b="1" dirty="0"/>
          </a:p>
        </p:txBody>
      </p:sp>
    </p:spTree>
    <p:extLst>
      <p:ext uri="{BB962C8B-B14F-4D97-AF65-F5344CB8AC3E}">
        <p14:creationId xmlns:p14="http://schemas.microsoft.com/office/powerpoint/2010/main" xmlns="" val="266454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E19AC-4B09-0E9F-FD96-E8BD115C999E}"/>
              </a:ext>
            </a:extLst>
          </p:cNvPr>
          <p:cNvSpPr>
            <a:spLocks noGrp="1"/>
          </p:cNvSpPr>
          <p:nvPr>
            <p:ph type="title"/>
          </p:nvPr>
        </p:nvSpPr>
        <p:spPr/>
        <p:txBody>
          <a:bodyPr/>
          <a:lstStyle/>
          <a:p>
            <a:pPr>
              <a:buFont typeface="Wingdings" pitchFamily="2" charset="2"/>
              <a:buChar char="Ø"/>
            </a:pPr>
            <a:r>
              <a:rPr lang="en-US" b="1" dirty="0"/>
              <a:t>Abstract</a:t>
            </a:r>
            <a:endParaRPr lang="en-IN" b="1" dirty="0"/>
          </a:p>
        </p:txBody>
      </p:sp>
      <p:sp>
        <p:nvSpPr>
          <p:cNvPr id="3" name="Content Placeholder 2">
            <a:extLst>
              <a:ext uri="{FF2B5EF4-FFF2-40B4-BE49-F238E27FC236}">
                <a16:creationId xmlns:a16="http://schemas.microsoft.com/office/drawing/2014/main" xmlns="" id="{FBAA4650-CE86-1C03-A7CD-5C7DAC35A534}"/>
              </a:ext>
            </a:extLst>
          </p:cNvPr>
          <p:cNvSpPr>
            <a:spLocks noGrp="1"/>
          </p:cNvSpPr>
          <p:nvPr>
            <p:ph idx="1"/>
          </p:nvPr>
        </p:nvSpPr>
        <p:spPr/>
        <p:txBody>
          <a:bodyPr>
            <a:normAutofit fontScale="92500" lnSpcReduction="10000"/>
          </a:bodyPr>
          <a:lstStyle/>
          <a:p>
            <a:r>
              <a:rPr lang="en-US" sz="1800" dirty="0">
                <a:latin typeface="Calibri" panose="020F0502020204030204" pitchFamily="34" charset="0"/>
              </a:rPr>
              <a:t>Electrical systems are prone to faults that can cause damage, malfunctions, or even electrical fires. Detecting these faults is essential to maintain the safety and reliability of electrical systems. One way to detect faults in electrical wires is to use Faraday's second law of electromagnetic induction.</a:t>
            </a:r>
          </a:p>
          <a:p>
            <a:r>
              <a:rPr lang="en-US" sz="1800" dirty="0">
                <a:latin typeface="Calibri" panose="020F0502020204030204" pitchFamily="34" charset="0"/>
              </a:rPr>
              <a:t>Faraday's law states that a changing magnetic field induces an electric field and, consequently, an electric current in a conductor. By using this law, it is possible to detect electrical faults in wires by inducing a magnetic field in the wire and measuring the resulting voltage.</a:t>
            </a:r>
          </a:p>
          <a:p>
            <a:r>
              <a:rPr lang="en-US" sz="1800" dirty="0">
                <a:latin typeface="Calibri" panose="020F0502020204030204" pitchFamily="34" charset="0"/>
              </a:rPr>
              <a:t>The technique involves placing a magnetic field near the wire under test. The magnetic field can be generated by a permanent magnet or an electromagnet. When the magnetic field is applied, it induces an electric current in the wire under test. If the wire is fault-free, the induced current will be proportional to the applied magnetic field. However, if there is a fault in the wire, the current induced will be distorted and not proportional to the applied magnetic field.</a:t>
            </a:r>
          </a:p>
          <a:p>
            <a:r>
              <a:rPr lang="en-US" sz="1800" dirty="0">
                <a:latin typeface="Calibri" panose="020F0502020204030204" pitchFamily="34" charset="0"/>
              </a:rPr>
              <a:t>By measuring the amplitude and phase of the induced voltage, it is possible to locate the fault and determine its severity. The amplitude of the induced voltage is proportional to the distance between the fault and the measurement point, while the phase of the induced voltage indicates the type of fault.</a:t>
            </a:r>
          </a:p>
          <a:p>
            <a:r>
              <a:rPr lang="en-US" sz="1800" dirty="0">
                <a:latin typeface="Calibri" panose="020F0502020204030204" pitchFamily="34" charset="0"/>
              </a:rPr>
              <a:t>There are several advantages to using this technique for electrical fault wire detection. It is non-destructive and non-invasive, meaning that the wire does not need to be disconnected or cut to perform the test. It is also quick and can be performed while the electrical system is in operation. Furthermore, this technique can detect faults that are difficult to locate using other methods, such as insulation breakdowns.</a:t>
            </a:r>
          </a:p>
          <a:p>
            <a:pPr marL="0" indent="0">
              <a:buNone/>
            </a:pPr>
            <a:endParaRPr lang="en-IN" dirty="0"/>
          </a:p>
        </p:txBody>
      </p:sp>
    </p:spTree>
    <p:extLst>
      <p:ext uri="{BB962C8B-B14F-4D97-AF65-F5344CB8AC3E}">
        <p14:creationId xmlns:p14="http://schemas.microsoft.com/office/powerpoint/2010/main" xmlns="" val="230046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016AB-C5CF-3AEA-8185-A51EA3DB5DB1}"/>
              </a:ext>
            </a:extLst>
          </p:cNvPr>
          <p:cNvSpPr>
            <a:spLocks noGrp="1"/>
          </p:cNvSpPr>
          <p:nvPr>
            <p:ph type="title"/>
          </p:nvPr>
        </p:nvSpPr>
        <p:spPr/>
        <p:txBody>
          <a:bodyPr/>
          <a:lstStyle/>
          <a:p>
            <a:pPr>
              <a:buFont typeface="Wingdings" pitchFamily="2" charset="2"/>
              <a:buChar char="Ø"/>
            </a:pPr>
            <a:r>
              <a:rPr lang="en-US" b="1" dirty="0"/>
              <a:t>Problem Statement</a:t>
            </a:r>
            <a:endParaRPr lang="en-IN" b="1" dirty="0"/>
          </a:p>
        </p:txBody>
      </p:sp>
      <p:sp>
        <p:nvSpPr>
          <p:cNvPr id="3" name="Content Placeholder 2">
            <a:extLst>
              <a:ext uri="{FF2B5EF4-FFF2-40B4-BE49-F238E27FC236}">
                <a16:creationId xmlns:a16="http://schemas.microsoft.com/office/drawing/2014/main" xmlns="" id="{E3C0572A-7AF3-E3EE-4714-06A271B1EA1F}"/>
              </a:ext>
            </a:extLst>
          </p:cNvPr>
          <p:cNvSpPr>
            <a:spLocks noGrp="1"/>
          </p:cNvSpPr>
          <p:nvPr>
            <p:ph idx="1"/>
          </p:nvPr>
        </p:nvSpPr>
        <p:spPr/>
        <p:txBody>
          <a:bodyPr>
            <a:normAutofit/>
          </a:bodyPr>
          <a:lstStyle/>
          <a:p>
            <a:r>
              <a:rPr lang="en-US" dirty="0">
                <a:latin typeface="Calibri" panose="020F0502020204030204" pitchFamily="34" charset="0"/>
              </a:rPr>
              <a:t> Electrical faults, such as short circuits and open circuits, are a common cause of power outages and electrical fires. Detecting these faults early is crucial for preventing accidents and minimizing downtime. However, traditional methods of fault detection can be time-consuming and expensive. Therefore, there is a need for a more efficient and cost-effective method of electrical fault detection. </a:t>
            </a:r>
            <a:endParaRPr lang="en-IN" dirty="0"/>
          </a:p>
        </p:txBody>
      </p:sp>
    </p:spTree>
    <p:extLst>
      <p:ext uri="{BB962C8B-B14F-4D97-AF65-F5344CB8AC3E}">
        <p14:creationId xmlns:p14="http://schemas.microsoft.com/office/powerpoint/2010/main" xmlns="" val="172183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A4795B-8F08-3CAC-5061-A305ECC59B16}"/>
              </a:ext>
            </a:extLst>
          </p:cNvPr>
          <p:cNvSpPr>
            <a:spLocks noGrp="1"/>
          </p:cNvSpPr>
          <p:nvPr>
            <p:ph type="title"/>
          </p:nvPr>
        </p:nvSpPr>
        <p:spPr>
          <a:xfrm>
            <a:off x="838200" y="253158"/>
            <a:ext cx="10515600" cy="857185"/>
          </a:xfrm>
        </p:spPr>
        <p:txBody>
          <a:bodyPr/>
          <a:lstStyle/>
          <a:p>
            <a:pPr>
              <a:buFont typeface="Wingdings" pitchFamily="2" charset="2"/>
              <a:buChar char="Ø"/>
            </a:pPr>
            <a:r>
              <a:rPr lang="en-US" b="1" dirty="0"/>
              <a:t>Literature Review</a:t>
            </a:r>
            <a:endParaRPr lang="en-IN" b="1" dirty="0"/>
          </a:p>
        </p:txBody>
      </p:sp>
      <p:sp>
        <p:nvSpPr>
          <p:cNvPr id="3" name="Content Placeholder 2">
            <a:extLst>
              <a:ext uri="{FF2B5EF4-FFF2-40B4-BE49-F238E27FC236}">
                <a16:creationId xmlns:a16="http://schemas.microsoft.com/office/drawing/2014/main" xmlns="" id="{BBBA534E-8936-168A-85C2-F15E91C6935A}"/>
              </a:ext>
            </a:extLst>
          </p:cNvPr>
          <p:cNvSpPr>
            <a:spLocks noGrp="1"/>
          </p:cNvSpPr>
          <p:nvPr>
            <p:ph idx="1"/>
          </p:nvPr>
        </p:nvSpPr>
        <p:spPr>
          <a:xfrm>
            <a:off x="172321" y="1216995"/>
            <a:ext cx="11681926" cy="5416033"/>
          </a:xfrm>
        </p:spPr>
        <p:txBody>
          <a:bodyPr>
            <a:noAutofit/>
          </a:bodyPr>
          <a:lstStyle/>
          <a:p>
            <a:pPr marL="0" indent="0">
              <a:buNone/>
            </a:pPr>
            <a:endParaRPr lang="en-US" sz="1800" dirty="0"/>
          </a:p>
          <a:p>
            <a:r>
              <a:rPr lang="en-US" sz="1800" dirty="0"/>
              <a:t>In this literature review, we will explore some of the research that has been conducted in this field, including the various types of concealed electrical wire detectors and their applications.</a:t>
            </a:r>
          </a:p>
          <a:p>
            <a:r>
              <a:rPr lang="en-US" sz="1800" dirty="0"/>
              <a:t>Types of Concealed Electrical Wire Detectors : There are several types of concealed electrical wire detectors that have been developed for different applications. Some of the most common types include:</a:t>
            </a:r>
          </a:p>
          <a:p>
            <a:pPr marL="514350" indent="-514350">
              <a:buFont typeface="+mj-lt"/>
              <a:buAutoNum type="arabicPeriod"/>
            </a:pPr>
            <a:r>
              <a:rPr lang="en-US" sz="1800" dirty="0"/>
              <a:t>Magnetic Field Detectors: These detectors work by detecting the magnetic field produced by an electrical current passing through a wire. They are typically handheld devices that can be used to scan walls, floors, and ceilings for hidden wires.</a:t>
            </a:r>
          </a:p>
          <a:p>
            <a:pPr marL="514350" indent="-514350">
              <a:buFont typeface="+mj-lt"/>
              <a:buAutoNum type="arabicPeriod"/>
            </a:pPr>
            <a:r>
              <a:rPr lang="en-US" sz="1800" dirty="0"/>
              <a:t>Radio Frequency (RF) Detectors: RF detectors use radio waves to detect the presence of electrical wires. They can be used to locate wires behind walls, as well as underground cables.</a:t>
            </a:r>
          </a:p>
          <a:p>
            <a:pPr marL="514350" indent="-514350">
              <a:buFont typeface="+mj-lt"/>
              <a:buAutoNum type="arabicPeriod"/>
            </a:pPr>
            <a:r>
              <a:rPr lang="en-US" sz="1800" dirty="0"/>
              <a:t>Infrared (IR) Detectors: IR detectors use thermal imaging technology to detect the heat signature of electrical wires. They can be used to locate wires that are hidden behind walls, ceilings, or floors.</a:t>
            </a:r>
          </a:p>
          <a:p>
            <a:r>
              <a:rPr lang="en-US" sz="1800" dirty="0"/>
              <a:t>Here are some patents and there number which are filed  by the scientists </a:t>
            </a:r>
          </a:p>
          <a:p>
            <a:pPr marL="0" indent="0">
              <a:buNone/>
            </a:pPr>
            <a:r>
              <a:rPr lang="en-US" sz="1800" dirty="0"/>
              <a:t>1)Electrical wiring safety device for use with electrical wire US7482535B2  Robert Jay Sexton.</a:t>
            </a:r>
          </a:p>
          <a:p>
            <a:pPr marL="0" indent="0">
              <a:buNone/>
            </a:pPr>
            <a:r>
              <a:rPr lang="en-US" sz="1800" dirty="0"/>
              <a:t>2)System for inductive power provision in wet environments US8536737B2 Yossi </a:t>
            </a:r>
            <a:r>
              <a:rPr lang="en-US" sz="1800" dirty="0" err="1"/>
              <a:t>Azancot</a:t>
            </a:r>
            <a:r>
              <a:rPr lang="en-US" sz="1800" dirty="0"/>
              <a:t>.</a:t>
            </a:r>
          </a:p>
          <a:p>
            <a:pPr marL="0" indent="0">
              <a:buNone/>
            </a:pPr>
            <a:r>
              <a:rPr lang="en-US" sz="1800" dirty="0"/>
              <a:t>3)Device for analysis of synthetic rope or cable, and method of use EP3126778B1 Sylvain Ouellette. </a:t>
            </a:r>
          </a:p>
          <a:p>
            <a:endParaRPr lang="en-IN" sz="1800" dirty="0"/>
          </a:p>
          <a:p>
            <a:pPr marL="0" indent="0">
              <a:buNone/>
            </a:pPr>
            <a:endParaRPr lang="en-IN" sz="1800" dirty="0"/>
          </a:p>
        </p:txBody>
      </p:sp>
    </p:spTree>
    <p:extLst>
      <p:ext uri="{BB962C8B-B14F-4D97-AF65-F5344CB8AC3E}">
        <p14:creationId xmlns:p14="http://schemas.microsoft.com/office/powerpoint/2010/main" xmlns="" val="151415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tection-of-fault-location-in-underground-cable-using-arduino-6-638.jpg"/>
          <p:cNvPicPr>
            <a:picLocks noChangeAspect="1"/>
          </p:cNvPicPr>
          <p:nvPr/>
        </p:nvPicPr>
        <p:blipFill>
          <a:blip r:embed="rId3" cstate="print"/>
          <a:stretch>
            <a:fillRect/>
          </a:stretch>
        </p:blipFill>
        <p:spPr>
          <a:xfrm>
            <a:off x="609600" y="435428"/>
            <a:ext cx="10972800" cy="56605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C4A9F0-3D6F-1AA7-ADEC-3A71518F41AD}"/>
              </a:ext>
            </a:extLst>
          </p:cNvPr>
          <p:cNvSpPr>
            <a:spLocks noGrp="1"/>
          </p:cNvSpPr>
          <p:nvPr>
            <p:ph type="title"/>
          </p:nvPr>
        </p:nvSpPr>
        <p:spPr/>
        <p:txBody>
          <a:bodyPr/>
          <a:lstStyle/>
          <a:p>
            <a:pPr>
              <a:buFont typeface="Wingdings" pitchFamily="2" charset="2"/>
              <a:buChar char="Ø"/>
            </a:pPr>
            <a:r>
              <a:rPr lang="en-US" b="1" dirty="0"/>
              <a:t>Proposed Methodology</a:t>
            </a:r>
            <a:endParaRPr lang="en-IN" b="1" dirty="0"/>
          </a:p>
        </p:txBody>
      </p:sp>
      <p:sp>
        <p:nvSpPr>
          <p:cNvPr id="3" name="Content Placeholder 2">
            <a:extLst>
              <a:ext uri="{FF2B5EF4-FFF2-40B4-BE49-F238E27FC236}">
                <a16:creationId xmlns:a16="http://schemas.microsoft.com/office/drawing/2014/main" xmlns="" id="{78196D15-F2C2-79FB-71CC-7D2DBFB5767D}"/>
              </a:ext>
            </a:extLst>
          </p:cNvPr>
          <p:cNvSpPr>
            <a:spLocks noGrp="1"/>
          </p:cNvSpPr>
          <p:nvPr>
            <p:ph idx="1"/>
          </p:nvPr>
        </p:nvSpPr>
        <p:spPr/>
        <p:txBody>
          <a:bodyPr>
            <a:noAutofit/>
          </a:bodyPr>
          <a:lstStyle/>
          <a:p>
            <a:r>
              <a:rPr lang="en-US" dirty="0"/>
              <a:t>In conductor when current flows, Magnetic field induces in perpendicular direction. It’s direction can determined by using right hand thumb rule.</a:t>
            </a:r>
          </a:p>
          <a:p>
            <a:r>
              <a:rPr lang="en-US" dirty="0"/>
              <a:t>we are using Faraday’s second law of Electromagnetic Induction which states that moving conductor in magnetic field produces back emf.</a:t>
            </a:r>
          </a:p>
          <a:p>
            <a:r>
              <a:rPr lang="en-US" dirty="0"/>
              <a:t>If we can use this back emf to verify the flow of current in wire we can detect fault in wire.</a:t>
            </a:r>
          </a:p>
          <a:p>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xmlns="" val="68045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8185F9EB-3724-EE9B-4BBE-68969D36B289}"/>
              </a:ext>
            </a:extLst>
          </p:cNvPr>
          <p:cNvSpPr/>
          <p:nvPr/>
        </p:nvSpPr>
        <p:spPr>
          <a:xfrm>
            <a:off x="2013363" y="218998"/>
            <a:ext cx="1074656" cy="8012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Start</a:t>
            </a:r>
            <a:endParaRPr lang="en-IN" dirty="0"/>
          </a:p>
        </p:txBody>
      </p:sp>
      <p:sp>
        <p:nvSpPr>
          <p:cNvPr id="13" name="Oval 12">
            <a:extLst>
              <a:ext uri="{FF2B5EF4-FFF2-40B4-BE49-F238E27FC236}">
                <a16:creationId xmlns:a16="http://schemas.microsoft.com/office/drawing/2014/main" xmlns="" id="{249F3D30-460D-B527-07ED-85DADA8CA8CD}"/>
              </a:ext>
            </a:extLst>
          </p:cNvPr>
          <p:cNvSpPr/>
          <p:nvPr/>
        </p:nvSpPr>
        <p:spPr>
          <a:xfrm>
            <a:off x="2013363" y="5855163"/>
            <a:ext cx="1074656" cy="8012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End</a:t>
            </a:r>
            <a:endParaRPr lang="en-IN" dirty="0"/>
          </a:p>
        </p:txBody>
      </p:sp>
      <p:sp>
        <p:nvSpPr>
          <p:cNvPr id="14" name="Rectangle: Rounded Corners 13">
            <a:extLst>
              <a:ext uri="{FF2B5EF4-FFF2-40B4-BE49-F238E27FC236}">
                <a16:creationId xmlns:a16="http://schemas.microsoft.com/office/drawing/2014/main" xmlns="" id="{6D5B6815-CA29-3746-969D-21572D27EA4D}"/>
              </a:ext>
            </a:extLst>
          </p:cNvPr>
          <p:cNvSpPr/>
          <p:nvPr/>
        </p:nvSpPr>
        <p:spPr>
          <a:xfrm>
            <a:off x="1622150" y="1434825"/>
            <a:ext cx="1857081" cy="6221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System Initialization</a:t>
            </a:r>
            <a:endParaRPr lang="en-IN" dirty="0"/>
          </a:p>
        </p:txBody>
      </p:sp>
      <p:sp>
        <p:nvSpPr>
          <p:cNvPr id="19" name="Rectangle: Rounded Corners 18">
            <a:extLst>
              <a:ext uri="{FF2B5EF4-FFF2-40B4-BE49-F238E27FC236}">
                <a16:creationId xmlns:a16="http://schemas.microsoft.com/office/drawing/2014/main" xmlns="" id="{A4ACAB52-F4D0-8A52-EAEE-84B012490A03}"/>
              </a:ext>
            </a:extLst>
          </p:cNvPr>
          <p:cNvSpPr/>
          <p:nvPr/>
        </p:nvSpPr>
        <p:spPr>
          <a:xfrm>
            <a:off x="1760586" y="5089454"/>
            <a:ext cx="1580205" cy="4702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LED blink</a:t>
            </a:r>
            <a:endParaRPr lang="en-IN" dirty="0"/>
          </a:p>
        </p:txBody>
      </p:sp>
      <p:sp>
        <p:nvSpPr>
          <p:cNvPr id="20" name="Rectangle: Rounded Corners 19">
            <a:extLst>
              <a:ext uri="{FF2B5EF4-FFF2-40B4-BE49-F238E27FC236}">
                <a16:creationId xmlns:a16="http://schemas.microsoft.com/office/drawing/2014/main" xmlns="" id="{92BB344A-EF51-8867-49A2-0415A3163383}"/>
              </a:ext>
            </a:extLst>
          </p:cNvPr>
          <p:cNvSpPr/>
          <p:nvPr/>
        </p:nvSpPr>
        <p:spPr>
          <a:xfrm>
            <a:off x="1244798" y="4173067"/>
            <a:ext cx="2611783" cy="5542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Amplifier to strengthen back emf</a:t>
            </a:r>
            <a:endParaRPr lang="en-IN" dirty="0"/>
          </a:p>
        </p:txBody>
      </p:sp>
      <p:sp>
        <p:nvSpPr>
          <p:cNvPr id="2" name="Diamond 1">
            <a:extLst>
              <a:ext uri="{FF2B5EF4-FFF2-40B4-BE49-F238E27FC236}">
                <a16:creationId xmlns:a16="http://schemas.microsoft.com/office/drawing/2014/main" xmlns="" id="{AA85350A-0E2A-807E-C8E4-2B993084CBEE}"/>
              </a:ext>
            </a:extLst>
          </p:cNvPr>
          <p:cNvSpPr/>
          <p:nvPr/>
        </p:nvSpPr>
        <p:spPr>
          <a:xfrm>
            <a:off x="1674798" y="2468236"/>
            <a:ext cx="1751784" cy="1285817"/>
          </a:xfrm>
          <a:prstGeom prst="diamond">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dirty="0"/>
              <a:t>Is back emf is detected</a:t>
            </a:r>
            <a:endParaRPr lang="en-IN" sz="1400" dirty="0"/>
          </a:p>
        </p:txBody>
      </p:sp>
      <p:cxnSp>
        <p:nvCxnSpPr>
          <p:cNvPr id="8" name="Straight Arrow Connector 7">
            <a:extLst>
              <a:ext uri="{FF2B5EF4-FFF2-40B4-BE49-F238E27FC236}">
                <a16:creationId xmlns:a16="http://schemas.microsoft.com/office/drawing/2014/main" xmlns="" id="{F9A99591-AA2D-609B-ABA2-0CFF4F606743}"/>
              </a:ext>
            </a:extLst>
          </p:cNvPr>
          <p:cNvCxnSpPr>
            <a:cxnSpLocks/>
            <a:stCxn id="12" idx="4"/>
            <a:endCxn id="14" idx="0"/>
          </p:cNvCxnSpPr>
          <p:nvPr/>
        </p:nvCxnSpPr>
        <p:spPr>
          <a:xfrm>
            <a:off x="2550691" y="1020276"/>
            <a:ext cx="0" cy="414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xmlns="" id="{FC96B38B-C18A-7838-ECD0-DE1C462B59B0}"/>
              </a:ext>
            </a:extLst>
          </p:cNvPr>
          <p:cNvCxnSpPr>
            <a:cxnSpLocks/>
            <a:stCxn id="14" idx="2"/>
            <a:endCxn id="2" idx="0"/>
          </p:cNvCxnSpPr>
          <p:nvPr/>
        </p:nvCxnSpPr>
        <p:spPr>
          <a:xfrm flipH="1">
            <a:off x="2550690" y="2056994"/>
            <a:ext cx="1" cy="411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xmlns="" id="{5B3E54B6-4EC2-2C0A-0639-D521B957C831}"/>
              </a:ext>
            </a:extLst>
          </p:cNvPr>
          <p:cNvCxnSpPr>
            <a:stCxn id="2" idx="2"/>
            <a:endCxn id="20" idx="0"/>
          </p:cNvCxnSpPr>
          <p:nvPr/>
        </p:nvCxnSpPr>
        <p:spPr>
          <a:xfrm>
            <a:off x="2550690" y="3754053"/>
            <a:ext cx="0" cy="419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622AB48F-5EF3-797D-D914-1C08240E19A0}"/>
              </a:ext>
            </a:extLst>
          </p:cNvPr>
          <p:cNvCxnSpPr>
            <a:stCxn id="20" idx="2"/>
            <a:endCxn id="19" idx="0"/>
          </p:cNvCxnSpPr>
          <p:nvPr/>
        </p:nvCxnSpPr>
        <p:spPr>
          <a:xfrm flipH="1">
            <a:off x="2550689" y="4727307"/>
            <a:ext cx="1" cy="362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xmlns="" id="{CBE4EB92-E031-68F5-15D4-D454AE282DBE}"/>
              </a:ext>
            </a:extLst>
          </p:cNvPr>
          <p:cNvCxnSpPr>
            <a:stCxn id="19" idx="2"/>
            <a:endCxn id="13" idx="0"/>
          </p:cNvCxnSpPr>
          <p:nvPr/>
        </p:nvCxnSpPr>
        <p:spPr>
          <a:xfrm>
            <a:off x="2550689" y="5559717"/>
            <a:ext cx="2" cy="295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xmlns="" id="{FEAF53CF-C250-C243-581D-2FFC62FBF81F}"/>
              </a:ext>
            </a:extLst>
          </p:cNvPr>
          <p:cNvCxnSpPr>
            <a:endCxn id="14" idx="3"/>
          </p:cNvCxnSpPr>
          <p:nvPr/>
        </p:nvCxnSpPr>
        <p:spPr>
          <a:xfrm flipH="1">
            <a:off x="3479231" y="1745909"/>
            <a:ext cx="10267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xmlns="" id="{CAA3A6B0-E756-D985-E7C4-94F451AE8922}"/>
              </a:ext>
            </a:extLst>
          </p:cNvPr>
          <p:cNvCxnSpPr>
            <a:cxnSpLocks/>
          </p:cNvCxnSpPr>
          <p:nvPr/>
        </p:nvCxnSpPr>
        <p:spPr>
          <a:xfrm>
            <a:off x="4521706" y="1745909"/>
            <a:ext cx="0" cy="1383385"/>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xmlns="" id="{19D0437C-E788-7650-47DD-2FEC79EB5E24}"/>
              </a:ext>
            </a:extLst>
          </p:cNvPr>
          <p:cNvCxnSpPr>
            <a:cxnSpLocks/>
            <a:stCxn id="2" idx="3"/>
          </p:cNvCxnSpPr>
          <p:nvPr/>
        </p:nvCxnSpPr>
        <p:spPr>
          <a:xfrm>
            <a:off x="3426582" y="3111145"/>
            <a:ext cx="1095124" cy="18149"/>
          </a:xfrm>
          <a:prstGeom prst="line">
            <a:avLst/>
          </a:prstGeom>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a16="http://schemas.microsoft.com/office/drawing/2014/main" xmlns="" id="{E0A95B8C-4229-E533-467F-67C25DED0DF2}"/>
              </a:ext>
            </a:extLst>
          </p:cNvPr>
          <p:cNvSpPr txBox="1"/>
          <p:nvPr/>
        </p:nvSpPr>
        <p:spPr>
          <a:xfrm>
            <a:off x="3670368" y="2759962"/>
            <a:ext cx="551793" cy="369332"/>
          </a:xfrm>
          <a:prstGeom prst="rect">
            <a:avLst/>
          </a:prstGeom>
          <a:noFill/>
        </p:spPr>
        <p:txBody>
          <a:bodyPr wrap="square" rtlCol="0">
            <a:spAutoFit/>
          </a:bodyPr>
          <a:lstStyle/>
          <a:p>
            <a:r>
              <a:rPr lang="en-US" dirty="0"/>
              <a:t>No</a:t>
            </a:r>
            <a:endParaRPr lang="en-IN" dirty="0"/>
          </a:p>
        </p:txBody>
      </p:sp>
      <p:sp>
        <p:nvSpPr>
          <p:cNvPr id="120" name="TextBox 119">
            <a:extLst>
              <a:ext uri="{FF2B5EF4-FFF2-40B4-BE49-F238E27FC236}">
                <a16:creationId xmlns:a16="http://schemas.microsoft.com/office/drawing/2014/main" xmlns="" id="{19550A0F-B88B-2A78-E7BE-3FCC6523D3CF}"/>
              </a:ext>
            </a:extLst>
          </p:cNvPr>
          <p:cNvSpPr txBox="1"/>
          <p:nvPr/>
        </p:nvSpPr>
        <p:spPr>
          <a:xfrm>
            <a:off x="2550688" y="3711699"/>
            <a:ext cx="551793" cy="369332"/>
          </a:xfrm>
          <a:prstGeom prst="rect">
            <a:avLst/>
          </a:prstGeom>
          <a:noFill/>
        </p:spPr>
        <p:txBody>
          <a:bodyPr wrap="square" rtlCol="0">
            <a:spAutoFit/>
          </a:bodyPr>
          <a:lstStyle/>
          <a:p>
            <a:r>
              <a:rPr lang="en-US" dirty="0"/>
              <a:t>Yes</a:t>
            </a:r>
            <a:endParaRPr lang="en-IN" dirty="0"/>
          </a:p>
        </p:txBody>
      </p:sp>
      <p:pic>
        <p:nvPicPr>
          <p:cNvPr id="15" name="Picture 14">
            <a:extLst>
              <a:ext uri="{FF2B5EF4-FFF2-40B4-BE49-F238E27FC236}">
                <a16:creationId xmlns:a16="http://schemas.microsoft.com/office/drawing/2014/main" xmlns="" id="{38EBF332-6D9F-2707-9579-D0B6BC11B36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90558" y="638629"/>
            <a:ext cx="6379636" cy="5326741"/>
          </a:xfrm>
          <a:prstGeom prst="rect">
            <a:avLst/>
          </a:prstGeom>
        </p:spPr>
      </p:pic>
    </p:spTree>
    <p:extLst>
      <p:ext uri="{BB962C8B-B14F-4D97-AF65-F5344CB8AC3E}">
        <p14:creationId xmlns:p14="http://schemas.microsoft.com/office/powerpoint/2010/main" xmlns="" val="124524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CA32A4-BF97-D38C-E5DE-B0CFD7392577}"/>
              </a:ext>
            </a:extLst>
          </p:cNvPr>
          <p:cNvSpPr>
            <a:spLocks noGrp="1"/>
          </p:cNvSpPr>
          <p:nvPr>
            <p:ph idx="1"/>
          </p:nvPr>
        </p:nvSpPr>
        <p:spPr>
          <a:xfrm>
            <a:off x="390331" y="304735"/>
            <a:ext cx="11599506" cy="6301338"/>
          </a:xfrm>
        </p:spPr>
        <p:txBody>
          <a:bodyPr/>
          <a:lstStyle/>
          <a:p>
            <a:pPr marL="742950" indent="-742950">
              <a:buFont typeface="Wingdings" pitchFamily="2" charset="2"/>
              <a:buChar char="Ø"/>
            </a:pPr>
            <a:r>
              <a:rPr lang="en-US" sz="4400" b="1" dirty="0">
                <a:latin typeface="+mj-lt"/>
              </a:rPr>
              <a:t>Components :-</a:t>
            </a:r>
          </a:p>
          <a:p>
            <a:pPr marL="514350" indent="-514350">
              <a:buNone/>
            </a:pPr>
            <a:r>
              <a:rPr lang="en-US" sz="1700" dirty="0" smtClean="0"/>
              <a:t>1.  </a:t>
            </a:r>
            <a:r>
              <a:rPr lang="en-US" sz="1700" dirty="0" err="1" smtClean="0"/>
              <a:t>Mosfet</a:t>
            </a:r>
            <a:r>
              <a:rPr lang="en-US" sz="1700" dirty="0"/>
              <a:t>: BC547 X </a:t>
            </a:r>
            <a:r>
              <a:rPr lang="en-US" sz="1700" dirty="0" smtClean="0"/>
              <a:t>3                                   2.  Buzzer                              3.  Resistor</a:t>
            </a:r>
            <a:r>
              <a:rPr lang="en-US" sz="1700" dirty="0"/>
              <a:t>: </a:t>
            </a:r>
            <a:r>
              <a:rPr lang="en-US" sz="1700" dirty="0" smtClean="0"/>
              <a:t>  100Kohm,  10Kohm,  100ohm</a:t>
            </a:r>
            <a:endParaRPr lang="en-US" sz="1700" dirty="0"/>
          </a:p>
          <a:p>
            <a:pPr marL="514350" indent="-514350">
              <a:buNone/>
            </a:pPr>
            <a:r>
              <a:rPr lang="en-US" sz="1700" dirty="0" smtClean="0"/>
              <a:t>                                                                                                                                                                                                                                              </a:t>
            </a:r>
          </a:p>
          <a:p>
            <a:pPr marL="514350" indent="-514350">
              <a:buNone/>
            </a:pPr>
            <a:endParaRPr lang="en-US" sz="1700" dirty="0" smtClean="0"/>
          </a:p>
          <a:p>
            <a:pPr marL="514350" indent="-514350">
              <a:buNone/>
            </a:pPr>
            <a:endParaRPr lang="en-US" sz="1700" dirty="0" smtClean="0"/>
          </a:p>
          <a:p>
            <a:pPr marL="514350" indent="-514350">
              <a:buNone/>
            </a:pPr>
            <a:endParaRPr lang="en-US" sz="1700" dirty="0" smtClean="0"/>
          </a:p>
          <a:p>
            <a:pPr marL="514350" indent="-514350">
              <a:buNone/>
            </a:pPr>
            <a:endParaRPr lang="en-US" sz="1700" dirty="0" smtClean="0"/>
          </a:p>
          <a:p>
            <a:pPr marL="514350" indent="-514350">
              <a:buNone/>
            </a:pPr>
            <a:endParaRPr lang="en-US" sz="1700" dirty="0" smtClean="0"/>
          </a:p>
          <a:p>
            <a:pPr marL="514350" indent="-514350">
              <a:buNone/>
            </a:pPr>
            <a:endParaRPr lang="en-US" sz="1700" dirty="0" smtClean="0"/>
          </a:p>
          <a:p>
            <a:pPr marL="514350" indent="-514350">
              <a:buNone/>
            </a:pPr>
            <a:r>
              <a:rPr lang="en-US" sz="1700" dirty="0" smtClean="0"/>
              <a:t>4.  LED</a:t>
            </a:r>
            <a:r>
              <a:rPr lang="en-US" sz="1700" dirty="0"/>
              <a:t> </a:t>
            </a:r>
            <a:r>
              <a:rPr lang="en-US" sz="1700" dirty="0" smtClean="0"/>
              <a:t>                                                   5.  SPST(Single </a:t>
            </a:r>
            <a:r>
              <a:rPr lang="en-US" sz="1700" dirty="0"/>
              <a:t>Pole Single </a:t>
            </a:r>
            <a:r>
              <a:rPr lang="en-US" sz="1700" dirty="0" smtClean="0"/>
              <a:t>Throw)      6.  Battery</a:t>
            </a:r>
            <a:r>
              <a:rPr lang="en-US" sz="1700" dirty="0"/>
              <a:t>: </a:t>
            </a:r>
            <a:r>
              <a:rPr lang="en-US" sz="1700" dirty="0" smtClean="0"/>
              <a:t>9V                         7.  Wire </a:t>
            </a:r>
            <a:r>
              <a:rPr lang="en-US" sz="1700" dirty="0"/>
              <a:t>used as antenna</a:t>
            </a:r>
          </a:p>
          <a:p>
            <a:pPr marL="514350" indent="-514350">
              <a:buNone/>
            </a:pPr>
            <a:endParaRPr lang="en-IN" dirty="0"/>
          </a:p>
        </p:txBody>
      </p:sp>
      <p:pic>
        <p:nvPicPr>
          <p:cNvPr id="4" name="Picture 3" descr="images.png"/>
          <p:cNvPicPr>
            <a:picLocks noChangeAspect="1"/>
          </p:cNvPicPr>
          <p:nvPr/>
        </p:nvPicPr>
        <p:blipFill>
          <a:blip r:embed="rId2" cstate="print"/>
          <a:stretch>
            <a:fillRect/>
          </a:stretch>
        </p:blipFill>
        <p:spPr>
          <a:xfrm>
            <a:off x="757469" y="1527628"/>
            <a:ext cx="2516867" cy="1980000"/>
          </a:xfrm>
          <a:prstGeom prst="rect">
            <a:avLst/>
          </a:prstGeom>
        </p:spPr>
      </p:pic>
      <p:pic>
        <p:nvPicPr>
          <p:cNvPr id="9" name="Picture 8" descr="images (6).jpeg"/>
          <p:cNvPicPr>
            <a:picLocks noChangeAspect="1"/>
          </p:cNvPicPr>
          <p:nvPr/>
        </p:nvPicPr>
        <p:blipFill>
          <a:blip r:embed="rId3" cstate="print"/>
          <a:stretch>
            <a:fillRect/>
          </a:stretch>
        </p:blipFill>
        <p:spPr>
          <a:xfrm>
            <a:off x="6389464" y="1625599"/>
            <a:ext cx="1796595" cy="1800000"/>
          </a:xfrm>
          <a:prstGeom prst="rect">
            <a:avLst/>
          </a:prstGeom>
        </p:spPr>
      </p:pic>
      <p:pic>
        <p:nvPicPr>
          <p:cNvPr id="10" name="Picture 9" descr="images (7).jpeg"/>
          <p:cNvPicPr>
            <a:picLocks noChangeAspect="1"/>
          </p:cNvPicPr>
          <p:nvPr/>
        </p:nvPicPr>
        <p:blipFill>
          <a:blip r:embed="rId4" cstate="print"/>
          <a:stretch>
            <a:fillRect/>
          </a:stretch>
        </p:blipFill>
        <p:spPr>
          <a:xfrm>
            <a:off x="8237310" y="1596571"/>
            <a:ext cx="1800000" cy="1800000"/>
          </a:xfrm>
          <a:prstGeom prst="rect">
            <a:avLst/>
          </a:prstGeom>
        </p:spPr>
      </p:pic>
      <p:pic>
        <p:nvPicPr>
          <p:cNvPr id="11" name="Picture 10" descr="images (8).jpeg"/>
          <p:cNvPicPr>
            <a:picLocks noChangeAspect="1"/>
          </p:cNvPicPr>
          <p:nvPr/>
        </p:nvPicPr>
        <p:blipFill>
          <a:blip r:embed="rId5" cstate="print"/>
          <a:stretch>
            <a:fillRect/>
          </a:stretch>
        </p:blipFill>
        <p:spPr>
          <a:xfrm>
            <a:off x="10167709" y="1622428"/>
            <a:ext cx="1800000" cy="1800000"/>
          </a:xfrm>
          <a:prstGeom prst="rect">
            <a:avLst/>
          </a:prstGeom>
        </p:spPr>
      </p:pic>
      <p:pic>
        <p:nvPicPr>
          <p:cNvPr id="12" name="Picture 11" descr="images (1).png"/>
          <p:cNvPicPr>
            <a:picLocks noChangeAspect="1"/>
          </p:cNvPicPr>
          <p:nvPr/>
        </p:nvPicPr>
        <p:blipFill>
          <a:blip r:embed="rId6" cstate="print"/>
          <a:stretch>
            <a:fillRect/>
          </a:stretch>
        </p:blipFill>
        <p:spPr>
          <a:xfrm>
            <a:off x="747495" y="4464731"/>
            <a:ext cx="2329533" cy="1806737"/>
          </a:xfrm>
          <a:prstGeom prst="rect">
            <a:avLst/>
          </a:prstGeom>
        </p:spPr>
      </p:pic>
      <p:pic>
        <p:nvPicPr>
          <p:cNvPr id="13" name="Picture 12" descr="images (9).jpeg"/>
          <p:cNvPicPr>
            <a:picLocks noChangeAspect="1"/>
          </p:cNvPicPr>
          <p:nvPr/>
        </p:nvPicPr>
        <p:blipFill>
          <a:blip r:embed="rId7" cstate="print"/>
          <a:stretch>
            <a:fillRect/>
          </a:stretch>
        </p:blipFill>
        <p:spPr>
          <a:xfrm>
            <a:off x="3917961" y="1597251"/>
            <a:ext cx="1858724" cy="1800000"/>
          </a:xfrm>
          <a:prstGeom prst="rect">
            <a:avLst/>
          </a:prstGeom>
        </p:spPr>
      </p:pic>
      <p:pic>
        <p:nvPicPr>
          <p:cNvPr id="14" name="Picture 13" descr="images (10).jpeg"/>
          <p:cNvPicPr>
            <a:picLocks noChangeAspect="1"/>
          </p:cNvPicPr>
          <p:nvPr/>
        </p:nvPicPr>
        <p:blipFill>
          <a:blip r:embed="rId8" cstate="print"/>
          <a:stretch>
            <a:fillRect/>
          </a:stretch>
        </p:blipFill>
        <p:spPr>
          <a:xfrm>
            <a:off x="3684388" y="4541610"/>
            <a:ext cx="2019727" cy="1800000"/>
          </a:xfrm>
          <a:prstGeom prst="rect">
            <a:avLst/>
          </a:prstGeom>
        </p:spPr>
      </p:pic>
      <p:pic>
        <p:nvPicPr>
          <p:cNvPr id="18" name="Picture 17" descr="images (11).jpeg"/>
          <p:cNvPicPr>
            <a:picLocks noChangeAspect="1"/>
          </p:cNvPicPr>
          <p:nvPr/>
        </p:nvPicPr>
        <p:blipFill>
          <a:blip r:embed="rId9" cstate="print"/>
          <a:stretch>
            <a:fillRect/>
          </a:stretch>
        </p:blipFill>
        <p:spPr>
          <a:xfrm>
            <a:off x="6654826" y="4434794"/>
            <a:ext cx="2167125" cy="1800000"/>
          </a:xfrm>
          <a:prstGeom prst="rect">
            <a:avLst/>
          </a:prstGeom>
        </p:spPr>
      </p:pic>
      <p:pic>
        <p:nvPicPr>
          <p:cNvPr id="19" name="Picture 18" descr="IMG-20230516-WA0011.jpg"/>
          <p:cNvPicPr>
            <a:picLocks noChangeAspect="1"/>
          </p:cNvPicPr>
          <p:nvPr/>
        </p:nvPicPr>
        <p:blipFill>
          <a:blip r:embed="rId10" cstate="print"/>
          <a:stretch>
            <a:fillRect/>
          </a:stretch>
        </p:blipFill>
        <p:spPr>
          <a:xfrm>
            <a:off x="9056019" y="4529137"/>
            <a:ext cx="2424781" cy="1800000"/>
          </a:xfrm>
          <a:prstGeom prst="rect">
            <a:avLst/>
          </a:prstGeom>
        </p:spPr>
      </p:pic>
    </p:spTree>
    <p:extLst>
      <p:ext uri="{BB962C8B-B14F-4D97-AF65-F5344CB8AC3E}">
        <p14:creationId xmlns:p14="http://schemas.microsoft.com/office/powerpoint/2010/main" xmlns="" val="5431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1571B-FCE6-581B-6552-6755FF7E198A}"/>
              </a:ext>
            </a:extLst>
          </p:cNvPr>
          <p:cNvSpPr>
            <a:spLocks noGrp="1"/>
          </p:cNvSpPr>
          <p:nvPr>
            <p:ph type="title"/>
          </p:nvPr>
        </p:nvSpPr>
        <p:spPr/>
        <p:txBody>
          <a:bodyPr/>
          <a:lstStyle/>
          <a:p>
            <a:pPr>
              <a:buFont typeface="Wingdings" pitchFamily="2" charset="2"/>
              <a:buChar char="Ø"/>
            </a:pPr>
            <a:r>
              <a:rPr lang="en-US" b="1" dirty="0"/>
              <a:t>Application</a:t>
            </a:r>
            <a:endParaRPr lang="en-IN" b="1" dirty="0"/>
          </a:p>
        </p:txBody>
      </p:sp>
      <p:sp>
        <p:nvSpPr>
          <p:cNvPr id="3" name="Content Placeholder 2">
            <a:extLst>
              <a:ext uri="{FF2B5EF4-FFF2-40B4-BE49-F238E27FC236}">
                <a16:creationId xmlns:a16="http://schemas.microsoft.com/office/drawing/2014/main" xmlns="" id="{26819B5A-AB87-37F9-9272-1CED3803A51B}"/>
              </a:ext>
            </a:extLst>
          </p:cNvPr>
          <p:cNvSpPr>
            <a:spLocks noGrp="1"/>
          </p:cNvSpPr>
          <p:nvPr>
            <p:ph idx="1"/>
          </p:nvPr>
        </p:nvSpPr>
        <p:spPr/>
        <p:txBody>
          <a:bodyPr>
            <a:normAutofit/>
          </a:bodyPr>
          <a:lstStyle/>
          <a:p>
            <a:r>
              <a:rPr lang="en-US" sz="2200" dirty="0"/>
              <a:t>Some specific applications of wire fault detection:</a:t>
            </a:r>
          </a:p>
          <a:p>
            <a:pPr marL="342900" indent="-342900">
              <a:buFont typeface="+mj-lt"/>
              <a:buAutoNum type="arabicPeriod"/>
            </a:pPr>
            <a:r>
              <a:rPr lang="en-US" sz="2200" dirty="0"/>
              <a:t>Automotive Industry: In the automotive industry, wire fault detection is used to identify faults in the wiring harnesses of vehicles. This helps prevent electrical failures and ensures the safety of passengers.</a:t>
            </a:r>
          </a:p>
          <a:p>
            <a:pPr marL="342900" indent="-342900">
              <a:buFont typeface="+mj-lt"/>
              <a:buAutoNum type="arabicPeriod"/>
            </a:pPr>
            <a:r>
              <a:rPr lang="en-US" sz="2200" dirty="0"/>
              <a:t>Aerospace Industry: In the aerospace industry, wire fault detection is used to identify faults in the wiring systems of aircraft. This helps ensure the safety and reliability of the aircraft.</a:t>
            </a:r>
          </a:p>
          <a:p>
            <a:pPr marL="342900" indent="-342900">
              <a:buFont typeface="+mj-lt"/>
              <a:buAutoNum type="arabicPeriod"/>
            </a:pPr>
            <a:r>
              <a:rPr lang="en-US" sz="2200" dirty="0"/>
              <a:t>Telecommunications Industry: In the telecommunications industry, wire fault detection is used to identify faults in the cables and wiring used for communication networks. This helps prevent downtime and improves the overall performance of the network.</a:t>
            </a:r>
          </a:p>
          <a:p>
            <a:pPr marL="342900" indent="-342900">
              <a:buFont typeface="+mj-lt"/>
              <a:buAutoNum type="arabicPeriod"/>
            </a:pPr>
            <a:r>
              <a:rPr lang="en-US" sz="2200" dirty="0"/>
              <a:t>Power Distribution Industry: In the power distribution industry, wire fault detection is used to identify faults in power transmission lines. This helps prevent power outages.</a:t>
            </a:r>
            <a:endParaRPr lang="en-IN" sz="2200" dirty="0"/>
          </a:p>
        </p:txBody>
      </p:sp>
    </p:spTree>
    <p:extLst>
      <p:ext uri="{BB962C8B-B14F-4D97-AF65-F5344CB8AC3E}">
        <p14:creationId xmlns:p14="http://schemas.microsoft.com/office/powerpoint/2010/main" xmlns="" val="471200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1379</Words>
  <Application>Microsoft Office PowerPoint</Application>
  <PresentationFormat>Custom</PresentationFormat>
  <Paragraphs>68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Electrical  Wire Fault Detection</vt:lpstr>
      <vt:lpstr>Abstract</vt:lpstr>
      <vt:lpstr>Problem Statement</vt:lpstr>
      <vt:lpstr>Literature Review</vt:lpstr>
      <vt:lpstr>Slide 5</vt:lpstr>
      <vt:lpstr>Proposed Methodology</vt:lpstr>
      <vt:lpstr>Slide 7</vt:lpstr>
      <vt:lpstr>Slide 8</vt:lpstr>
      <vt:lpstr>Application</vt:lpstr>
      <vt:lpstr>Future Scope</vt:lpstr>
      <vt:lpstr>Result</vt:lpstr>
      <vt:lpstr>Conclusion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Fault Wire Detection</dc:title>
  <dc:creator>Shubham Patange</dc:creator>
  <cp:lastModifiedBy>abc</cp:lastModifiedBy>
  <cp:revision>53</cp:revision>
  <dcterms:created xsi:type="dcterms:W3CDTF">2023-04-26T06:49:33Z</dcterms:created>
  <dcterms:modified xsi:type="dcterms:W3CDTF">2001-12-31T18:55:45Z</dcterms:modified>
</cp:coreProperties>
</file>