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8288000" cy="10287000"/>
  <p:notesSz cx="6858000" cy="9144000"/>
  <p:embeddedFontLst>
    <p:embeddedFont>
      <p:font typeface="Aharoni" panose="020F0502020204030204" pitchFamily="2" charset="-79"/>
      <p:bold r:id="rId9"/>
    </p:embeddedFont>
    <p:embeddedFont>
      <p:font typeface="League Spartan" panose="020B0604020202020204" charset="0"/>
      <p:regular r:id="rId10"/>
    </p:embeddedFont>
    <p:embeddedFont>
      <p:font typeface="Montserrat" panose="00000500000000000000" pitchFamily="2" charset="0"/>
      <p:regular r:id="rId11"/>
      <p:bold r:id="rId12"/>
      <p:italic r:id="rId13"/>
      <p:boldItalic r:id="rId14"/>
    </p:embeddedFont>
    <p:embeddedFont>
      <p:font typeface="Montserrat Bold" panose="00000800000000000000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88697" y="3494079"/>
            <a:ext cx="14888342" cy="20497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80"/>
              </a:lnSpc>
            </a:pPr>
            <a:r>
              <a:rPr lang="en-US" sz="7780" b="1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ACCIDENT PREVENTION SYSTEM USING ARDUINO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9144000" cy="10287000"/>
            <a:chOff x="0" y="0"/>
            <a:chExt cx="1701236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1235" cy="1913890"/>
            </a:xfrm>
            <a:custGeom>
              <a:avLst/>
              <a:gdLst/>
              <a:ahLst/>
              <a:cxnLst/>
              <a:rect l="l" t="t" r="r" b="b"/>
              <a:pathLst>
                <a:path w="1701235" h="1913890">
                  <a:moveTo>
                    <a:pt x="0" y="0"/>
                  </a:moveTo>
                  <a:lnTo>
                    <a:pt x="1701235" y="0"/>
                  </a:lnTo>
                  <a:lnTo>
                    <a:pt x="170123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D372">
                <a:alpha val="1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144000" y="0"/>
            <a:ext cx="9144000" cy="10287000"/>
            <a:chOff x="0" y="0"/>
            <a:chExt cx="1701236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1235" cy="1913890"/>
            </a:xfrm>
            <a:custGeom>
              <a:avLst/>
              <a:gdLst/>
              <a:ahLst/>
              <a:cxnLst/>
              <a:rect l="l" t="t" r="r" b="b"/>
              <a:pathLst>
                <a:path w="1701235" h="1913890">
                  <a:moveTo>
                    <a:pt x="0" y="0"/>
                  </a:moveTo>
                  <a:lnTo>
                    <a:pt x="1701235" y="0"/>
                  </a:lnTo>
                  <a:lnTo>
                    <a:pt x="1701235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DDDDDD">
                <a:alpha val="17647"/>
              </a:srgbClr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2030883" y="2645247"/>
            <a:ext cx="14603351" cy="4811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18"/>
              </a:lnSpc>
              <a:spcBef>
                <a:spcPct val="0"/>
              </a:spcBef>
            </a:pPr>
            <a:r>
              <a:rPr lang="en-US" sz="6600" dirty="0">
                <a:solidFill>
                  <a:srgbClr val="FFC000"/>
                </a:solidFill>
                <a:latin typeface="League Spartan" panose="020B0604020202020204" charset="0"/>
                <a:ea typeface="Montserrat"/>
                <a:cs typeface="Montserrat"/>
                <a:sym typeface="Montserrat"/>
              </a:rPr>
              <a:t>OBJECTIVES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primary objectives of this project are: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design a reliable alcohol detection system that can accurately detect high levels of alcohol in the driver’s breath.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40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To implement an engine locking mechanism that disables the vehicle’s operation when alcohol is detected.</a:t>
            </a:r>
          </a:p>
          <a:p>
            <a:pPr algn="ctr">
              <a:lnSpc>
                <a:spcPts val="4918"/>
              </a:lnSpc>
              <a:spcBef>
                <a:spcPct val="0"/>
              </a:spcBef>
            </a:pPr>
            <a:endParaRPr lang="en-US" sz="3513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39228" y="0"/>
            <a:ext cx="5748772" cy="10287000"/>
            <a:chOff x="0" y="0"/>
            <a:chExt cx="1069556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9556" cy="1913890"/>
            </a:xfrm>
            <a:custGeom>
              <a:avLst/>
              <a:gdLst/>
              <a:ahLst/>
              <a:cxnLst/>
              <a:rect l="l" t="t" r="r" b="b"/>
              <a:pathLst>
                <a:path w="1069556" h="1913890">
                  <a:moveTo>
                    <a:pt x="0" y="0"/>
                  </a:moveTo>
                  <a:lnTo>
                    <a:pt x="1069556" y="0"/>
                  </a:lnTo>
                  <a:lnTo>
                    <a:pt x="1069556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D372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39053" y="8898607"/>
            <a:ext cx="1562949" cy="417760"/>
            <a:chOff x="0" y="0"/>
            <a:chExt cx="570168" cy="152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70168" cy="152400"/>
            </a:xfrm>
            <a:custGeom>
              <a:avLst/>
              <a:gdLst/>
              <a:ahLst/>
              <a:cxnLst/>
              <a:rect l="l" t="t" r="r" b="b"/>
              <a:pathLst>
                <a:path w="570168" h="152400">
                  <a:moveTo>
                    <a:pt x="0" y="0"/>
                  </a:moveTo>
                  <a:lnTo>
                    <a:pt x="570168" y="0"/>
                  </a:lnTo>
                  <a:lnTo>
                    <a:pt x="570168" y="152400"/>
                  </a:lnTo>
                  <a:lnTo>
                    <a:pt x="0" y="152400"/>
                  </a:lnTo>
                  <a:close/>
                </a:path>
              </a:pathLst>
            </a:custGeom>
            <a:solidFill>
              <a:srgbClr val="F9C041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839053" y="2654774"/>
            <a:ext cx="15046945" cy="596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7757" lvl="1" indent="-298879" algn="just">
              <a:lnSpc>
                <a:spcPts val="3876"/>
              </a:lnSpc>
              <a:buFont typeface="Arial"/>
              <a:buChar char="•"/>
            </a:pPr>
            <a:r>
              <a:rPr lang="en-US" sz="2768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Alcohol Detection</a:t>
            </a:r>
            <a:r>
              <a:rPr lang="en-US" sz="27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The MQ-3 sensor measures the concentration of alcohol in the air. When the driver exhales near the sensor, it detects the alcohol level.</a:t>
            </a:r>
          </a:p>
          <a:p>
            <a:pPr algn="just">
              <a:lnSpc>
                <a:spcPts val="3876"/>
              </a:lnSpc>
            </a:pPr>
            <a:endParaRPr lang="en-US" sz="2768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97757" lvl="1" indent="-298879" algn="just">
              <a:lnSpc>
                <a:spcPts val="3876"/>
              </a:lnSpc>
              <a:buFont typeface="Arial"/>
              <a:buChar char="•"/>
            </a:pPr>
            <a:r>
              <a:rPr lang="en-US" sz="2768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Threshold Comparison</a:t>
            </a:r>
            <a:r>
              <a:rPr lang="en-US" sz="27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If the alcohol level is above a predefined threshold, the Arduino triggers the relay module, which cuts off the vehicle's ignition system or engine.</a:t>
            </a:r>
          </a:p>
          <a:p>
            <a:pPr algn="just">
              <a:lnSpc>
                <a:spcPts val="3876"/>
              </a:lnSpc>
            </a:pPr>
            <a:endParaRPr lang="en-US" sz="2768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597757" lvl="1" indent="-298879" algn="just">
              <a:lnSpc>
                <a:spcPts val="3876"/>
              </a:lnSpc>
              <a:buFont typeface="Arial"/>
              <a:buChar char="•"/>
            </a:pPr>
            <a:r>
              <a:rPr lang="en-US" sz="2768" b="1" dirty="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Alert Mechanism</a:t>
            </a:r>
            <a:r>
              <a:rPr lang="en-US" sz="2768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: Simultaneously, buzzer will start ringing the GSM module sends an SMS alert to a predefined number informing them about the alcohol detection.</a:t>
            </a:r>
          </a:p>
          <a:p>
            <a:pPr algn="just">
              <a:lnSpc>
                <a:spcPts val="3876"/>
              </a:lnSpc>
            </a:pPr>
            <a:endParaRPr lang="en-US" sz="2768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3876"/>
              </a:lnSpc>
            </a:pPr>
            <a:endParaRPr lang="en-US" sz="2768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1143000"/>
            <a:ext cx="10433884" cy="88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54"/>
              </a:lnSpc>
            </a:pPr>
            <a:r>
              <a:rPr lang="en-US" sz="6554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WORKING PRINCIPLE</a:t>
            </a:r>
          </a:p>
        </p:txBody>
      </p:sp>
      <p:sp>
        <p:nvSpPr>
          <p:cNvPr id="8" name="Freeform 8"/>
          <p:cNvSpPr/>
          <p:nvPr/>
        </p:nvSpPr>
        <p:spPr>
          <a:xfrm>
            <a:off x="16265869" y="4903373"/>
            <a:ext cx="1638928" cy="1069773"/>
          </a:xfrm>
          <a:custGeom>
            <a:avLst/>
            <a:gdLst/>
            <a:ahLst/>
            <a:cxnLst/>
            <a:rect l="l" t="t" r="r" b="b"/>
            <a:pathLst>
              <a:path w="1638928" h="1069773">
                <a:moveTo>
                  <a:pt x="0" y="0"/>
                </a:moveTo>
                <a:lnTo>
                  <a:pt x="1638929" y="0"/>
                </a:lnTo>
                <a:lnTo>
                  <a:pt x="1638929" y="1069773"/>
                </a:lnTo>
                <a:lnTo>
                  <a:pt x="0" y="10697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967192" y="0"/>
            <a:ext cx="6320808" cy="10287000"/>
            <a:chOff x="0" y="0"/>
            <a:chExt cx="1175982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75982" cy="1913890"/>
            </a:xfrm>
            <a:custGeom>
              <a:avLst/>
              <a:gdLst/>
              <a:ahLst/>
              <a:cxnLst/>
              <a:rect l="l" t="t" r="r" b="b"/>
              <a:pathLst>
                <a:path w="1175982" h="1913890">
                  <a:moveTo>
                    <a:pt x="0" y="0"/>
                  </a:moveTo>
                  <a:lnTo>
                    <a:pt x="1175982" y="0"/>
                  </a:lnTo>
                  <a:lnTo>
                    <a:pt x="1175982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DDDDDD">
                <a:alpha val="17647"/>
              </a:srgbClr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1967192" cy="10287000"/>
            <a:chOff x="0" y="0"/>
            <a:chExt cx="2226489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26489" cy="1913890"/>
            </a:xfrm>
            <a:custGeom>
              <a:avLst/>
              <a:gdLst/>
              <a:ahLst/>
              <a:cxnLst/>
              <a:rect l="l" t="t" r="r" b="b"/>
              <a:pathLst>
                <a:path w="2226489" h="1913890">
                  <a:moveTo>
                    <a:pt x="0" y="0"/>
                  </a:moveTo>
                  <a:lnTo>
                    <a:pt x="2226489" y="0"/>
                  </a:lnTo>
                  <a:lnTo>
                    <a:pt x="2226489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D372">
                <a:alpha val="17647"/>
              </a:srgbClr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2706713" y="2328482"/>
            <a:ext cx="12420883" cy="6929818"/>
          </a:xfrm>
          <a:custGeom>
            <a:avLst/>
            <a:gdLst/>
            <a:ahLst/>
            <a:cxnLst/>
            <a:rect l="l" t="t" r="r" b="b"/>
            <a:pathLst>
              <a:path w="12420883" h="6929818">
                <a:moveTo>
                  <a:pt x="0" y="0"/>
                </a:moveTo>
                <a:lnTo>
                  <a:pt x="12420883" y="0"/>
                </a:lnTo>
                <a:lnTo>
                  <a:pt x="12420883" y="6929818"/>
                </a:lnTo>
                <a:lnTo>
                  <a:pt x="0" y="6929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49090" y="1152525"/>
            <a:ext cx="8469012" cy="864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7"/>
              </a:lnSpc>
            </a:pPr>
            <a:r>
              <a:rPr lang="en-US" sz="6487" b="1" dirty="0">
                <a:solidFill>
                  <a:srgbClr val="F9C04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BLOCK DIAGRAM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539228" y="0"/>
            <a:ext cx="5748772" cy="10287000"/>
            <a:chOff x="0" y="0"/>
            <a:chExt cx="1069556" cy="19138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69556" cy="1913890"/>
            </a:xfrm>
            <a:custGeom>
              <a:avLst/>
              <a:gdLst/>
              <a:ahLst/>
              <a:cxnLst/>
              <a:rect l="l" t="t" r="r" b="b"/>
              <a:pathLst>
                <a:path w="1069556" h="1913890">
                  <a:moveTo>
                    <a:pt x="0" y="0"/>
                  </a:moveTo>
                  <a:lnTo>
                    <a:pt x="1069556" y="0"/>
                  </a:lnTo>
                  <a:lnTo>
                    <a:pt x="1069556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FFD372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498133" y="2345442"/>
            <a:ext cx="6207468" cy="975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50"/>
              </a:lnSpc>
            </a:pPr>
            <a:endParaRPr lang="en-IN"/>
          </a:p>
          <a:p>
            <a:pPr algn="l">
              <a:lnSpc>
                <a:spcPts val="3950"/>
              </a:lnSpc>
            </a:pPr>
            <a:endParaRPr lang="en-IN" sz="2469" dirty="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28700" y="1152525"/>
            <a:ext cx="8469012" cy="864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7"/>
              </a:lnSpc>
            </a:pPr>
            <a:r>
              <a:rPr lang="en-US" sz="6487" b="1">
                <a:solidFill>
                  <a:srgbClr val="F9C04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CIRCUIT DIAGRAM </a:t>
            </a:r>
          </a:p>
        </p:txBody>
      </p:sp>
      <p:pic>
        <p:nvPicPr>
          <p:cNvPr id="8" name="Picture 7" descr="A group of electrical components&#10;&#10;Description automatically generated with medium confidence">
            <a:extLst>
              <a:ext uri="{FF2B5EF4-FFF2-40B4-BE49-F238E27FC236}">
                <a16:creationId xmlns:a16="http://schemas.microsoft.com/office/drawing/2014/main" id="{A37F9A02-723D-72A3-FF91-AFF042B7BE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054899"/>
            <a:ext cx="9589942" cy="74701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70AA36-8D77-AA41-E6DC-22BBC46ED0AE}"/>
              </a:ext>
            </a:extLst>
          </p:cNvPr>
          <p:cNvSpPr txBox="1"/>
          <p:nvPr/>
        </p:nvSpPr>
        <p:spPr>
          <a:xfrm>
            <a:off x="1392816" y="2099593"/>
            <a:ext cx="571499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u="sng" dirty="0">
                <a:latin typeface="Aharoni" panose="02010803020104030203" pitchFamily="2" charset="-79"/>
                <a:cs typeface="Aharoni" panose="02010803020104030203" pitchFamily="2" charset="-79"/>
              </a:rPr>
              <a:t>Components</a:t>
            </a:r>
          </a:p>
          <a:p>
            <a:r>
              <a:rPr lang="en-IN" sz="2800" dirty="0"/>
              <a:t>Arduino Uno</a:t>
            </a:r>
          </a:p>
          <a:p>
            <a:r>
              <a:rPr lang="en-IN" sz="2800" dirty="0"/>
              <a:t>Relay module</a:t>
            </a:r>
          </a:p>
          <a:p>
            <a:r>
              <a:rPr lang="en-IN" sz="2800" dirty="0"/>
              <a:t>Switch</a:t>
            </a:r>
          </a:p>
          <a:p>
            <a:r>
              <a:rPr lang="en-IN" sz="2800" dirty="0"/>
              <a:t>Motor</a:t>
            </a:r>
          </a:p>
          <a:p>
            <a:r>
              <a:rPr lang="en-IN" sz="2800" dirty="0"/>
              <a:t>MQ3 Sensor</a:t>
            </a:r>
          </a:p>
          <a:p>
            <a:r>
              <a:rPr lang="en-IN" sz="2800" dirty="0"/>
              <a:t>9V battery</a:t>
            </a:r>
          </a:p>
          <a:p>
            <a:r>
              <a:rPr lang="en-IN" sz="2800" dirty="0"/>
              <a:t>Neo 6M GPS module</a:t>
            </a:r>
          </a:p>
          <a:p>
            <a:r>
              <a:rPr lang="en-IN" sz="2800" dirty="0"/>
              <a:t>GSM SIM 800L Module</a:t>
            </a:r>
          </a:p>
          <a:p>
            <a:r>
              <a:rPr lang="en-IN" sz="2800" dirty="0"/>
              <a:t>Buzzer </a:t>
            </a:r>
          </a:p>
          <a:p>
            <a:r>
              <a:rPr lang="en-IN" sz="2800" dirty="0"/>
              <a:t>Led</a:t>
            </a:r>
          </a:p>
          <a:p>
            <a:r>
              <a:rPr lang="en-IN" sz="2800" dirty="0"/>
              <a:t>Breadboard</a:t>
            </a:r>
          </a:p>
          <a:p>
            <a:r>
              <a:rPr lang="en-IN" sz="2800" dirty="0"/>
              <a:t>LM 2596 step down Converter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36899" y="3037014"/>
            <a:ext cx="15774833" cy="3622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72"/>
              </a:lnSpc>
              <a:spcBef>
                <a:spcPct val="0"/>
              </a:spcBef>
            </a:pPr>
            <a:endParaRPr/>
          </a:p>
          <a:p>
            <a:pPr marL="671629" lvl="1" indent="-335815" algn="l">
              <a:lnSpc>
                <a:spcPts val="4355"/>
              </a:lnSpc>
              <a:spcBef>
                <a:spcPct val="0"/>
              </a:spcBef>
              <a:buFont typeface="Arial"/>
              <a:buChar char="•"/>
            </a:pPr>
            <a:r>
              <a:rPr lang="en-US" sz="311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GPS Module: Add GPS to send the vehicle's location along with the alert.</a:t>
            </a:r>
          </a:p>
          <a:p>
            <a:pPr marL="671629" lvl="1" indent="-335815" algn="l">
              <a:lnSpc>
                <a:spcPts val="4355"/>
              </a:lnSpc>
              <a:spcBef>
                <a:spcPct val="0"/>
              </a:spcBef>
              <a:buFont typeface="Arial"/>
              <a:buChar char="•"/>
            </a:pPr>
            <a:r>
              <a:rPr lang="en-US" sz="311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Mobile App Integration: Create a mobile app to receive notifications and control the system remotely.</a:t>
            </a:r>
          </a:p>
          <a:p>
            <a:pPr marL="671629" lvl="1" indent="-335815" algn="l">
              <a:lnSpc>
                <a:spcPts val="4355"/>
              </a:lnSpc>
              <a:spcBef>
                <a:spcPct val="0"/>
              </a:spcBef>
              <a:buFont typeface="Arial"/>
              <a:buChar char="•"/>
            </a:pPr>
            <a:r>
              <a:rPr lang="en-US" sz="311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Data Logging: Store data related to alcohol detection events for future analysis.</a:t>
            </a:r>
          </a:p>
          <a:p>
            <a:pPr algn="l">
              <a:lnSpc>
                <a:spcPts val="4355"/>
              </a:lnSpc>
              <a:spcBef>
                <a:spcPct val="0"/>
              </a:spcBef>
            </a:pPr>
            <a:endParaRPr lang="en-US" sz="3110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624141"/>
            <a:ext cx="12389316" cy="864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87"/>
              </a:lnSpc>
            </a:pPr>
            <a:r>
              <a:rPr lang="en-US" sz="6487" b="1">
                <a:solidFill>
                  <a:srgbClr val="F9C04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POTENTIAL ENHANCEMENTS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217</Words>
  <Application>Microsoft Office PowerPoint</Application>
  <PresentationFormat>Custom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Aharoni</vt:lpstr>
      <vt:lpstr>Calibri</vt:lpstr>
      <vt:lpstr>Montserrat Bold</vt:lpstr>
      <vt:lpstr>Arial</vt:lpstr>
      <vt:lpstr>Times New Roman</vt:lpstr>
      <vt:lpstr>Montserrat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Arduino-based alcohol detection system for vehicle engine lock using GSM technology is a project designed to enhance road safety by preventing drunk driving. This system detects the presence of alcohol on the driver's breath and automatically locks the</dc:title>
  <dc:creator>GAURAV SHARMA</dc:creator>
  <cp:lastModifiedBy>GAURAV SHARMA</cp:lastModifiedBy>
  <cp:revision>5</cp:revision>
  <dcterms:created xsi:type="dcterms:W3CDTF">2006-08-16T00:00:00Z</dcterms:created>
  <dcterms:modified xsi:type="dcterms:W3CDTF">2025-09-06T04:38:13Z</dcterms:modified>
  <dc:identifier>DAGQM5dX9X8</dc:identifier>
</cp:coreProperties>
</file>