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Full portfoilio Allocation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88"/>
                <a:gridCol w="1975104"/>
                <a:gridCol w="2304288"/>
                <a:gridCol w="1645920"/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b="1" sz="1200">
                          <a:solidFill>
                            <a:srgbClr val="FFFFFF"/>
                          </a:solidFill>
                        </a:rPr>
                        <a:t>Asset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200">
                          <a:solidFill>
                            <a:srgbClr val="FFFFFF"/>
                          </a:solidFill>
                        </a:rPr>
                        <a:t>Sector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200">
                          <a:solidFill>
                            <a:srgbClr val="FFFFFF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200">
                          <a:solidFill>
                            <a:srgbClr val="FFFFFF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l"/>
                      <a:r>
                        <a:rPr b="0" sz="1100"/>
                        <a:t>AAPL</a:t>
                      </a:r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b="0" sz="1100"/>
                        <a:t>Tech</a:t>
                      </a:r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b="0" sz="1100"/>
                        <a:t>USA</a:t>
                      </a:r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b="0" sz="1100"/>
                        <a:t>20000</a:t>
                      </a:r>
                    </a:p>
                  </a:txBody>
                  <a:tcPr>
                    <a:solidFill>
                      <a:srgbClr val="EBF1DE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l"/>
                      <a:r>
                        <a:rPr b="0" sz="1100"/>
                        <a:t>TSLA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b="0" sz="1100"/>
                        <a:t>Auto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b="0" sz="1100"/>
                        <a:t>USA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b="0" sz="1100"/>
                        <a:t>15000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l"/>
                      <a:r>
                        <a:rPr b="0" sz="1100"/>
                        <a:t>TCS.NS</a:t>
                      </a:r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b="0" sz="1100"/>
                        <a:t>IT</a:t>
                      </a:r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b="0" sz="1100"/>
                        <a:t>India</a:t>
                      </a:r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b="0" sz="1100"/>
                        <a:t>10000</a:t>
                      </a:r>
                    </a:p>
                  </a:txBody>
                  <a:tcPr>
                    <a:solidFill>
                      <a:srgbClr val="EBF1DE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l"/>
                      <a:r>
                        <a:rPr b="0" sz="1100"/>
                        <a:t>BTC-USD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b="0" sz="1100"/>
                        <a:t>Crypto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b="0" sz="1100"/>
                        <a:t>Global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b="0" sz="1100"/>
                        <a:t>8000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algn="l"/>
                      <a:r>
                        <a:rPr b="0" sz="1100"/>
                        <a:t>ETH-USD</a:t>
                      </a:r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b="0" sz="1100"/>
                        <a:t>Crypto</a:t>
                      </a:r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b="0" sz="1100"/>
                        <a:t>Global</a:t>
                      </a:r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b="0" sz="1100"/>
                        <a:t>5000</a:t>
                      </a:r>
                    </a:p>
                  </a:txBody>
                  <a:tcPr>
                    <a:solidFill>
                      <a:srgbClr val="EBF1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Top 3 Portfoilio Assests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400300"/>
                <a:gridCol w="1714500"/>
              </a:tblGrid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b="1" sz="1200">
                          <a:solidFill>
                            <a:srgbClr val="FFFFFF"/>
                          </a:solidFill>
                        </a:rPr>
                        <a:t>Asset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200">
                          <a:solidFill>
                            <a:srgbClr val="FFFFFF"/>
                          </a:solidFill>
                        </a:rPr>
                        <a:t>Sector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200">
                          <a:solidFill>
                            <a:srgbClr val="FFFFFF"/>
                          </a:solidFill>
                        </a:rPr>
                        <a:t>Country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200">
                          <a:solidFill>
                            <a:srgbClr val="FFFFFF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l"/>
                      <a:r>
                        <a:rPr b="0" sz="1100"/>
                        <a:t>AAPL</a:t>
                      </a:r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b="0" sz="1100"/>
                        <a:t>Tech</a:t>
                      </a:r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b="0" sz="1100"/>
                        <a:t>USA</a:t>
                      </a:r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b="0" sz="1100"/>
                        <a:t>20000</a:t>
                      </a:r>
                    </a:p>
                  </a:txBody>
                  <a:tcPr>
                    <a:solidFill>
                      <a:srgbClr val="EBF1DE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l"/>
                      <a:r>
                        <a:rPr b="0" sz="1100"/>
                        <a:t>TSLA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b="0" sz="1100"/>
                        <a:t>Auto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b="0" sz="1100"/>
                        <a:t>USA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b="0" sz="1100"/>
                        <a:t>15000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143000">
                <a:tc>
                  <a:txBody>
                    <a:bodyPr/>
                    <a:lstStyle/>
                    <a:p>
                      <a:pPr algn="l"/>
                      <a:r>
                        <a:rPr b="0" sz="1100"/>
                        <a:t>TCS.NS</a:t>
                      </a:r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b="0" sz="1100"/>
                        <a:t>IT</a:t>
                      </a:r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b="0" sz="1100"/>
                        <a:t>India</a:t>
                      </a:r>
                    </a:p>
                  </a:txBody>
                  <a:tcPr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b="0" sz="1100"/>
                        <a:t>10000</a:t>
                      </a:r>
                    </a:p>
                  </a:txBody>
                  <a:tcPr>
                    <a:solidFill>
                      <a:srgbClr val="EBF1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