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0" r:id="rId5"/>
    <p:sldId id="261" r:id="rId6"/>
    <p:sldId id="262" r:id="rId7"/>
    <p:sldId id="263" r:id="rId8"/>
    <p:sldId id="276" r:id="rId9"/>
    <p:sldId id="272" r:id="rId10"/>
    <p:sldId id="270" r:id="rId11"/>
    <p:sldId id="267" r:id="rId12"/>
    <p:sldId id="264" r:id="rId13"/>
    <p:sldId id="265" r:id="rId14"/>
    <p:sldId id="271" r:id="rId15"/>
    <p:sldId id="273" r:id="rId16"/>
    <p:sldId id="274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Authors: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: </a:t>
            </a:r>
            <a:endParaRPr lang="en-US" dirty="0" smtClean="0"/>
          </a:p>
          <a:p>
            <a:pPr lvl="1"/>
            <a:r>
              <a:rPr lang="en-US" dirty="0" smtClean="0"/>
              <a:t>Various </a:t>
            </a:r>
            <a:r>
              <a:rPr lang="en-US" dirty="0"/>
              <a:t>Twitter API’s and python </a:t>
            </a:r>
            <a:r>
              <a:rPr lang="en-US" dirty="0" smtClean="0"/>
              <a:t>libraries </a:t>
            </a:r>
            <a:r>
              <a:rPr lang="en-US" dirty="0"/>
              <a:t>“</a:t>
            </a:r>
            <a:r>
              <a:rPr lang="en-US" dirty="0" err="1"/>
              <a:t>tweepy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r>
              <a:rPr lang="en-US" dirty="0" smtClean="0"/>
              <a:t>Careful </a:t>
            </a:r>
            <a:r>
              <a:rPr lang="en-US" dirty="0"/>
              <a:t>consideration on which tweet accounts to monitor</a:t>
            </a:r>
          </a:p>
          <a:p>
            <a:r>
              <a:rPr lang="en-US" dirty="0" smtClean="0"/>
              <a:t>News:</a:t>
            </a:r>
          </a:p>
          <a:p>
            <a:pPr lvl="1"/>
            <a:r>
              <a:rPr lang="en-US" dirty="0" smtClean="0"/>
              <a:t>stocknewsapi.com </a:t>
            </a:r>
            <a:r>
              <a:rPr lang="en-US" dirty="0"/>
              <a:t>and newsapi.org</a:t>
            </a:r>
          </a:p>
          <a:p>
            <a:r>
              <a:rPr lang="en-US" dirty="0" smtClean="0"/>
              <a:t>Stocks:</a:t>
            </a:r>
          </a:p>
          <a:p>
            <a:pPr lvl="1"/>
            <a:r>
              <a:rPr lang="en-US" dirty="0" smtClean="0"/>
              <a:t>IEX API</a:t>
            </a:r>
          </a:p>
          <a:p>
            <a:r>
              <a:rPr lang="en-US" dirty="0" smtClean="0"/>
              <a:t>Google Trends:</a:t>
            </a:r>
          </a:p>
          <a:p>
            <a:pPr lvl="1"/>
            <a:r>
              <a:rPr lang="en-US" dirty="0" smtClean="0"/>
              <a:t>Pseudo API</a:t>
            </a:r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Tweets and news are not on regular intervals for a particular stock</a:t>
            </a:r>
          </a:p>
          <a:p>
            <a:r>
              <a:rPr lang="en-US" dirty="0"/>
              <a:t>After performing sentimental analysis on tweets we had to merge results of sentiments by grouping them based on the dates</a:t>
            </a:r>
          </a:p>
          <a:p>
            <a:r>
              <a:rPr lang="en-US" dirty="0"/>
              <a:t>Merging the data from Twitter, </a:t>
            </a:r>
            <a:r>
              <a:rPr lang="en-US" dirty="0" smtClean="0"/>
              <a:t>multiple </a:t>
            </a:r>
            <a:r>
              <a:rPr lang="en-US" dirty="0"/>
              <a:t>news API’s and Google </a:t>
            </a:r>
            <a:r>
              <a:rPr lang="en-US" dirty="0" smtClean="0"/>
              <a:t>Trends </a:t>
            </a:r>
            <a:r>
              <a:rPr lang="en-US" dirty="0"/>
              <a:t>based on date</a:t>
            </a:r>
          </a:p>
          <a:p>
            <a:r>
              <a:rPr lang="en-US" dirty="0"/>
              <a:t>Comparing the data merged data with stock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We had to consider the fact that Tweets &amp; News might have bias in the data</a:t>
            </a:r>
          </a:p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Company Name</a:t>
            </a:r>
          </a:p>
          <a:p>
            <a:pPr lvl="1"/>
            <a:r>
              <a:rPr lang="en-US" dirty="0"/>
              <a:t>Open Stock Price</a:t>
            </a:r>
          </a:p>
          <a:p>
            <a:pPr lvl="1"/>
            <a:r>
              <a:rPr lang="en-US" dirty="0"/>
              <a:t>Date (period: sliding one month)</a:t>
            </a:r>
          </a:p>
          <a:p>
            <a:pPr lvl="1"/>
            <a:r>
              <a:rPr lang="en-US" dirty="0"/>
              <a:t>Google Search Popularity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0" t="-474" r="-630" b="47837"/>
          <a:stretch/>
        </p:blipFill>
        <p:spPr>
          <a:xfrm>
            <a:off x="1371600" y="3953044"/>
            <a:ext cx="10267950" cy="2050594"/>
          </a:xfrm>
          <a:prstGeom prst="rect">
            <a:avLst/>
          </a:prstGeom>
        </p:spPr>
      </p:pic>
      <p:pic>
        <p:nvPicPr>
          <p:cNvPr id="9" name="Picture 8" descr="A picture containing indoor, person, text, table&#10;&#10;Description automatically generated">
            <a:extLst>
              <a:ext uri="{FF2B5EF4-FFF2-40B4-BE49-F238E27FC236}">
                <a16:creationId xmlns:a16="http://schemas.microsoft.com/office/drawing/2014/main" id="{D4045F7C-5966-F840-958A-0062B86F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99" y="1169548"/>
            <a:ext cx="3529298" cy="2238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/>
              <a:t>Dependent variable:</a:t>
            </a:r>
          </a:p>
          <a:p>
            <a:pPr lvl="1"/>
            <a:r>
              <a:rPr lang="en-US" dirty="0"/>
              <a:t>Open Stock Price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Google Search Popularity Rate</a:t>
            </a:r>
          </a:p>
          <a:p>
            <a:pPr lvl="1"/>
            <a:r>
              <a:rPr lang="en-US" dirty="0"/>
              <a:t>Twitter Sentiments (3 predictors)</a:t>
            </a:r>
          </a:p>
          <a:p>
            <a:pPr lvl="1"/>
            <a:r>
              <a:rPr lang="en-US" dirty="0"/>
              <a:t>News Sentiments 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46" y="1563250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26" y="156325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7" y="17017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0179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UC Berkeley Data Analytics Boot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1" y="1738741"/>
            <a:ext cx="5486411" cy="365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88" y="173874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2" y="1428750"/>
            <a:ext cx="7533265" cy="49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4181"/>
            <a:ext cx="6128327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Stock prediction requires lots of variables e.g. company performance, people’s emotion about he company, global economic situation, weather </a:t>
            </a:r>
            <a:r>
              <a:rPr lang="en-US" dirty="0" smtClean="0"/>
              <a:t>patterns,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this project we are only tracking tweets, news, google trends, company stock </a:t>
            </a:r>
            <a:r>
              <a:rPr lang="en-US" dirty="0" smtClean="0"/>
              <a:t>and </a:t>
            </a:r>
            <a:r>
              <a:rPr lang="en-US" dirty="0"/>
              <a:t>we have limited access to free </a:t>
            </a:r>
            <a:r>
              <a:rPr lang="en-US" dirty="0" smtClean="0"/>
              <a:t>data</a:t>
            </a:r>
            <a:r>
              <a:rPr lang="ru-RU" dirty="0" smtClean="0"/>
              <a:t>, </a:t>
            </a:r>
            <a:r>
              <a:rPr lang="en-US" dirty="0" smtClean="0"/>
              <a:t>and our dataset is not representative</a:t>
            </a:r>
            <a:endParaRPr lang="en-US" dirty="0"/>
          </a:p>
          <a:p>
            <a:r>
              <a:rPr lang="en-US" dirty="0" smtClean="0"/>
              <a:t>Sentiment analysis requires lots of data cleaning</a:t>
            </a:r>
            <a:endParaRPr lang="en-US" dirty="0"/>
          </a:p>
          <a:p>
            <a:r>
              <a:rPr lang="en-US" dirty="0" smtClean="0"/>
              <a:t>Except </a:t>
            </a:r>
            <a:r>
              <a:rPr lang="en-US" dirty="0"/>
              <a:t>data analytics capabilities we also have to use machine learning capabilities to perform sentimental analysis and other </a:t>
            </a:r>
            <a:r>
              <a:rPr lang="en-US" dirty="0" smtClean="0"/>
              <a:t>techniques </a:t>
            </a:r>
          </a:p>
          <a:p>
            <a:r>
              <a:rPr lang="en-US" dirty="0" smtClean="0"/>
              <a:t>Our model doesn’t demonstrate a significant relationships among the data, but it doesn’t mean that there no relationships there, we need to do more additional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person posing for a picture&#10;&#10;Description automatically generated">
            <a:extLst>
              <a:ext uri="{FF2B5EF4-FFF2-40B4-BE49-F238E27FC236}">
                <a16:creationId xmlns:a16="http://schemas.microsoft.com/office/drawing/2014/main" id="{DE79E2E0-193D-BC40-8B2D-8178FA2A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69" y="2171700"/>
            <a:ext cx="3858930" cy="2715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1" y="3175668"/>
            <a:ext cx="5352473" cy="674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Thank you for your attention!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19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025" y="2016617"/>
            <a:ext cx="4798243" cy="11248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7303" y="3385264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To discover relationships between Company Stock Prices and their Internet Presence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1FBA4-6B17-AC40-B447-A11B9A2B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85" y="2041642"/>
            <a:ext cx="4207669" cy="277471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/>
              <a:t>To discover relationships between Company Stock Prices and their Internet Presence</a:t>
            </a:r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/>
              <a:t>Indicators of internet presence?</a:t>
            </a:r>
          </a:p>
          <a:p>
            <a:r>
              <a:rPr lang="en-US" dirty="0"/>
              <a:t>Data sources?</a:t>
            </a:r>
          </a:p>
          <a:p>
            <a:r>
              <a:rPr lang="en-US" dirty="0"/>
              <a:t>Relationships?</a:t>
            </a:r>
          </a:p>
          <a:p>
            <a:r>
              <a:rPr lang="en-US" dirty="0"/>
              <a:t>Statistical model?</a:t>
            </a:r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Presence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/>
              <a:t>Search Queries Statistics</a:t>
            </a:r>
          </a:p>
          <a:p>
            <a:r>
              <a:rPr lang="en-US" dirty="0"/>
              <a:t>Twitter Posts Statistics</a:t>
            </a:r>
          </a:p>
          <a:p>
            <a:r>
              <a:rPr lang="en-US" dirty="0"/>
              <a:t>Online News Statistics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021417"/>
            <a:ext cx="5752214" cy="4201364"/>
          </a:xfrm>
        </p:spPr>
        <p:txBody>
          <a:bodyPr>
            <a:normAutofit/>
          </a:bodyPr>
          <a:lstStyle/>
          <a:p>
            <a:r>
              <a:rPr lang="en-US" sz="2400" dirty="0"/>
              <a:t>Data sources </a:t>
            </a:r>
          </a:p>
          <a:p>
            <a:pPr lvl="1"/>
            <a:r>
              <a:rPr lang="en-US" sz="2400" dirty="0"/>
              <a:t>Stock Data Statistics: IEX Cloud and IEX API 1.0 </a:t>
            </a:r>
            <a:endParaRPr lang="en-US" sz="2400" dirty="0" smtClean="0"/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Queries Statistics: </a:t>
            </a:r>
            <a:r>
              <a:rPr lang="da-DK" sz="2400" dirty="0"/>
              <a:t>Pseudo API for Google Trends </a:t>
            </a:r>
            <a:endParaRPr lang="da-DK" sz="2400" dirty="0" smtClean="0"/>
          </a:p>
          <a:p>
            <a:pPr lvl="1"/>
            <a:r>
              <a:rPr lang="en-US" sz="2400" dirty="0" smtClean="0"/>
              <a:t>Twitter </a:t>
            </a:r>
            <a:r>
              <a:rPr lang="en-US" sz="2400" dirty="0"/>
              <a:t>Posts Statistics: Twitter API </a:t>
            </a:r>
            <a:endParaRPr lang="en-US" sz="2400" dirty="0" smtClean="0"/>
          </a:p>
          <a:p>
            <a:pPr lvl="1"/>
            <a:r>
              <a:rPr lang="en-US" sz="2400" dirty="0" smtClean="0"/>
              <a:t>Online </a:t>
            </a:r>
            <a:r>
              <a:rPr lang="en-US" sz="2400" dirty="0"/>
              <a:t>News Statistics: </a:t>
            </a:r>
            <a:r>
              <a:rPr lang="en-US" sz="2400" dirty="0" smtClean="0"/>
              <a:t>News API</a:t>
            </a:r>
            <a:endParaRPr lang="en-US" sz="24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10" name="Picture 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47E6F26-33F5-BF48-9651-42E5D4C6A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r="1896" b="20338"/>
          <a:stretch/>
        </p:blipFill>
        <p:spPr>
          <a:xfrm>
            <a:off x="4062" y="1704977"/>
            <a:ext cx="4355502" cy="1728019"/>
          </a:xfrm>
          <a:prstGeom prst="rect">
            <a:avLst/>
          </a:prstGeom>
        </p:spPr>
      </p:pic>
      <p:pic>
        <p:nvPicPr>
          <p:cNvPr id="14" name="Picture 13" descr="A screen shot of a person&#10;&#10;Description automatically generated">
            <a:extLst>
              <a:ext uri="{FF2B5EF4-FFF2-40B4-BE49-F238E27FC236}">
                <a16:creationId xmlns:a16="http://schemas.microsoft.com/office/drawing/2014/main" id="{B54A46C1-63AB-3C4B-B9C4-7DCC21BC1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" r="1" b="23054"/>
          <a:stretch/>
        </p:blipFill>
        <p:spPr>
          <a:xfrm>
            <a:off x="-2" y="10"/>
            <a:ext cx="4379976" cy="1714112"/>
          </a:xfrm>
          <a:prstGeom prst="rect">
            <a:avLst/>
          </a:prstGeom>
        </p:spPr>
      </p:pic>
      <p:pic>
        <p:nvPicPr>
          <p:cNvPr id="5" name="Picture 4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019A5E5-48A7-0143-ADD8-DB1BF940B1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 r="-3" b="32154"/>
          <a:stretch/>
        </p:blipFill>
        <p:spPr>
          <a:xfrm>
            <a:off x="20" y="5143499"/>
            <a:ext cx="4379954" cy="171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67BDC-9575-ED41-A48C-A59053B946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514" r="1308" b="11043"/>
          <a:stretch/>
        </p:blipFill>
        <p:spPr>
          <a:xfrm>
            <a:off x="20" y="3423851"/>
            <a:ext cx="4379954" cy="172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/>
              <a:t>Data sources </a:t>
            </a:r>
          </a:p>
          <a:p>
            <a:pPr lvl="1"/>
            <a:r>
              <a:rPr lang="en-US"/>
              <a:t>Stock Data Statistics: IEX Cloud and IEX API 1.0 </a:t>
            </a:r>
          </a:p>
          <a:p>
            <a:pPr lvl="1"/>
            <a:r>
              <a:rPr lang="en-US"/>
              <a:t>Search Queries Statistics: </a:t>
            </a:r>
            <a:r>
              <a:rPr lang="da-DK"/>
              <a:t>Pseudo API for Google Trends </a:t>
            </a:r>
          </a:p>
          <a:p>
            <a:pPr lvl="1"/>
            <a:r>
              <a:rPr lang="en-US"/>
              <a:t>Twitter Posts Statistics: Twitter API </a:t>
            </a:r>
          </a:p>
          <a:p>
            <a:pPr lvl="1"/>
            <a:r>
              <a:rPr lang="en-US"/>
              <a:t>Online News Statistics: News API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4/4/2019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00824" y="6453386"/>
            <a:ext cx="4073570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UC Berkeley Data Analytics Boot Camp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C2FAFE-06B9-47BB-AC14-55FCFD711C00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4/4/2019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 Berkeley Data Analytics Boot 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3930371"/>
            <a:ext cx="5901751" cy="17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upyter notebook pyth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641" y="2367815"/>
            <a:ext cx="2866608" cy="28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klear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16" y="1904417"/>
            <a:ext cx="2734623" cy="14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I 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29"/>
          <a:stretch/>
        </p:blipFill>
        <p:spPr bwMode="auto">
          <a:xfrm>
            <a:off x="5002702" y="1299209"/>
            <a:ext cx="2338996" cy="22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525</TotalTime>
  <Words>558</Words>
  <Application>Microsoft Office PowerPoint</Application>
  <PresentationFormat>Widescreen</PresentationFormat>
  <Paragraphs>124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Aim</vt:lpstr>
      <vt:lpstr>Questions</vt:lpstr>
      <vt:lpstr>Internet Presence Indicators</vt:lpstr>
      <vt:lpstr>Data Sources</vt:lpstr>
      <vt:lpstr>Data Sources</vt:lpstr>
      <vt:lpstr>Tools</vt:lpstr>
      <vt:lpstr>Data Retrieving</vt:lpstr>
      <vt:lpstr>Data Cleaning Process</vt:lpstr>
      <vt:lpstr>Data for Analysis</vt:lpstr>
      <vt:lpstr>Data for Statistical Model</vt:lpstr>
      <vt:lpstr>Visualization</vt:lpstr>
      <vt:lpstr>Visualization</vt:lpstr>
      <vt:lpstr>Visualization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51</cp:revision>
  <dcterms:created xsi:type="dcterms:W3CDTF">2019-04-03T02:45:23Z</dcterms:created>
  <dcterms:modified xsi:type="dcterms:W3CDTF">2019-04-04T20:56:20Z</dcterms:modified>
</cp:coreProperties>
</file>