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70" r:id="rId10"/>
    <p:sldId id="267" r:id="rId11"/>
    <p:sldId id="264" r:id="rId12"/>
    <p:sldId id="271" r:id="rId13"/>
    <p:sldId id="265" r:id="rId14"/>
    <p:sldId id="26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B467-1E25-4528-9740-4E5134E939B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410670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B467-1E25-4528-9740-4E5134E939B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62717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B467-1E25-4528-9740-4E5134E939B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108590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B467-1E25-4528-9740-4E5134E939B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322846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D0B467-1E25-4528-9740-4E5134E939B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349560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B467-1E25-4528-9740-4E5134E939B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39420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B467-1E25-4528-9740-4E5134E939BD}"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381267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B467-1E25-4528-9740-4E5134E939BD}"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402431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B467-1E25-4528-9740-4E5134E939BD}"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266484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D0B467-1E25-4528-9740-4E5134E939B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363681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D0B467-1E25-4528-9740-4E5134E939B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2FAFE-06B9-47BB-AC14-55FCFD711C00}" type="slidenum">
              <a:rPr lang="en-US" smtClean="0"/>
              <a:t>‹#›</a:t>
            </a:fld>
            <a:endParaRPr lang="en-US"/>
          </a:p>
        </p:txBody>
      </p:sp>
    </p:spTree>
    <p:extLst>
      <p:ext uri="{BB962C8B-B14F-4D97-AF65-F5344CB8AC3E}">
        <p14:creationId xmlns:p14="http://schemas.microsoft.com/office/powerpoint/2010/main" val="42402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B467-1E25-4528-9740-4E5134E939BD}" type="datetimeFigureOut">
              <a:rPr lang="en-US" smtClean="0"/>
              <a:t>4/2/2019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2FAFE-06B9-47BB-AC14-55FCFD711C00}" type="slidenum">
              <a:rPr lang="en-US" smtClean="0"/>
              <a:t>‹#›</a:t>
            </a:fld>
            <a:endParaRPr lang="en-US"/>
          </a:p>
        </p:txBody>
      </p:sp>
    </p:spTree>
    <p:extLst>
      <p:ext uri="{BB962C8B-B14F-4D97-AF65-F5344CB8AC3E}">
        <p14:creationId xmlns:p14="http://schemas.microsoft.com/office/powerpoint/2010/main" val="9507992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eepy.readthedocs.io/en/v3.5.0/" TargetMode="External"/><Relationship Id="rId2" Type="http://schemas.openxmlformats.org/officeDocument/2006/relationships/hyperlink" Target="https://pypi.org/project/iexfina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stock pr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fontScale="90000"/>
          </a:bodyPr>
          <a:lstStyle/>
          <a:p>
            <a:r>
              <a:rPr lang="en-US" dirty="0" smtClean="0">
                <a:solidFill>
                  <a:schemeClr val="bg1"/>
                </a:solidFill>
              </a:rPr>
              <a:t>Discovering a Relationship between Company Stock Prices and their Internet Presence</a:t>
            </a:r>
            <a:endParaRPr lang="en-US" dirty="0">
              <a:solidFill>
                <a:schemeClr val="bg1"/>
              </a:solidFill>
            </a:endParaRPr>
          </a:p>
        </p:txBody>
      </p:sp>
      <p:sp>
        <p:nvSpPr>
          <p:cNvPr id="3" name="Subtitle 2"/>
          <p:cNvSpPr>
            <a:spLocks noGrp="1"/>
          </p:cNvSpPr>
          <p:nvPr>
            <p:ph type="subTitle" idx="1"/>
          </p:nvPr>
        </p:nvSpPr>
        <p:spPr>
          <a:xfrm>
            <a:off x="1283854" y="5052147"/>
            <a:ext cx="9144000" cy="1655762"/>
          </a:xfrm>
        </p:spPr>
        <p:txBody>
          <a:bodyPr>
            <a:normAutofit/>
          </a:bodyPr>
          <a:lstStyle/>
          <a:p>
            <a:r>
              <a:rPr lang="en-US" dirty="0" smtClean="0">
                <a:solidFill>
                  <a:schemeClr val="bg1"/>
                </a:solidFill>
              </a:rPr>
              <a:t>Project authors:</a:t>
            </a:r>
          </a:p>
          <a:p>
            <a:r>
              <a:rPr lang="en-US" dirty="0" smtClean="0">
                <a:solidFill>
                  <a:schemeClr val="bg1"/>
                </a:solidFill>
              </a:rPr>
              <a:t>Anna </a:t>
            </a:r>
            <a:r>
              <a:rPr lang="en-US" dirty="0" err="1" smtClean="0">
                <a:solidFill>
                  <a:schemeClr val="bg1"/>
                </a:solidFill>
              </a:rPr>
              <a:t>Burlyaeva</a:t>
            </a:r>
            <a:endParaRPr lang="en-US" dirty="0" smtClean="0">
              <a:solidFill>
                <a:schemeClr val="bg1"/>
              </a:solidFill>
            </a:endParaRPr>
          </a:p>
          <a:p>
            <a:r>
              <a:rPr lang="en-US" dirty="0" smtClean="0">
                <a:solidFill>
                  <a:schemeClr val="bg1"/>
                </a:solidFill>
              </a:rPr>
              <a:t>Gaurav </a:t>
            </a:r>
            <a:r>
              <a:rPr lang="en-US" dirty="0" err="1" smtClean="0">
                <a:solidFill>
                  <a:schemeClr val="bg1"/>
                </a:solidFill>
              </a:rPr>
              <a:t>Maheshwari</a:t>
            </a:r>
            <a:endParaRPr lang="en-US" dirty="0">
              <a:solidFill>
                <a:schemeClr val="bg1"/>
              </a:solidFill>
            </a:endParaRPr>
          </a:p>
        </p:txBody>
      </p:sp>
    </p:spTree>
    <p:extLst>
      <p:ext uri="{BB962C8B-B14F-4D97-AF65-F5344CB8AC3E}">
        <p14:creationId xmlns:p14="http://schemas.microsoft.com/office/powerpoint/2010/main" val="1718346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Process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6437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Analysis</a:t>
            </a:r>
            <a:endParaRPr lang="en-US" dirty="0"/>
          </a:p>
        </p:txBody>
      </p:sp>
      <p:sp>
        <p:nvSpPr>
          <p:cNvPr id="3" name="Content Placeholder 2"/>
          <p:cNvSpPr>
            <a:spLocks noGrp="1"/>
          </p:cNvSpPr>
          <p:nvPr>
            <p:ph idx="1"/>
          </p:nvPr>
        </p:nvSpPr>
        <p:spPr/>
        <p:txBody>
          <a:bodyPr/>
          <a:lstStyle/>
          <a:p>
            <a:r>
              <a:rPr lang="en-US" dirty="0" smtClean="0"/>
              <a:t>Final </a:t>
            </a:r>
            <a:r>
              <a:rPr lang="en-US" dirty="0" err="1" smtClean="0"/>
              <a:t>DataFrame</a:t>
            </a:r>
            <a:r>
              <a:rPr lang="en-US" dirty="0" smtClean="0"/>
              <a:t> includes:</a:t>
            </a:r>
          </a:p>
          <a:p>
            <a:pPr lvl="1"/>
            <a:r>
              <a:rPr lang="en-US" dirty="0" smtClean="0"/>
              <a:t>Company Name</a:t>
            </a:r>
          </a:p>
          <a:p>
            <a:pPr lvl="1"/>
            <a:r>
              <a:rPr lang="en-US" dirty="0" smtClean="0"/>
              <a:t>Open Stock Price</a:t>
            </a:r>
          </a:p>
          <a:p>
            <a:pPr lvl="1"/>
            <a:r>
              <a:rPr lang="en-US" dirty="0" smtClean="0"/>
              <a:t>Date (1-month range from today to the past)</a:t>
            </a:r>
          </a:p>
          <a:p>
            <a:pPr lvl="1"/>
            <a:r>
              <a:rPr lang="en-US" dirty="0" smtClean="0"/>
              <a:t>Google Search Popularity Rates</a:t>
            </a:r>
          </a:p>
          <a:p>
            <a:pPr lvl="1"/>
            <a:r>
              <a:rPr lang="en-US" dirty="0" smtClean="0"/>
              <a:t>Twitter Sentiments (Positive Score, Negative Score, Neutral Score)</a:t>
            </a:r>
          </a:p>
          <a:p>
            <a:pPr lvl="1"/>
            <a:r>
              <a:rPr lang="en-US" dirty="0" smtClean="0"/>
              <a:t>Online News Sentiments </a:t>
            </a:r>
            <a:r>
              <a:rPr lang="en-US" dirty="0" smtClean="0"/>
              <a:t>(Positive Score, Negative Score, Neutral Score)</a:t>
            </a:r>
            <a:endParaRPr lang="en-US" dirty="0"/>
          </a:p>
        </p:txBody>
      </p:sp>
    </p:spTree>
    <p:extLst>
      <p:ext uri="{BB962C8B-B14F-4D97-AF65-F5344CB8AC3E}">
        <p14:creationId xmlns:p14="http://schemas.microsoft.com/office/powerpoint/2010/main" val="2970799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9016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f</a:t>
            </a:r>
            <a:r>
              <a:rPr lang="en-US" dirty="0" smtClean="0"/>
              <a:t>or Statistical Model</a:t>
            </a:r>
            <a:endParaRPr lang="en-US" dirty="0"/>
          </a:p>
        </p:txBody>
      </p:sp>
      <p:sp>
        <p:nvSpPr>
          <p:cNvPr id="3" name="Content Placeholder 2"/>
          <p:cNvSpPr>
            <a:spLocks noGrp="1"/>
          </p:cNvSpPr>
          <p:nvPr>
            <p:ph idx="1"/>
          </p:nvPr>
        </p:nvSpPr>
        <p:spPr/>
        <p:txBody>
          <a:bodyPr/>
          <a:lstStyle/>
          <a:p>
            <a:r>
              <a:rPr lang="en-US" dirty="0" smtClean="0"/>
              <a:t>Dependent variable:</a:t>
            </a:r>
          </a:p>
          <a:p>
            <a:pPr lvl="1"/>
            <a:r>
              <a:rPr lang="en-US" dirty="0" smtClean="0"/>
              <a:t>Open Stock Price</a:t>
            </a:r>
          </a:p>
          <a:p>
            <a:r>
              <a:rPr lang="en-US" dirty="0" smtClean="0"/>
              <a:t>Independent variables:</a:t>
            </a:r>
            <a:endParaRPr lang="en-US" dirty="0" smtClean="0"/>
          </a:p>
          <a:p>
            <a:pPr lvl="1"/>
            <a:r>
              <a:rPr lang="en-US" dirty="0" smtClean="0"/>
              <a:t>Google Search Popularity Rate</a:t>
            </a:r>
          </a:p>
          <a:p>
            <a:pPr lvl="1"/>
            <a:r>
              <a:rPr lang="en-US" dirty="0" smtClean="0"/>
              <a:t>Twitter Sentiments (Positive Score, Negative Score, Neutral Score)</a:t>
            </a:r>
          </a:p>
          <a:p>
            <a:pPr lvl="1"/>
            <a:r>
              <a:rPr lang="en-US" dirty="0" smtClean="0"/>
              <a:t>Online News Sentiments (Positive Score, Negative Score, Neutral Score)</a:t>
            </a:r>
          </a:p>
          <a:p>
            <a:endParaRPr lang="en-US" dirty="0"/>
          </a:p>
        </p:txBody>
      </p:sp>
    </p:spTree>
    <p:extLst>
      <p:ext uri="{BB962C8B-B14F-4D97-AF65-F5344CB8AC3E}">
        <p14:creationId xmlns:p14="http://schemas.microsoft.com/office/powerpoint/2010/main" val="306621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9281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74060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388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028" y="1956927"/>
            <a:ext cx="7315200" cy="39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0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mage result for stock pr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65" y="1942306"/>
            <a:ext cx="645795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229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dirty="0"/>
              <a:t>Predicting how the stock market will perform is one of the most difficult things to do. There are so many factors involved in the prediction – physical factors vs. </a:t>
            </a:r>
            <a:r>
              <a:rPr lang="en-US" dirty="0" err="1"/>
              <a:t>physhological</a:t>
            </a:r>
            <a:r>
              <a:rPr lang="en-US" dirty="0"/>
              <a:t>, rational and irrational </a:t>
            </a:r>
            <a:r>
              <a:rPr lang="en-US" dirty="0" err="1"/>
              <a:t>behaviour</a:t>
            </a:r>
            <a:r>
              <a:rPr lang="en-US" dirty="0"/>
              <a:t>, etc. All these aspects combine to make share prices volatile and very difficult to predict with a high degree of accuracy.</a:t>
            </a:r>
          </a:p>
          <a:p>
            <a:r>
              <a:rPr lang="en-US" dirty="0"/>
              <a:t>Can we use </a:t>
            </a:r>
            <a:r>
              <a:rPr lang="en-US" u="sng" dirty="0"/>
              <a:t>machine learning</a:t>
            </a:r>
            <a:r>
              <a:rPr lang="en-US" dirty="0"/>
              <a:t> as a game changer in this domain? Using features like the latest announcements about an organization, their quarterly revenue results, etc., machine learning techniques have the potential to unearth patterns and insights we didn’t see before, and these can be used to make unerringly accurate predictions.</a:t>
            </a:r>
          </a:p>
          <a:p>
            <a:endParaRPr lang="en-US" dirty="0"/>
          </a:p>
        </p:txBody>
      </p:sp>
    </p:spTree>
    <p:extLst>
      <p:ext uri="{BB962C8B-B14F-4D97-AF65-F5344CB8AC3E}">
        <p14:creationId xmlns:p14="http://schemas.microsoft.com/office/powerpoint/2010/main" val="87200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Our project’s aim is to figure out is there a Relationship between Company Stock Prices and their Internet Presence. </a:t>
            </a:r>
            <a:endParaRPr lang="en-US" dirty="0"/>
          </a:p>
        </p:txBody>
      </p:sp>
    </p:spTree>
    <p:extLst>
      <p:ext uri="{BB962C8B-B14F-4D97-AF65-F5344CB8AC3E}">
        <p14:creationId xmlns:p14="http://schemas.microsoft.com/office/powerpoint/2010/main" val="354395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are the indicators of the company’s internet presence?</a:t>
            </a:r>
          </a:p>
          <a:p>
            <a:r>
              <a:rPr lang="en-US" dirty="0" smtClean="0"/>
              <a:t>What data sources can we use to collect the necessary data?</a:t>
            </a:r>
          </a:p>
          <a:p>
            <a:r>
              <a:rPr lang="en-US" dirty="0" smtClean="0"/>
              <a:t>What kind of relationships can be among the collected data?</a:t>
            </a:r>
          </a:p>
          <a:p>
            <a:r>
              <a:rPr lang="en-US" dirty="0" smtClean="0"/>
              <a:t>What statistical model can we build to describe these relationships?</a:t>
            </a:r>
          </a:p>
          <a:p>
            <a:r>
              <a:rPr lang="en-US" dirty="0" smtClean="0"/>
              <a:t>What are the characteristics of our model?</a:t>
            </a:r>
            <a:endParaRPr lang="en-US" dirty="0"/>
          </a:p>
        </p:txBody>
      </p:sp>
    </p:spTree>
    <p:extLst>
      <p:ext uri="{BB962C8B-B14F-4D97-AF65-F5344CB8AC3E}">
        <p14:creationId xmlns:p14="http://schemas.microsoft.com/office/powerpoint/2010/main" val="4100809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Presence Indicators</a:t>
            </a:r>
            <a:endParaRPr lang="en-US" dirty="0"/>
          </a:p>
        </p:txBody>
      </p:sp>
      <p:sp>
        <p:nvSpPr>
          <p:cNvPr id="3" name="Content Placeholder 2"/>
          <p:cNvSpPr>
            <a:spLocks noGrp="1"/>
          </p:cNvSpPr>
          <p:nvPr>
            <p:ph idx="1"/>
          </p:nvPr>
        </p:nvSpPr>
        <p:spPr/>
        <p:txBody>
          <a:bodyPr/>
          <a:lstStyle/>
          <a:p>
            <a:r>
              <a:rPr lang="en-US" dirty="0" smtClean="0"/>
              <a:t>Search Queries Statistics</a:t>
            </a:r>
          </a:p>
          <a:p>
            <a:r>
              <a:rPr lang="en-US" dirty="0" smtClean="0"/>
              <a:t>Twitter Posts </a:t>
            </a:r>
            <a:r>
              <a:rPr lang="en-US" dirty="0" smtClean="0"/>
              <a:t>Statistics</a:t>
            </a:r>
          </a:p>
          <a:p>
            <a:r>
              <a:rPr lang="en-US" dirty="0" smtClean="0"/>
              <a:t>Online News </a:t>
            </a:r>
            <a:r>
              <a:rPr lang="en-US" dirty="0" smtClean="0"/>
              <a:t>Statistics</a:t>
            </a:r>
            <a:endParaRPr lang="en-US" dirty="0"/>
          </a:p>
        </p:txBody>
      </p:sp>
    </p:spTree>
    <p:extLst>
      <p:ext uri="{BB962C8B-B14F-4D97-AF65-F5344CB8AC3E}">
        <p14:creationId xmlns:p14="http://schemas.microsoft.com/office/powerpoint/2010/main" val="2685175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Stock Data Statistics: IEX Cloud and IEX API 1.0 (</a:t>
            </a:r>
            <a:r>
              <a:rPr lang="en-US" dirty="0" smtClean="0">
                <a:hlinkClick r:id="rId2"/>
              </a:rPr>
              <a:t>https://pypi.org/project/iexfinance/</a:t>
            </a:r>
            <a:r>
              <a:rPr lang="en-US" dirty="0" smtClean="0"/>
              <a:t>)</a:t>
            </a:r>
          </a:p>
          <a:p>
            <a:r>
              <a:rPr lang="en-US" dirty="0" smtClean="0"/>
              <a:t>Search Queries Statistics: </a:t>
            </a:r>
            <a:r>
              <a:rPr lang="da-DK" dirty="0" smtClean="0"/>
              <a:t>Pseudo API for Google Trends (https://pypi.org/project/pytrends/)</a:t>
            </a:r>
            <a:endParaRPr lang="en-US" dirty="0" smtClean="0"/>
          </a:p>
          <a:p>
            <a:r>
              <a:rPr lang="en-US" dirty="0" smtClean="0"/>
              <a:t>Twitter Posts Statistics: Twitter API (</a:t>
            </a:r>
            <a:r>
              <a:rPr lang="en-US" dirty="0" smtClean="0">
                <a:hlinkClick r:id="rId3"/>
              </a:rPr>
              <a:t>https://tweepy.readthedocs.io/en/v3.5.0/</a:t>
            </a:r>
            <a:r>
              <a:rPr lang="en-US" dirty="0" smtClean="0"/>
              <a:t>)</a:t>
            </a:r>
          </a:p>
          <a:p>
            <a:r>
              <a:rPr lang="en-US" dirty="0" smtClean="0"/>
              <a:t>Online News Statistics: API for searching for articles from over 30,000 news sources and blogs (https://newsapi.org/docs)</a:t>
            </a:r>
            <a:endParaRPr lang="en-US" dirty="0"/>
          </a:p>
        </p:txBody>
      </p:sp>
    </p:spTree>
    <p:extLst>
      <p:ext uri="{BB962C8B-B14F-4D97-AF65-F5344CB8AC3E}">
        <p14:creationId xmlns:p14="http://schemas.microsoft.com/office/powerpoint/2010/main" val="1058649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Retrieving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92763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334</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Discovering a Relationship between Company Stock Prices and their Internet Presence</vt:lpstr>
      <vt:lpstr>PowerPoint Presentation</vt:lpstr>
      <vt:lpstr>PowerPoint Presentation</vt:lpstr>
      <vt:lpstr>Motivation</vt:lpstr>
      <vt:lpstr>Motivation</vt:lpstr>
      <vt:lpstr>Questions</vt:lpstr>
      <vt:lpstr>Internet Presence Indicators</vt:lpstr>
      <vt:lpstr>Data Sources</vt:lpstr>
      <vt:lpstr>Data Retrieving</vt:lpstr>
      <vt:lpstr>Data Cleaning Process</vt:lpstr>
      <vt:lpstr>Data for Analysis</vt:lpstr>
      <vt:lpstr>Visualization</vt:lpstr>
      <vt:lpstr>Data for Statistical Model</vt:lpstr>
      <vt:lpstr>Model</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The Relationship between Company Stock Prices and their Internet Presence</dc:title>
  <dc:creator>Anna</dc:creator>
  <cp:lastModifiedBy>Anna</cp:lastModifiedBy>
  <cp:revision>11</cp:revision>
  <dcterms:created xsi:type="dcterms:W3CDTF">2019-04-03T02:45:23Z</dcterms:created>
  <dcterms:modified xsi:type="dcterms:W3CDTF">2019-04-03T05:08:33Z</dcterms:modified>
</cp:coreProperties>
</file>