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70" r:id="rId9"/>
    <p:sldId id="267" r:id="rId10"/>
    <p:sldId id="264" r:id="rId11"/>
    <p:sldId id="271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7C1E-3605-4A19-BA07-CC5FD98756C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C260-ADA1-47A0-B3AC-22355A0C9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3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D7089-7681-4033-8D3D-9DF13F79FC16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4C1A-0BF0-4594-9B51-726021BD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57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15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1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20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C2FAFE-06B9-47BB-AC14-55FCFD711C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315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356" y="1213763"/>
            <a:ext cx="9206528" cy="3383911"/>
          </a:xfrm>
        </p:spPr>
        <p:txBody>
          <a:bodyPr>
            <a:noAutofit/>
          </a:bodyPr>
          <a:lstStyle/>
          <a:p>
            <a:r>
              <a:rPr lang="en-US" sz="2800" dirty="0"/>
              <a:t>Discovering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Relationships between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4400" dirty="0"/>
              <a:t>Companies’ Stocks </a:t>
            </a:r>
            <a:br>
              <a:rPr lang="en-US" sz="4400" dirty="0"/>
            </a:br>
            <a:r>
              <a:rPr lang="en-US" sz="4400" dirty="0"/>
              <a:t>&amp;</a:t>
            </a:r>
            <a:br>
              <a:rPr lang="en-US" sz="4400" dirty="0"/>
            </a:br>
            <a:r>
              <a:rPr lang="en-US" sz="4400" dirty="0"/>
              <a:t> their Internet Presence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057" y="4758560"/>
            <a:ext cx="6853382" cy="547953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Anna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Burlyaeva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Gaurav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Maheshwari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925" y="1765004"/>
            <a:ext cx="5411972" cy="3581400"/>
          </a:xfrm>
        </p:spPr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DataFrame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Company Name</a:t>
            </a:r>
          </a:p>
          <a:p>
            <a:pPr lvl="1"/>
            <a:r>
              <a:rPr lang="en-US" dirty="0" smtClean="0"/>
              <a:t>Open Stock Price</a:t>
            </a:r>
          </a:p>
          <a:p>
            <a:pPr lvl="1"/>
            <a:r>
              <a:rPr lang="en-US" dirty="0" smtClean="0"/>
              <a:t>Date (period: sliding one month)</a:t>
            </a:r>
            <a:endParaRPr lang="en-US" dirty="0" smtClean="0"/>
          </a:p>
          <a:p>
            <a:pPr lvl="1"/>
            <a:r>
              <a:rPr lang="en-US" dirty="0" smtClean="0"/>
              <a:t>Google Search Popularity Rates</a:t>
            </a:r>
          </a:p>
          <a:p>
            <a:pPr lvl="1"/>
            <a:r>
              <a:rPr lang="en-US" dirty="0" smtClean="0"/>
              <a:t>Twitter Sentiments </a:t>
            </a:r>
            <a:endParaRPr lang="en-US" dirty="0" smtClean="0"/>
          </a:p>
          <a:p>
            <a:pPr lvl="1"/>
            <a:r>
              <a:rPr lang="en-US" dirty="0" smtClean="0"/>
              <a:t>News Sentiments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13606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</a:t>
            </a:r>
            <a:r>
              <a:rPr lang="en-US" dirty="0" smtClean="0"/>
              <a:t>or 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814" y="2399158"/>
            <a:ext cx="4763386" cy="2557400"/>
          </a:xfrm>
        </p:spPr>
        <p:txBody>
          <a:bodyPr/>
          <a:lstStyle/>
          <a:p>
            <a:r>
              <a:rPr lang="en-US" dirty="0" smtClean="0"/>
              <a:t>Dependent variable:</a:t>
            </a:r>
          </a:p>
          <a:p>
            <a:pPr lvl="1"/>
            <a:r>
              <a:rPr lang="en-US" dirty="0" smtClean="0"/>
              <a:t>Open Stock Price</a:t>
            </a:r>
          </a:p>
          <a:p>
            <a:r>
              <a:rPr lang="en-US" dirty="0" smtClean="0"/>
              <a:t>Independent variables:</a:t>
            </a:r>
          </a:p>
          <a:p>
            <a:pPr lvl="1"/>
            <a:r>
              <a:rPr lang="en-US" dirty="0" smtClean="0"/>
              <a:t>Google Search Popularity Rate</a:t>
            </a:r>
          </a:p>
          <a:p>
            <a:pPr lvl="1"/>
            <a:r>
              <a:rPr lang="en-US" dirty="0" smtClean="0"/>
              <a:t>Twitter Sentiments </a:t>
            </a:r>
            <a:r>
              <a:rPr lang="en-US" dirty="0" smtClean="0"/>
              <a:t>(3 predictors)</a:t>
            </a:r>
            <a:endParaRPr lang="en-US" dirty="0"/>
          </a:p>
          <a:p>
            <a:pPr lvl="1"/>
            <a:r>
              <a:rPr lang="en-US" dirty="0" smtClean="0"/>
              <a:t>News </a:t>
            </a:r>
            <a:r>
              <a:rPr lang="en-US" dirty="0" smtClean="0"/>
              <a:t>Sentiments </a:t>
            </a:r>
            <a:r>
              <a:rPr lang="en-US" dirty="0"/>
              <a:t>(3 predictors)</a:t>
            </a:r>
          </a:p>
          <a:p>
            <a:pPr lvl="1"/>
            <a:endParaRPr lang="en-US" dirty="0"/>
          </a:p>
        </p:txBody>
      </p:sp>
      <p:pic>
        <p:nvPicPr>
          <p:cNvPr id="9224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68" y="1863510"/>
            <a:ext cx="3357451" cy="33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96540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422605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85706"/>
            <a:ext cx="5071730" cy="1550359"/>
          </a:xfrm>
        </p:spPr>
        <p:txBody>
          <a:bodyPr>
            <a:noAutofit/>
          </a:bodyPr>
          <a:lstStyle/>
          <a:p>
            <a:r>
              <a:rPr lang="en-US" sz="2800" dirty="0" smtClean="0"/>
              <a:t>Thank you for your attention</a:t>
            </a:r>
            <a:r>
              <a:rPr lang="en-US" sz="2800" dirty="0" smtClean="0"/>
              <a:t>!</a:t>
            </a:r>
            <a:endParaRPr lang="en-US" sz="2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15</a:t>
            </a:fld>
            <a:endParaRPr lang="en-US"/>
          </a:p>
        </p:txBody>
      </p:sp>
      <p:pic>
        <p:nvPicPr>
          <p:cNvPr id="1032" name="Picture 8" descr="Image result for question ses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98" y="1609717"/>
            <a:ext cx="3502335" cy="3502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138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7170" name="Picture 2" descr="Image result for let's do thi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8235"/>
          <a:stretch/>
        </p:blipFill>
        <p:spPr bwMode="auto">
          <a:xfrm>
            <a:off x="8169697" y="1428750"/>
            <a:ext cx="1593054" cy="24511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tesla stocks going 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54786"/>
            <a:ext cx="5036972" cy="2466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044" t="3783" r="3876" b="5756"/>
          <a:stretch/>
        </p:blipFill>
        <p:spPr>
          <a:xfrm>
            <a:off x="1937708" y="2844548"/>
            <a:ext cx="5047673" cy="265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222" y="4065466"/>
            <a:ext cx="9115259" cy="227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0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2655"/>
            <a:ext cx="9601200" cy="9744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discover relationships </a:t>
            </a:r>
            <a:r>
              <a:rPr lang="en-US" sz="2400" dirty="0" smtClean="0"/>
              <a:t>between Company Stock Prices and their Internet </a:t>
            </a:r>
            <a:r>
              <a:rPr lang="en-US" sz="2400" dirty="0" smtClean="0"/>
              <a:t>Presence</a:t>
            </a:r>
            <a:endParaRPr lang="en-US" sz="2400" dirty="0"/>
          </a:p>
        </p:txBody>
      </p:sp>
      <p:pic>
        <p:nvPicPr>
          <p:cNvPr id="6146" name="Picture 2" descr="Image result for project ai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2918691"/>
            <a:ext cx="3161146" cy="316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916" y="1956391"/>
            <a:ext cx="4795284" cy="2015245"/>
          </a:xfrm>
        </p:spPr>
        <p:txBody>
          <a:bodyPr/>
          <a:lstStyle/>
          <a:p>
            <a:r>
              <a:rPr lang="en-US" dirty="0" smtClean="0"/>
              <a:t>Indicators </a:t>
            </a:r>
            <a:r>
              <a:rPr lang="en-US" dirty="0" smtClean="0"/>
              <a:t>of </a:t>
            </a:r>
            <a:r>
              <a:rPr lang="en-US" dirty="0" smtClean="0"/>
              <a:t>internet </a:t>
            </a:r>
            <a:r>
              <a:rPr lang="en-US" dirty="0" smtClean="0"/>
              <a:t>presence?</a:t>
            </a:r>
          </a:p>
          <a:p>
            <a:r>
              <a:rPr lang="en-US" dirty="0" smtClean="0"/>
              <a:t>Data sources?</a:t>
            </a:r>
            <a:endParaRPr lang="en-US" dirty="0" smtClean="0"/>
          </a:p>
          <a:p>
            <a:r>
              <a:rPr lang="en-US" dirty="0" smtClean="0"/>
              <a:t>Relationships?</a:t>
            </a:r>
            <a:endParaRPr lang="en-US" dirty="0" smtClean="0"/>
          </a:p>
          <a:p>
            <a:r>
              <a:rPr lang="en-US" dirty="0" smtClean="0"/>
              <a:t>Statistical model?</a:t>
            </a:r>
            <a:endParaRPr lang="en-US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14" y="4111246"/>
            <a:ext cx="4027130" cy="1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851" y="1671706"/>
            <a:ext cx="4320177" cy="243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Presence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3563"/>
            <a:ext cx="3880884" cy="1743740"/>
          </a:xfrm>
        </p:spPr>
        <p:txBody>
          <a:bodyPr/>
          <a:lstStyle/>
          <a:p>
            <a:r>
              <a:rPr lang="en-US" dirty="0" smtClean="0"/>
              <a:t>Search Queries Statistics</a:t>
            </a:r>
          </a:p>
          <a:p>
            <a:r>
              <a:rPr lang="en-US" dirty="0" smtClean="0"/>
              <a:t>Twitter Posts Statistics</a:t>
            </a:r>
          </a:p>
          <a:p>
            <a:r>
              <a:rPr lang="en-US" dirty="0" smtClean="0"/>
              <a:t>Online News Statistics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68" y="4230118"/>
            <a:ext cx="2962890" cy="1970323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r="11468"/>
          <a:stretch/>
        </p:blipFill>
        <p:spPr bwMode="auto">
          <a:xfrm>
            <a:off x="5189172" y="3192315"/>
            <a:ext cx="2987749" cy="193275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35" y="1821599"/>
            <a:ext cx="2795879" cy="186275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6781"/>
            <a:ext cx="5752214" cy="4201364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sources </a:t>
            </a:r>
          </a:p>
          <a:p>
            <a:pPr lvl="1"/>
            <a:r>
              <a:rPr lang="en-US" dirty="0" smtClean="0"/>
              <a:t>Stock Data Statistics: IEX Cloud and IEX API 1.0 (https://pypi.org/project/iexfinance/)</a:t>
            </a:r>
          </a:p>
          <a:p>
            <a:pPr lvl="1"/>
            <a:r>
              <a:rPr lang="en-US" dirty="0" smtClean="0"/>
              <a:t>Search Queries Statistics: </a:t>
            </a:r>
            <a:r>
              <a:rPr lang="da-DK" dirty="0" smtClean="0"/>
              <a:t>Pseudo API for Google Trends (https://pypi.org/project/pytrends/)</a:t>
            </a:r>
            <a:endParaRPr lang="en-US" dirty="0" smtClean="0"/>
          </a:p>
          <a:p>
            <a:pPr lvl="1"/>
            <a:r>
              <a:rPr lang="en-US" dirty="0" smtClean="0"/>
              <a:t>Twitter Posts Statistics: Twitter API (https://tweepy.readthedocs.io/en/v3.5.0/)</a:t>
            </a:r>
          </a:p>
          <a:p>
            <a:pPr lvl="1"/>
            <a:r>
              <a:rPr lang="en-US" dirty="0" smtClean="0"/>
              <a:t>Online News Statistics: API for searching for articles from over 30,000 news sources and blogs (https://newsapi.org/docs)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034" y="1626781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91672" y="1798547"/>
            <a:ext cx="5752214" cy="4201364"/>
          </a:xfrm>
        </p:spPr>
        <p:txBody>
          <a:bodyPr>
            <a:normAutofit/>
          </a:bodyPr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vaderSentiment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 and various APIs libraries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948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81" y="1930051"/>
            <a:ext cx="4603898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93" y="2371094"/>
            <a:ext cx="5137727" cy="2699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567" y="1980314"/>
            <a:ext cx="4582633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50" y="1980314"/>
            <a:ext cx="4762500" cy="3371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UC Berkeley Data Analytics Boot Camp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4/4/2019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FAFE-06B9-47BB-AC14-55FCFD711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343</TotalTime>
  <Words>315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Discovering  Relationships between   Companies’ Stocks  &amp;  their Internet Presence</vt:lpstr>
      <vt:lpstr>Motivation</vt:lpstr>
      <vt:lpstr>Aim</vt:lpstr>
      <vt:lpstr>Questions</vt:lpstr>
      <vt:lpstr>Internet Presence Indicators</vt:lpstr>
      <vt:lpstr>Data Sources</vt:lpstr>
      <vt:lpstr>Tools</vt:lpstr>
      <vt:lpstr>Data Retrieving</vt:lpstr>
      <vt:lpstr>Data Cleaning Process</vt:lpstr>
      <vt:lpstr>Data for Analysis</vt:lpstr>
      <vt:lpstr>Visualization</vt:lpstr>
      <vt:lpstr>Data for Statistical Model</vt:lpstr>
      <vt:lpstr>Model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Relationship between Company Stock Prices and their Internet Presence</dc:title>
  <dc:creator>Anna</dc:creator>
  <cp:lastModifiedBy>Anna</cp:lastModifiedBy>
  <cp:revision>36</cp:revision>
  <dcterms:created xsi:type="dcterms:W3CDTF">2019-04-03T02:45:23Z</dcterms:created>
  <dcterms:modified xsi:type="dcterms:W3CDTF">2019-04-04T02:43:55Z</dcterms:modified>
</cp:coreProperties>
</file>