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70" r:id="rId9"/>
    <p:sldId id="267" r:id="rId10"/>
    <p:sldId id="264" r:id="rId11"/>
    <p:sldId id="265" r:id="rId12"/>
    <p:sldId id="271" r:id="rId13"/>
    <p:sldId id="273" r:id="rId14"/>
    <p:sldId id="274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213763"/>
            <a:ext cx="9206528" cy="3383911"/>
          </a:xfrm>
        </p:spPr>
        <p:txBody>
          <a:bodyPr>
            <a:noAutofit/>
          </a:bodyPr>
          <a:lstStyle/>
          <a:p>
            <a:r>
              <a:rPr lang="en-US" sz="2800" dirty="0"/>
              <a:t>Discovering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Relationships between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4400" dirty="0"/>
              <a:t>Companies’ Stocks </a:t>
            </a:r>
            <a:br>
              <a:rPr lang="en-US" sz="4400" dirty="0"/>
            </a:br>
            <a:r>
              <a:rPr lang="en-US" sz="4400" dirty="0"/>
              <a:t>&amp;</a:t>
            </a:r>
            <a:br>
              <a:rPr lang="en-US" sz="4400" dirty="0"/>
            </a:br>
            <a:r>
              <a:rPr lang="en-US" sz="4400" dirty="0"/>
              <a:t> their Internet Presence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57" y="4758560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Authors: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3581400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Company Name</a:t>
            </a:r>
          </a:p>
          <a:p>
            <a:pPr lvl="1"/>
            <a:r>
              <a:rPr lang="en-US" dirty="0"/>
              <a:t>Open Stock Price</a:t>
            </a:r>
          </a:p>
          <a:p>
            <a:pPr lvl="1"/>
            <a:r>
              <a:rPr lang="en-US" dirty="0"/>
              <a:t>Date (period: sliding one month)</a:t>
            </a:r>
          </a:p>
          <a:p>
            <a:pPr lvl="1"/>
            <a:r>
              <a:rPr lang="en-US" dirty="0"/>
              <a:t>Google Search Popularity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0" t="-474" r="-630" b="47837"/>
          <a:stretch/>
        </p:blipFill>
        <p:spPr>
          <a:xfrm>
            <a:off x="1371600" y="3953044"/>
            <a:ext cx="10267950" cy="20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2399158"/>
            <a:ext cx="4763386" cy="2557400"/>
          </a:xfrm>
        </p:spPr>
        <p:txBody>
          <a:bodyPr/>
          <a:lstStyle/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Open Stock Price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Google Search Popularity Rate</a:t>
            </a:r>
          </a:p>
          <a:p>
            <a:pPr lvl="1"/>
            <a:r>
              <a:rPr lang="en-US" dirty="0"/>
              <a:t>Twitter Sentiments (3 predictors)</a:t>
            </a:r>
          </a:p>
          <a:p>
            <a:pPr lvl="1"/>
            <a:r>
              <a:rPr lang="en-US" dirty="0"/>
              <a:t>News Sentiments (3 predictors)</a:t>
            </a:r>
          </a:p>
          <a:p>
            <a:pPr lvl="1"/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8" y="1863510"/>
            <a:ext cx="3357451" cy="33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46" y="1563250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6" y="156325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7" y="1701796"/>
            <a:ext cx="5486411" cy="365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0179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1" y="1738741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3874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2" y="1428750"/>
            <a:ext cx="7533265" cy="49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4181"/>
            <a:ext cx="9697428" cy="3581400"/>
          </a:xfrm>
        </p:spPr>
        <p:txBody>
          <a:bodyPr>
            <a:normAutofit/>
          </a:bodyPr>
          <a:lstStyle/>
          <a:p>
            <a:r>
              <a:rPr lang="en-US" dirty="0"/>
              <a:t>Stock prediction requires lots of variables e.g. company performance, people’s emotion about he company, global economic situation, weather </a:t>
            </a:r>
            <a:r>
              <a:rPr lang="en-US" dirty="0" smtClean="0"/>
              <a:t>patterns,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this project we are only tracking tweets, news, google trends, company stock </a:t>
            </a:r>
            <a:r>
              <a:rPr lang="en-US" dirty="0" smtClean="0"/>
              <a:t>and </a:t>
            </a:r>
            <a:r>
              <a:rPr lang="en-US" dirty="0"/>
              <a:t>we have limited access to free </a:t>
            </a:r>
            <a:r>
              <a:rPr lang="en-US" dirty="0" smtClean="0"/>
              <a:t>data</a:t>
            </a:r>
            <a:r>
              <a:rPr lang="ru-RU" dirty="0" smtClean="0"/>
              <a:t>, </a:t>
            </a:r>
            <a:r>
              <a:rPr lang="en-US" dirty="0" smtClean="0"/>
              <a:t>and our dataset is not representative</a:t>
            </a:r>
            <a:endParaRPr lang="en-US" dirty="0"/>
          </a:p>
          <a:p>
            <a:r>
              <a:rPr lang="en-US" dirty="0" smtClean="0"/>
              <a:t>Sentiment analysis requires lots of data cleaning</a:t>
            </a:r>
            <a:endParaRPr lang="en-US" dirty="0"/>
          </a:p>
          <a:p>
            <a:r>
              <a:rPr lang="en-US" dirty="0" smtClean="0"/>
              <a:t>Except</a:t>
            </a:r>
            <a:r>
              <a:rPr lang="en-US" dirty="0" smtClean="0"/>
              <a:t> </a:t>
            </a:r>
            <a:r>
              <a:rPr lang="en-US" dirty="0"/>
              <a:t>data analytics capabilities we also have to use machine learning capabilities to perform sentimental analysis and other </a:t>
            </a:r>
            <a:r>
              <a:rPr lang="en-US" dirty="0" smtClean="0"/>
              <a:t>techniques </a:t>
            </a:r>
            <a:endParaRPr lang="en-US" dirty="0" smtClean="0"/>
          </a:p>
          <a:p>
            <a:r>
              <a:rPr lang="en-US" dirty="0" smtClean="0"/>
              <a:t>Our model doesn’t demonstrate a significant relationships among the data, but it doesn’t mean that there no relationships there, we need to do more additional analysis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1" y="3175668"/>
            <a:ext cx="5352473" cy="67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Thank you for your attention!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17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tesla stocks go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54786"/>
            <a:ext cx="5036972" cy="2466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44" t="3783" r="3876" b="5756"/>
          <a:stretch/>
        </p:blipFill>
        <p:spPr>
          <a:xfrm>
            <a:off x="1937708" y="2844548"/>
            <a:ext cx="5047673" cy="265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22" y="4065466"/>
            <a:ext cx="9115259" cy="227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974436"/>
          </a:xfrm>
        </p:spPr>
        <p:txBody>
          <a:bodyPr>
            <a:normAutofit/>
          </a:bodyPr>
          <a:lstStyle/>
          <a:p>
            <a:r>
              <a:rPr lang="en-US" sz="2400" dirty="0"/>
              <a:t>To discover relationships between Company Stock Prices and their Internet Presence</a:t>
            </a:r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2015245"/>
          </a:xfrm>
        </p:spPr>
        <p:txBody>
          <a:bodyPr/>
          <a:lstStyle/>
          <a:p>
            <a:r>
              <a:rPr lang="en-US" dirty="0"/>
              <a:t>Indicators of internet presence?</a:t>
            </a:r>
          </a:p>
          <a:p>
            <a:r>
              <a:rPr lang="en-US" dirty="0"/>
              <a:t>Data sources?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Statistical model?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4" y="4111246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1" y="16717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Presence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/>
              <a:t>Search Queries Statistics</a:t>
            </a:r>
          </a:p>
          <a:p>
            <a:r>
              <a:rPr lang="en-US" dirty="0"/>
              <a:t>Twitter Posts Statistics</a:t>
            </a:r>
          </a:p>
          <a:p>
            <a:r>
              <a:rPr lang="en-US" dirty="0"/>
              <a:t>Online News Statistics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021417"/>
            <a:ext cx="5752214" cy="4201364"/>
          </a:xfrm>
        </p:spPr>
        <p:txBody>
          <a:bodyPr>
            <a:normAutofit/>
          </a:bodyPr>
          <a:lstStyle/>
          <a:p>
            <a:r>
              <a:rPr lang="en-US" sz="2400" dirty="0"/>
              <a:t>Data sources </a:t>
            </a:r>
          </a:p>
          <a:p>
            <a:pPr lvl="1"/>
            <a:r>
              <a:rPr lang="en-US" sz="2400" dirty="0"/>
              <a:t>Stock Data Statistics: IEX Cloud and IEX API 1.0 </a:t>
            </a:r>
            <a:endParaRPr lang="en-US" sz="2400" dirty="0" smtClean="0"/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Queries Statistics: </a:t>
            </a:r>
            <a:r>
              <a:rPr lang="da-DK" sz="2400" dirty="0"/>
              <a:t>Pseudo API for Google Trends </a:t>
            </a:r>
            <a:endParaRPr lang="da-DK" sz="2400" dirty="0" smtClean="0"/>
          </a:p>
          <a:p>
            <a:pPr lvl="1"/>
            <a:r>
              <a:rPr lang="en-US" sz="2400" dirty="0" smtClean="0"/>
              <a:t>Twitter </a:t>
            </a:r>
            <a:r>
              <a:rPr lang="en-US" sz="2400" dirty="0"/>
              <a:t>Posts Statistics: Twitter API </a:t>
            </a:r>
            <a:endParaRPr lang="en-US" sz="2400" dirty="0" smtClean="0"/>
          </a:p>
          <a:p>
            <a:pPr lvl="1"/>
            <a:r>
              <a:rPr lang="en-US" sz="2400" dirty="0" smtClean="0"/>
              <a:t>Online </a:t>
            </a:r>
            <a:r>
              <a:rPr lang="en-US" sz="2400" dirty="0"/>
              <a:t>News Statistics: </a:t>
            </a:r>
            <a:r>
              <a:rPr lang="en-US" sz="2400" dirty="0" smtClean="0"/>
              <a:t>News </a:t>
            </a:r>
            <a:r>
              <a:rPr lang="en-US" sz="2400" dirty="0" smtClean="0"/>
              <a:t>API</a:t>
            </a:r>
            <a:endParaRPr lang="en-US" sz="24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3930371"/>
            <a:ext cx="5901751" cy="17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 notebook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41" y="2367815"/>
            <a:ext cx="2866608" cy="28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lear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1904417"/>
            <a:ext cx="2734623" cy="14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I 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9"/>
          <a:stretch/>
        </p:blipFill>
        <p:spPr bwMode="auto">
          <a:xfrm>
            <a:off x="5002702" y="1299209"/>
            <a:ext cx="2338996" cy="2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81" y="1930051"/>
            <a:ext cx="460389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 : 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Twitter API’s and python </a:t>
            </a:r>
            <a:r>
              <a:rPr lang="en-US" dirty="0" smtClean="0"/>
              <a:t>libraries </a:t>
            </a:r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Careful </a:t>
            </a:r>
            <a:r>
              <a:rPr lang="en-US" dirty="0"/>
              <a:t>consideration on which tweet accounts to monitor</a:t>
            </a:r>
          </a:p>
          <a:p>
            <a:r>
              <a:rPr lang="en-US" dirty="0" smtClean="0"/>
              <a:t>News:</a:t>
            </a:r>
          </a:p>
          <a:p>
            <a:pPr lvl="1"/>
            <a:r>
              <a:rPr lang="en-US" dirty="0" smtClean="0"/>
              <a:t>stocknewsapi.com </a:t>
            </a:r>
            <a:r>
              <a:rPr lang="en-US" dirty="0"/>
              <a:t>and newsapi.org</a:t>
            </a:r>
          </a:p>
          <a:p>
            <a:r>
              <a:rPr lang="en-US" dirty="0" smtClean="0"/>
              <a:t>Stocks:</a:t>
            </a:r>
          </a:p>
          <a:p>
            <a:pPr lvl="1"/>
            <a:r>
              <a:rPr lang="en-US" dirty="0" smtClean="0"/>
              <a:t>IEX API</a:t>
            </a:r>
          </a:p>
          <a:p>
            <a:r>
              <a:rPr lang="en-US" dirty="0" smtClean="0"/>
              <a:t>Google Trends:</a:t>
            </a:r>
          </a:p>
          <a:p>
            <a:pPr lvl="1"/>
            <a:r>
              <a:rPr lang="en-US" dirty="0" smtClean="0"/>
              <a:t>Pseudo API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Tweets and news are not on regular intervals for a particular stock</a:t>
            </a:r>
          </a:p>
          <a:p>
            <a:r>
              <a:rPr lang="en-US" dirty="0"/>
              <a:t>After performing sentimental analysis on tweets we had to merge results of sentiments by grouping them based on the dates</a:t>
            </a:r>
          </a:p>
          <a:p>
            <a:r>
              <a:rPr lang="en-US" dirty="0"/>
              <a:t>Merging the data from Twitter, </a:t>
            </a:r>
            <a:r>
              <a:rPr lang="en-US" dirty="0" smtClean="0"/>
              <a:t>multiple </a:t>
            </a:r>
            <a:r>
              <a:rPr lang="en-US" dirty="0"/>
              <a:t>news API’s and Google </a:t>
            </a:r>
            <a:r>
              <a:rPr lang="en-US" dirty="0" smtClean="0"/>
              <a:t>Trends </a:t>
            </a:r>
            <a:r>
              <a:rPr lang="en-US" dirty="0"/>
              <a:t>based on date</a:t>
            </a:r>
          </a:p>
          <a:p>
            <a:r>
              <a:rPr lang="en-US" dirty="0"/>
              <a:t>Comparing the data merged data with stock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/>
              <a:t>We had to consider the fact that Tweets &amp; News might have bias in the data</a:t>
            </a:r>
          </a:p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521</TotalTime>
  <Words>495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Discovering  Relationships between   Companies’ Stocks  &amp;  their Internet Presence</vt:lpstr>
      <vt:lpstr>Motivation</vt:lpstr>
      <vt:lpstr>Aim</vt:lpstr>
      <vt:lpstr>Questions</vt:lpstr>
      <vt:lpstr>Internet Presence Indicators</vt:lpstr>
      <vt:lpstr>Data Sources</vt:lpstr>
      <vt:lpstr>Tools</vt:lpstr>
      <vt:lpstr>Data Retrieving</vt:lpstr>
      <vt:lpstr>Data Cleaning Process</vt:lpstr>
      <vt:lpstr>Data for Analysis</vt:lpstr>
      <vt:lpstr>Data for Statistical Model</vt:lpstr>
      <vt:lpstr>Visualization</vt:lpstr>
      <vt:lpstr>Visualization</vt:lpstr>
      <vt:lpstr>Visualization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50</cp:revision>
  <dcterms:created xsi:type="dcterms:W3CDTF">2019-04-03T02:45:23Z</dcterms:created>
  <dcterms:modified xsi:type="dcterms:W3CDTF">2019-04-04T20:15:36Z</dcterms:modified>
</cp:coreProperties>
</file>