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5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9" r:id="rId3"/>
    <p:sldId id="260" r:id="rId4"/>
    <p:sldId id="261" r:id="rId5"/>
    <p:sldId id="262" r:id="rId6"/>
    <p:sldId id="263" r:id="rId7"/>
    <p:sldId id="272" r:id="rId8"/>
    <p:sldId id="270" r:id="rId9"/>
    <p:sldId id="267" r:id="rId10"/>
    <p:sldId id="264" r:id="rId11"/>
    <p:sldId id="271" r:id="rId12"/>
    <p:sldId id="265" r:id="rId13"/>
    <p:sldId id="266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9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E7C1E-3605-4A19-BA07-CC5FD98756CA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AC260-ADA1-47A0-B3AC-22355A0C9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2300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D7089-7681-4033-8D3D-9DF13F79FC16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F4C1A-0BF0-4594-9B51-726021BD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577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4/4/2019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UC Berkeley Data Analytics Boot Camp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1C2FAFE-06B9-47BB-AC14-55FCFD711C0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11539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 Berkeley Data Analytics Boot Camp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4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 Berkeley Data Analytics Boot Camp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4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 Berkeley Data Analytics Boot Camp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4/4/2019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UC Berkeley Data Analytics Boot Camp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C2FAFE-06B9-47BB-AC14-55FCFD711C0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4111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 Berkeley Data Analytics Boot Camp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2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 Berkeley Data Analytics Boot Camp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21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 Berkeley Data Analytics Boot Camp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94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 Berkeley Data Analytics Boot Camp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08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4/4/2019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UC Berkeley Data Analytics Boot Camp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C2FAFE-06B9-47BB-AC14-55FCFD711C0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2084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4/4/2019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UC Berkeley Data Analytics Boot Camp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C2FAFE-06B9-47BB-AC14-55FCFD711C0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8214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4/4/2019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UC Berkeley Data Analytics Boot Camp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1C2FAFE-06B9-47BB-AC14-55FCFD711C0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4315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hd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2356" y="1213763"/>
            <a:ext cx="9206528" cy="3383911"/>
          </a:xfrm>
        </p:spPr>
        <p:txBody>
          <a:bodyPr>
            <a:noAutofit/>
          </a:bodyPr>
          <a:lstStyle/>
          <a:p>
            <a:r>
              <a:rPr lang="en-US" sz="2800" dirty="0"/>
              <a:t>Discovering 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en-US" sz="2800" dirty="0"/>
              <a:t>Relationships between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3200" dirty="0"/>
              <a:t> </a:t>
            </a:r>
            <a:br>
              <a:rPr lang="en-US" sz="3200" dirty="0"/>
            </a:br>
            <a:r>
              <a:rPr lang="en-US" sz="4400" dirty="0"/>
              <a:t>Companies’ Stocks </a:t>
            </a:r>
            <a:br>
              <a:rPr lang="en-US" sz="4400" dirty="0"/>
            </a:br>
            <a:r>
              <a:rPr lang="en-US" sz="4400" dirty="0"/>
              <a:t>&amp;</a:t>
            </a:r>
            <a:br>
              <a:rPr lang="en-US" sz="4400" dirty="0"/>
            </a:br>
            <a:r>
              <a:rPr lang="en-US" sz="4400" dirty="0"/>
              <a:t> their Internet Presence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0057" y="4758560"/>
            <a:ext cx="6853382" cy="547953"/>
          </a:xfrm>
        </p:spPr>
        <p:txBody>
          <a:bodyPr>
            <a:normAutofit/>
          </a:bodyPr>
          <a:lstStyle/>
          <a:p>
            <a:pPr algn="l"/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Authors:</a:t>
            </a:r>
            <a:r>
              <a:rPr lang="ru-RU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Anna </a:t>
            </a:r>
            <a:r>
              <a:rPr lang="en-US" i="1" dirty="0" err="1">
                <a:solidFill>
                  <a:schemeClr val="tx2">
                    <a:lumMod val="75000"/>
                  </a:schemeClr>
                </a:solidFill>
              </a:rPr>
              <a:t>Burlyaeva</a:t>
            </a:r>
            <a:r>
              <a:rPr lang="ru-RU" i="1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Gaurav </a:t>
            </a:r>
            <a:r>
              <a:rPr lang="en-US" i="1" dirty="0" err="1">
                <a:solidFill>
                  <a:schemeClr val="tx2">
                    <a:lumMod val="75000"/>
                  </a:schemeClr>
                </a:solidFill>
              </a:rPr>
              <a:t>Maheshwari</a:t>
            </a:r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346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7925" y="1765004"/>
            <a:ext cx="5411972" cy="3581400"/>
          </a:xfrm>
        </p:spPr>
        <p:txBody>
          <a:bodyPr/>
          <a:lstStyle/>
          <a:p>
            <a:r>
              <a:rPr lang="en-US" dirty="0"/>
              <a:t>Final </a:t>
            </a:r>
            <a:r>
              <a:rPr lang="en-US" dirty="0" err="1"/>
              <a:t>DataFrame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Company Name</a:t>
            </a:r>
          </a:p>
          <a:p>
            <a:pPr lvl="1"/>
            <a:r>
              <a:rPr lang="en-US" dirty="0"/>
              <a:t>Open Stock Price</a:t>
            </a:r>
          </a:p>
          <a:p>
            <a:pPr lvl="1"/>
            <a:r>
              <a:rPr lang="en-US" dirty="0"/>
              <a:t>Date (period: sliding one month)</a:t>
            </a:r>
          </a:p>
          <a:p>
            <a:pPr lvl="1"/>
            <a:r>
              <a:rPr lang="en-US" dirty="0"/>
              <a:t>Google Search Popularity Rates</a:t>
            </a:r>
          </a:p>
          <a:p>
            <a:pPr lvl="1"/>
            <a:r>
              <a:rPr lang="en-US" dirty="0"/>
              <a:t>Twitter Sentiments </a:t>
            </a:r>
          </a:p>
          <a:p>
            <a:pPr lvl="1"/>
            <a:r>
              <a:rPr lang="en-US" dirty="0"/>
              <a:t>News Sentiments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UC Berkeley Data Analytics Boot Camp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99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4136065" cy="3581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UC Berkeley Data Analytics Boot Camp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16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 Statistical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8814" y="2399158"/>
            <a:ext cx="4763386" cy="2557400"/>
          </a:xfrm>
        </p:spPr>
        <p:txBody>
          <a:bodyPr/>
          <a:lstStyle/>
          <a:p>
            <a:r>
              <a:rPr lang="en-US" dirty="0"/>
              <a:t>Dependent variable:</a:t>
            </a:r>
          </a:p>
          <a:p>
            <a:pPr lvl="1"/>
            <a:r>
              <a:rPr lang="en-US" dirty="0"/>
              <a:t>Open Stock Price</a:t>
            </a:r>
          </a:p>
          <a:p>
            <a:r>
              <a:rPr lang="en-US" dirty="0"/>
              <a:t>Independent variables:</a:t>
            </a:r>
          </a:p>
          <a:p>
            <a:pPr lvl="1"/>
            <a:r>
              <a:rPr lang="en-US" dirty="0"/>
              <a:t>Google Search Popularity Rate</a:t>
            </a:r>
          </a:p>
          <a:p>
            <a:pPr lvl="1"/>
            <a:r>
              <a:rPr lang="en-US" dirty="0"/>
              <a:t>Twitter Sentiments (3 predictors)</a:t>
            </a:r>
          </a:p>
          <a:p>
            <a:pPr lvl="1"/>
            <a:r>
              <a:rPr lang="en-US" dirty="0"/>
              <a:t>News Sentiments (3 predictors)</a:t>
            </a:r>
          </a:p>
          <a:p>
            <a:pPr lvl="1"/>
            <a:endParaRPr lang="en-US" dirty="0"/>
          </a:p>
        </p:txBody>
      </p:sp>
      <p:pic>
        <p:nvPicPr>
          <p:cNvPr id="9224" name="Picture 8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668" y="1863510"/>
            <a:ext cx="3357451" cy="33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UC Berkeley Data Analytics Boot Camp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10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4965405" cy="3581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UC Berkeley Data Analytics Boot Camp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81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4181"/>
            <a:ext cx="9697428" cy="3581400"/>
          </a:xfrm>
        </p:spPr>
        <p:txBody>
          <a:bodyPr>
            <a:normAutofit/>
          </a:bodyPr>
          <a:lstStyle/>
          <a:p>
            <a:r>
              <a:rPr lang="en-US" dirty="0"/>
              <a:t>Stock prediction requires lots of variables e.g. company performance, people’s emotion about he company, global economic situation, weather </a:t>
            </a:r>
            <a:r>
              <a:rPr lang="en-US" dirty="0" smtClean="0"/>
              <a:t>patterns, </a:t>
            </a:r>
            <a:r>
              <a:rPr lang="en-US" dirty="0"/>
              <a:t>etc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In this project we are only tracking tweets, news, google trends, company stock </a:t>
            </a:r>
            <a:r>
              <a:rPr lang="en-US" dirty="0" smtClean="0"/>
              <a:t>and </a:t>
            </a:r>
            <a:r>
              <a:rPr lang="en-US" dirty="0"/>
              <a:t>we have limited access to free data </a:t>
            </a:r>
          </a:p>
          <a:p>
            <a:r>
              <a:rPr lang="en-US" dirty="0"/>
              <a:t>Frequency of stock data is </a:t>
            </a:r>
            <a:r>
              <a:rPr lang="en-US" dirty="0" smtClean="0"/>
              <a:t>sample, however, </a:t>
            </a:r>
            <a:r>
              <a:rPr lang="en-US" dirty="0"/>
              <a:t>tweets, news are having lot of bias as well as data doesn’t appear as frequent</a:t>
            </a:r>
          </a:p>
          <a:p>
            <a:r>
              <a:rPr lang="en-US" dirty="0"/>
              <a:t>With data analytics capabilities we also have to use machine learning capabilities to perform sentimental analysis and other </a:t>
            </a:r>
            <a:r>
              <a:rPr lang="en-US" dirty="0" smtClean="0"/>
              <a:t>techniques </a:t>
            </a:r>
          </a:p>
          <a:p>
            <a:r>
              <a:rPr lang="en-US" dirty="0" smtClean="0"/>
              <a:t>The </a:t>
            </a:r>
            <a:r>
              <a:rPr lang="en-US" dirty="0"/>
              <a:t>model to predict the stock may require continuous iteration based on the variables which are added over period of time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UC Berkeley Data Analytics Boot Camp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60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8071" y="3175668"/>
            <a:ext cx="5352473" cy="6747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Thank you for your attention!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UC Berkeley Data Analytics Boot Camp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15</a:t>
            </a:fld>
            <a:endParaRPr lang="en-US"/>
          </a:p>
        </p:txBody>
      </p:sp>
      <p:pic>
        <p:nvPicPr>
          <p:cNvPr id="1032" name="Picture 8" descr="Image result for question sess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898" y="1609717"/>
            <a:ext cx="3502335" cy="35023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301388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UC Berkeley Data Analytics Boot Camp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Image result for tesla stocks going 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1554786"/>
            <a:ext cx="5036972" cy="24663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65000"/>
              </a:schemeClr>
            </a:solidFill>
          </a:ln>
          <a:effectLst/>
          <a:extLst/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3044" t="3783" r="3876" b="5756"/>
          <a:stretch/>
        </p:blipFill>
        <p:spPr>
          <a:xfrm>
            <a:off x="1937708" y="2844548"/>
            <a:ext cx="5047673" cy="26556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5222" y="4065466"/>
            <a:ext cx="9115259" cy="22736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2007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42655"/>
            <a:ext cx="9601200" cy="974436"/>
          </a:xfrm>
        </p:spPr>
        <p:txBody>
          <a:bodyPr>
            <a:normAutofit/>
          </a:bodyPr>
          <a:lstStyle/>
          <a:p>
            <a:r>
              <a:rPr lang="en-US" sz="2400" dirty="0"/>
              <a:t>To discover relationships between Company Stock Prices and their Internet Presence</a:t>
            </a:r>
          </a:p>
        </p:txBody>
      </p:sp>
      <p:pic>
        <p:nvPicPr>
          <p:cNvPr id="6146" name="Picture 2" descr="Image result for project ai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138" y="2918691"/>
            <a:ext cx="3161146" cy="31611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UC Berkeley Data Analytics Boot Camp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5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6916" y="1956391"/>
            <a:ext cx="4795284" cy="2015245"/>
          </a:xfrm>
        </p:spPr>
        <p:txBody>
          <a:bodyPr/>
          <a:lstStyle/>
          <a:p>
            <a:r>
              <a:rPr lang="en-US" dirty="0"/>
              <a:t>Indicators of internet presence?</a:t>
            </a:r>
          </a:p>
          <a:p>
            <a:r>
              <a:rPr lang="en-US" dirty="0"/>
              <a:t>Data sources?</a:t>
            </a:r>
          </a:p>
          <a:p>
            <a:r>
              <a:rPr lang="en-US" dirty="0"/>
              <a:t>Relationships?</a:t>
            </a:r>
          </a:p>
          <a:p>
            <a:r>
              <a:rPr lang="en-US" dirty="0"/>
              <a:t>Statistical model?</a:t>
            </a:r>
          </a:p>
        </p:txBody>
      </p:sp>
      <p:pic>
        <p:nvPicPr>
          <p:cNvPr id="8194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414" y="4111246"/>
            <a:ext cx="4027130" cy="164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851" y="1671706"/>
            <a:ext cx="4320177" cy="24300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UC Berkeley Data Analytics Boot Camp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09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Presence Indicators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033563"/>
            <a:ext cx="3880884" cy="1743740"/>
          </a:xfrm>
        </p:spPr>
        <p:txBody>
          <a:bodyPr/>
          <a:lstStyle/>
          <a:p>
            <a:r>
              <a:rPr lang="en-US" dirty="0"/>
              <a:t>Search Queries Statistics</a:t>
            </a:r>
          </a:p>
          <a:p>
            <a:r>
              <a:rPr lang="en-US" dirty="0"/>
              <a:t>Twitter Posts Statistics</a:t>
            </a:r>
          </a:p>
          <a:p>
            <a:r>
              <a:rPr lang="en-US" dirty="0"/>
              <a:t>Online News Statistics</a:t>
            </a: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368" y="4230118"/>
            <a:ext cx="2962890" cy="1970323"/>
          </a:xfrm>
          <a:prstGeom prst="roundRect">
            <a:avLst>
              <a:gd name="adj" fmla="val 16667"/>
            </a:avLst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7" r="11468"/>
          <a:stretch/>
        </p:blipFill>
        <p:spPr bwMode="auto">
          <a:xfrm>
            <a:off x="5189172" y="3192315"/>
            <a:ext cx="2987749" cy="1932751"/>
          </a:xfrm>
          <a:prstGeom prst="roundRect">
            <a:avLst>
              <a:gd name="adj" fmla="val 16667"/>
            </a:avLst>
          </a:prstGeom>
          <a:ln>
            <a:noFill/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835" y="1821599"/>
            <a:ext cx="2795879" cy="1862755"/>
          </a:xfrm>
          <a:prstGeom prst="roundRect">
            <a:avLst>
              <a:gd name="adj" fmla="val 16667"/>
            </a:avLst>
          </a:prstGeom>
          <a:ln>
            <a:noFill/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UC Berkeley Data Analytics Boot Camp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75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0650" y="2021417"/>
            <a:ext cx="5752214" cy="4201364"/>
          </a:xfrm>
        </p:spPr>
        <p:txBody>
          <a:bodyPr>
            <a:normAutofit/>
          </a:bodyPr>
          <a:lstStyle/>
          <a:p>
            <a:r>
              <a:rPr lang="en-US" sz="2400" dirty="0"/>
              <a:t>Data sources </a:t>
            </a:r>
          </a:p>
          <a:p>
            <a:pPr lvl="1"/>
            <a:r>
              <a:rPr lang="en-US" sz="2400" dirty="0"/>
              <a:t>Stock Data Statistics: IEX Cloud and IEX API 1.0 </a:t>
            </a:r>
            <a:endParaRPr lang="en-US" sz="2400" dirty="0" smtClean="0"/>
          </a:p>
          <a:p>
            <a:pPr lvl="1"/>
            <a:r>
              <a:rPr lang="en-US" sz="2400" dirty="0" smtClean="0"/>
              <a:t>Search </a:t>
            </a:r>
            <a:r>
              <a:rPr lang="en-US" sz="2400" dirty="0"/>
              <a:t>Queries Statistics: </a:t>
            </a:r>
            <a:r>
              <a:rPr lang="da-DK" sz="2400" dirty="0"/>
              <a:t>Pseudo API for Google Trends </a:t>
            </a:r>
            <a:endParaRPr lang="da-DK" sz="2400" dirty="0" smtClean="0"/>
          </a:p>
          <a:p>
            <a:pPr lvl="1"/>
            <a:r>
              <a:rPr lang="en-US" sz="2400" dirty="0" smtClean="0"/>
              <a:t>Twitter </a:t>
            </a:r>
            <a:r>
              <a:rPr lang="en-US" sz="2400" dirty="0"/>
              <a:t>Posts Statistics: Twitter API </a:t>
            </a:r>
            <a:endParaRPr lang="en-US" sz="2400" dirty="0" smtClean="0"/>
          </a:p>
          <a:p>
            <a:pPr lvl="1"/>
            <a:r>
              <a:rPr lang="en-US" sz="2400" dirty="0" smtClean="0"/>
              <a:t>Online </a:t>
            </a:r>
            <a:r>
              <a:rPr lang="en-US" sz="2400" dirty="0"/>
              <a:t>News Statistics: </a:t>
            </a:r>
            <a:r>
              <a:rPr lang="en-US" sz="2400" dirty="0" smtClean="0"/>
              <a:t>Stock News API, News API</a:t>
            </a:r>
            <a:endParaRPr lang="en-US" sz="2400" dirty="0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034" y="1626781"/>
            <a:ext cx="4000500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UC Berkeley Data Analytics Boot Camp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49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 Berkeley Data Analytics Boot Camp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916" y="3930371"/>
            <a:ext cx="5901751" cy="177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jupyter notebook python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641" y="2367815"/>
            <a:ext cx="2866608" cy="286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klearn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916" y="1904417"/>
            <a:ext cx="2734623" cy="1471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PI  icon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829"/>
          <a:stretch/>
        </p:blipFill>
        <p:spPr bwMode="auto">
          <a:xfrm>
            <a:off x="5002702" y="1299209"/>
            <a:ext cx="2338996" cy="229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533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Retrieving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81" y="1930051"/>
            <a:ext cx="4603898" cy="3581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Twitter : </a:t>
            </a:r>
            <a:endParaRPr lang="en-US" dirty="0" smtClean="0"/>
          </a:p>
          <a:p>
            <a:pPr lvl="1"/>
            <a:r>
              <a:rPr lang="en-US" dirty="0" smtClean="0"/>
              <a:t>Various </a:t>
            </a:r>
            <a:r>
              <a:rPr lang="en-US" dirty="0"/>
              <a:t>Twitter API’s and python </a:t>
            </a:r>
            <a:r>
              <a:rPr lang="en-US" dirty="0" smtClean="0"/>
              <a:t>libraries </a:t>
            </a:r>
            <a:r>
              <a:rPr lang="en-US" dirty="0"/>
              <a:t>“</a:t>
            </a:r>
            <a:r>
              <a:rPr lang="en-US" dirty="0" err="1"/>
              <a:t>tweepy</a:t>
            </a:r>
            <a:r>
              <a:rPr lang="en-US" dirty="0"/>
              <a:t>” </a:t>
            </a:r>
            <a:endParaRPr lang="en-US" dirty="0" smtClean="0"/>
          </a:p>
          <a:p>
            <a:pPr lvl="1"/>
            <a:r>
              <a:rPr lang="en-US" dirty="0" smtClean="0"/>
              <a:t>Careful </a:t>
            </a:r>
            <a:r>
              <a:rPr lang="en-US" dirty="0"/>
              <a:t>consideration on which tweet accounts to monitor</a:t>
            </a:r>
          </a:p>
          <a:p>
            <a:r>
              <a:rPr lang="en-US" dirty="0" smtClean="0"/>
              <a:t>News:</a:t>
            </a:r>
          </a:p>
          <a:p>
            <a:pPr lvl="1"/>
            <a:r>
              <a:rPr lang="en-US" dirty="0" smtClean="0"/>
              <a:t>stocknewsapi.com </a:t>
            </a:r>
            <a:r>
              <a:rPr lang="en-US" dirty="0"/>
              <a:t>and newsapi.org</a:t>
            </a:r>
          </a:p>
          <a:p>
            <a:r>
              <a:rPr lang="en-US" dirty="0" smtClean="0"/>
              <a:t>Stocks:</a:t>
            </a:r>
          </a:p>
          <a:p>
            <a:pPr lvl="1"/>
            <a:r>
              <a:rPr lang="en-US" dirty="0" smtClean="0"/>
              <a:t>IEX API</a:t>
            </a:r>
          </a:p>
          <a:p>
            <a:r>
              <a:rPr lang="en-US" dirty="0" smtClean="0"/>
              <a:t>Google Trends:</a:t>
            </a:r>
          </a:p>
          <a:p>
            <a:pPr lvl="1"/>
            <a:r>
              <a:rPr lang="en-US" dirty="0" smtClean="0"/>
              <a:t>Pseudo API</a:t>
            </a:r>
            <a:endParaRPr lang="en-US" dirty="0"/>
          </a:p>
        </p:txBody>
      </p:sp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093" y="2371094"/>
            <a:ext cx="5137727" cy="26993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UC Berkeley Data Analytics Boot Camp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63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9567" y="1980314"/>
            <a:ext cx="4582633" cy="3581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Tweets and news are not on regular intervals for a particular stock</a:t>
            </a:r>
          </a:p>
          <a:p>
            <a:r>
              <a:rPr lang="en-US" dirty="0"/>
              <a:t>After performing sentimental analysis on tweets we had to merge results of sentiments by grouping them based on the dates</a:t>
            </a:r>
          </a:p>
          <a:p>
            <a:r>
              <a:rPr lang="en-US" dirty="0"/>
              <a:t>Merging the data from Twitter, </a:t>
            </a:r>
            <a:r>
              <a:rPr lang="en-US" dirty="0" smtClean="0"/>
              <a:t>multiple </a:t>
            </a:r>
            <a:r>
              <a:rPr lang="en-US" dirty="0"/>
              <a:t>news API’s and Google </a:t>
            </a:r>
            <a:r>
              <a:rPr lang="en-US" dirty="0" smtClean="0"/>
              <a:t>Trends </a:t>
            </a:r>
            <a:r>
              <a:rPr lang="en-US" dirty="0"/>
              <a:t>based on date</a:t>
            </a:r>
          </a:p>
          <a:p>
            <a:r>
              <a:rPr lang="en-US" dirty="0"/>
              <a:t>Comparing the data merged data with stock </a:t>
            </a:r>
            <a:r>
              <a:rPr lang="en-US" dirty="0" smtClean="0"/>
              <a:t>prices</a:t>
            </a:r>
            <a:endParaRPr lang="en-US" dirty="0"/>
          </a:p>
          <a:p>
            <a:r>
              <a:rPr lang="en-US" dirty="0"/>
              <a:t>We had to consider the fact that Tweets &amp; News might have bias in the data</a:t>
            </a:r>
          </a:p>
          <a:p>
            <a:endParaRPr lang="en-US" dirty="0"/>
          </a:p>
        </p:txBody>
      </p:sp>
      <p:pic>
        <p:nvPicPr>
          <p:cNvPr id="4098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150" y="1980314"/>
            <a:ext cx="4762500" cy="33718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UC Berkeley Data Analytics Boot Camp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3724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408</TotalTime>
  <Words>489</Words>
  <Application>Microsoft Office PowerPoint</Application>
  <PresentationFormat>Widescreen</PresentationFormat>
  <Paragraphs>104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Franklin Gothic Book</vt:lpstr>
      <vt:lpstr>Crop</vt:lpstr>
      <vt:lpstr>Discovering  Relationships between   Companies’ Stocks  &amp;  their Internet Presence</vt:lpstr>
      <vt:lpstr>Motivation</vt:lpstr>
      <vt:lpstr>Aim</vt:lpstr>
      <vt:lpstr>Questions</vt:lpstr>
      <vt:lpstr>Internet Presence Indicators</vt:lpstr>
      <vt:lpstr>Data Sources</vt:lpstr>
      <vt:lpstr>Tools</vt:lpstr>
      <vt:lpstr>Data Retrieving</vt:lpstr>
      <vt:lpstr>Data Cleaning Process</vt:lpstr>
      <vt:lpstr>Data for Analysis</vt:lpstr>
      <vt:lpstr>Visualization</vt:lpstr>
      <vt:lpstr>Data for Statistical Model</vt:lpstr>
      <vt:lpstr>Model</vt:lpstr>
      <vt:lpstr>Conclusion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Discovering The Relationship between Company Stock Prices and their Internet Presence</dc:title>
  <dc:creator>Anna</dc:creator>
  <cp:lastModifiedBy>Anna</cp:lastModifiedBy>
  <cp:revision>44</cp:revision>
  <dcterms:created xsi:type="dcterms:W3CDTF">2019-04-03T02:45:23Z</dcterms:created>
  <dcterms:modified xsi:type="dcterms:W3CDTF">2019-04-04T03:59:36Z</dcterms:modified>
</cp:coreProperties>
</file>