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2" r:id="rId6"/>
    <p:sldId id="263" r:id="rId7"/>
    <p:sldId id="270" r:id="rId8"/>
    <p:sldId id="267" r:id="rId9"/>
    <p:sldId id="264" r:id="rId10"/>
    <p:sldId id="271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7C1E-3605-4A19-BA07-CC5FD98756C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C260-ADA1-47A0-B3AC-22355A0C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3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7089-7681-4033-8D3D-9DF13F79FC1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4C1A-0BF0-4594-9B51-726021BD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7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15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1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0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2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1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356" y="1139867"/>
            <a:ext cx="9206528" cy="3383911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Discovering </a:t>
            </a:r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Relationship between Company Stock Prices and their Internet Presence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929" y="4693899"/>
            <a:ext cx="6853382" cy="547953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Project authors: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Anna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Burlyaeva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Gaurav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Maheshwari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136065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</a:t>
            </a:r>
            <a:r>
              <a:rPr lang="en-US" dirty="0" smtClean="0"/>
              <a:t>or Statistical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14" y="1977655"/>
            <a:ext cx="4763386" cy="3843669"/>
          </a:xfrm>
        </p:spPr>
        <p:txBody>
          <a:bodyPr/>
          <a:lstStyle/>
          <a:p>
            <a:r>
              <a:rPr lang="en-US" dirty="0" smtClean="0"/>
              <a:t>Dependent variable:</a:t>
            </a:r>
          </a:p>
          <a:p>
            <a:pPr lvl="1"/>
            <a:r>
              <a:rPr lang="en-US" dirty="0" smtClean="0"/>
              <a:t>Open Stock Price</a:t>
            </a:r>
          </a:p>
          <a:p>
            <a:r>
              <a:rPr lang="en-US" dirty="0" smtClean="0"/>
              <a:t>Independent variables:</a:t>
            </a:r>
          </a:p>
          <a:p>
            <a:pPr lvl="1"/>
            <a:r>
              <a:rPr lang="en-US" dirty="0" smtClean="0"/>
              <a:t>Google Search Popularity Rate</a:t>
            </a:r>
          </a:p>
          <a:p>
            <a:pPr lvl="1"/>
            <a:r>
              <a:rPr lang="en-US" dirty="0" smtClean="0"/>
              <a:t>Twitter Sentiments (Positive Score, Negative Score, Neutral Score)</a:t>
            </a:r>
          </a:p>
          <a:p>
            <a:pPr lvl="1"/>
            <a:r>
              <a:rPr lang="en-US" dirty="0" smtClean="0"/>
              <a:t>Online News Sentiments (Positive Score, Negative Score, Neutral Score)</a:t>
            </a:r>
          </a:p>
          <a:p>
            <a:endParaRPr lang="en-US" dirty="0"/>
          </a:p>
        </p:txBody>
      </p:sp>
      <p:pic>
        <p:nvPicPr>
          <p:cNvPr id="922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72" y="1648046"/>
            <a:ext cx="4173279" cy="41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965405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422605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85706"/>
            <a:ext cx="5071730" cy="1550359"/>
          </a:xfrm>
        </p:spPr>
        <p:txBody>
          <a:bodyPr>
            <a:noAutofit/>
          </a:bodyPr>
          <a:lstStyle/>
          <a:p>
            <a:r>
              <a:rPr lang="en-US" sz="2800" dirty="0" smtClean="0"/>
              <a:t>Thank you for your attention!</a:t>
            </a:r>
          </a:p>
          <a:p>
            <a:r>
              <a:rPr lang="en-US" sz="2800" dirty="0" smtClean="0"/>
              <a:t>We are ready to answer your questions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14</a:t>
            </a:fld>
            <a:endParaRPr lang="en-US"/>
          </a:p>
        </p:txBody>
      </p:sp>
      <p:pic>
        <p:nvPicPr>
          <p:cNvPr id="1032" name="Picture 8" descr="Image result for question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98" y="1609717"/>
            <a:ext cx="3502335" cy="3502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7926"/>
            <a:ext cx="5986130" cy="4966157"/>
          </a:xfrm>
        </p:spPr>
        <p:txBody>
          <a:bodyPr>
            <a:noAutofit/>
          </a:bodyPr>
          <a:lstStyle/>
          <a:p>
            <a:r>
              <a:rPr lang="en-US" dirty="0"/>
              <a:t>Predicting how the stock market will perform is one of the most difficult things to do. There are so many factors involved in the prediction – physical and </a:t>
            </a:r>
            <a:r>
              <a:rPr lang="en-US" dirty="0" err="1"/>
              <a:t>psychologistic</a:t>
            </a:r>
            <a:r>
              <a:rPr lang="en-US" dirty="0"/>
              <a:t>, rational and irrational </a:t>
            </a:r>
            <a:r>
              <a:rPr lang="en-US" dirty="0" smtClean="0"/>
              <a:t>behavior, </a:t>
            </a:r>
            <a:r>
              <a:rPr lang="en-US" dirty="0"/>
              <a:t>etc. All these aspects combine to make share prices volatile and very difficult to predict with a high degree of </a:t>
            </a:r>
            <a:r>
              <a:rPr lang="en-US" dirty="0" smtClean="0"/>
              <a:t>accuracy</a:t>
            </a:r>
            <a:endParaRPr lang="en-US" dirty="0"/>
          </a:p>
          <a:p>
            <a:r>
              <a:rPr lang="en-US" dirty="0"/>
              <a:t>Can we use </a:t>
            </a:r>
            <a:r>
              <a:rPr lang="en-US" u="sng" dirty="0" smtClean="0"/>
              <a:t>various analytics techniques</a:t>
            </a:r>
            <a:r>
              <a:rPr lang="en-US" dirty="0"/>
              <a:t> as a </a:t>
            </a:r>
            <a:r>
              <a:rPr lang="en-US" dirty="0" smtClean="0"/>
              <a:t>tool </a:t>
            </a:r>
            <a:r>
              <a:rPr lang="en-US" dirty="0"/>
              <a:t>in this domain? Using features like the latest announcements about an organization, their </a:t>
            </a:r>
            <a:r>
              <a:rPr lang="en-US" dirty="0" smtClean="0"/>
              <a:t>stock prices statistics, </a:t>
            </a:r>
            <a:r>
              <a:rPr lang="en-US" dirty="0"/>
              <a:t>etc., </a:t>
            </a:r>
            <a:r>
              <a:rPr lang="en-US" dirty="0" smtClean="0"/>
              <a:t>statistical analysis </a:t>
            </a:r>
            <a:r>
              <a:rPr lang="en-US" dirty="0"/>
              <a:t>techniques have the potential to unearth patterns and insights we didn’t see before, and these can be used to </a:t>
            </a:r>
            <a:r>
              <a:rPr lang="en-US" dirty="0" smtClean="0"/>
              <a:t>describe the stock market behavior accurately</a:t>
            </a:r>
            <a:endParaRPr lang="en-US" dirty="0"/>
          </a:p>
        </p:txBody>
      </p:sp>
      <p:pic>
        <p:nvPicPr>
          <p:cNvPr id="7170" name="Picture 2" descr="Image result for let's do thi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r="18235"/>
          <a:stretch/>
        </p:blipFill>
        <p:spPr bwMode="auto">
          <a:xfrm>
            <a:off x="8165805" y="1279895"/>
            <a:ext cx="3179135" cy="489147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project’s aim is to figure out is there a relationship between Company Stock Prices and their Internet Presence</a:t>
            </a:r>
            <a:r>
              <a:rPr lang="en-US" sz="2400" dirty="0"/>
              <a:t> </a:t>
            </a:r>
            <a:r>
              <a:rPr lang="en-US" sz="2400" dirty="0" smtClean="0"/>
              <a:t>and to describe this relationship, if it is</a:t>
            </a:r>
            <a:endParaRPr lang="en-US" sz="2400" dirty="0"/>
          </a:p>
        </p:txBody>
      </p:sp>
      <p:pic>
        <p:nvPicPr>
          <p:cNvPr id="6146" name="Picture 2" descr="Image result for project ai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2918691"/>
            <a:ext cx="3161146" cy="316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916" y="1956391"/>
            <a:ext cx="4795284" cy="3721396"/>
          </a:xfrm>
        </p:spPr>
        <p:txBody>
          <a:bodyPr/>
          <a:lstStyle/>
          <a:p>
            <a:r>
              <a:rPr lang="en-US" dirty="0" smtClean="0"/>
              <a:t>What are the indicators of the company’s internet presence?</a:t>
            </a:r>
          </a:p>
          <a:p>
            <a:r>
              <a:rPr lang="en-US" dirty="0" smtClean="0"/>
              <a:t>What data sources can we use to collect the necessary data?</a:t>
            </a:r>
          </a:p>
          <a:p>
            <a:r>
              <a:rPr lang="en-US" dirty="0" smtClean="0"/>
              <a:t>What kind of relationships can be among the collected data?</a:t>
            </a:r>
          </a:p>
          <a:p>
            <a:r>
              <a:rPr lang="en-US" dirty="0" smtClean="0"/>
              <a:t>What statistical model can we build to describe these relationships?</a:t>
            </a:r>
          </a:p>
          <a:p>
            <a:r>
              <a:rPr lang="en-US" dirty="0" smtClean="0"/>
              <a:t>What are the characteristics of our model?</a:t>
            </a:r>
            <a:endParaRPr lang="en-US" dirty="0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81" y="685800"/>
            <a:ext cx="4027130" cy="1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57" y="2992506"/>
            <a:ext cx="4320177" cy="243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Presence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3563"/>
            <a:ext cx="3880884" cy="1743740"/>
          </a:xfrm>
        </p:spPr>
        <p:txBody>
          <a:bodyPr/>
          <a:lstStyle/>
          <a:p>
            <a:r>
              <a:rPr lang="en-US" dirty="0" smtClean="0"/>
              <a:t>Search Queries Statistics</a:t>
            </a:r>
          </a:p>
          <a:p>
            <a:r>
              <a:rPr lang="en-US" dirty="0" smtClean="0"/>
              <a:t>Twitter Posts Statistics</a:t>
            </a:r>
          </a:p>
          <a:p>
            <a:r>
              <a:rPr lang="en-US" dirty="0" smtClean="0"/>
              <a:t>Online News Statistics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68" y="4230118"/>
            <a:ext cx="2962890" cy="1970323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11468"/>
          <a:stretch/>
        </p:blipFill>
        <p:spPr bwMode="auto">
          <a:xfrm>
            <a:off x="5189172" y="3192315"/>
            <a:ext cx="2987749" cy="193275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35" y="1821599"/>
            <a:ext cx="2795879" cy="186275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6781"/>
            <a:ext cx="5752214" cy="45294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/>
              <a:t>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vaderSentiment</a:t>
            </a:r>
            <a:r>
              <a:rPr lang="en-US" dirty="0"/>
              <a:t>, </a:t>
            </a:r>
            <a:r>
              <a:rPr lang="en-US" dirty="0" err="1" smtClean="0"/>
              <a:t>matplotlib</a:t>
            </a:r>
            <a:r>
              <a:rPr lang="en-US" dirty="0"/>
              <a:t>, </a:t>
            </a:r>
            <a:r>
              <a:rPr lang="en-US" dirty="0" err="1" smtClean="0"/>
              <a:t>sklearn</a:t>
            </a:r>
            <a:r>
              <a:rPr lang="en-US" dirty="0" smtClean="0"/>
              <a:t> and various APIs libraries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Data sources </a:t>
            </a:r>
          </a:p>
          <a:p>
            <a:pPr lvl="1"/>
            <a:r>
              <a:rPr lang="en-US" dirty="0" smtClean="0"/>
              <a:t>Stock Data Statistics: IEX Cloud and IEX API 1.0 (https://pypi.org/project/iexfinance/)</a:t>
            </a:r>
          </a:p>
          <a:p>
            <a:pPr lvl="1"/>
            <a:r>
              <a:rPr lang="en-US" dirty="0" smtClean="0"/>
              <a:t>Search Queries Statistics: </a:t>
            </a:r>
            <a:r>
              <a:rPr lang="da-DK" dirty="0" smtClean="0"/>
              <a:t>Pseudo API for Google Trends (https://pypi.org/project/pytrends/)</a:t>
            </a:r>
            <a:endParaRPr lang="en-US" dirty="0" smtClean="0"/>
          </a:p>
          <a:p>
            <a:pPr lvl="1"/>
            <a:r>
              <a:rPr lang="en-US" dirty="0" smtClean="0"/>
              <a:t>Twitter Posts Statistics: Twitter API (https://tweepy.readthedocs.io/en/v3.5.0/)</a:t>
            </a:r>
          </a:p>
          <a:p>
            <a:pPr lvl="1"/>
            <a:r>
              <a:rPr lang="en-US" dirty="0" smtClean="0"/>
              <a:t>Online News Statistics: API for searching for articles from over 30,000 news sources and blogs (https://newsapi.org/docs)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34" y="1626781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Retrieving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603898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93" y="2371094"/>
            <a:ext cx="5137727" cy="2699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567" y="1980314"/>
            <a:ext cx="4582633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50" y="1980314"/>
            <a:ext cx="4762500" cy="3371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925" y="1765004"/>
            <a:ext cx="5411972" cy="3581400"/>
          </a:xfrm>
        </p:spPr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DataFrame</a:t>
            </a:r>
            <a:r>
              <a:rPr lang="en-US" dirty="0" smtClean="0"/>
              <a:t> includes:</a:t>
            </a:r>
          </a:p>
          <a:p>
            <a:pPr lvl="1"/>
            <a:r>
              <a:rPr lang="en-US" dirty="0" smtClean="0"/>
              <a:t>Company Name</a:t>
            </a:r>
          </a:p>
          <a:p>
            <a:pPr lvl="1"/>
            <a:r>
              <a:rPr lang="en-US" dirty="0" smtClean="0"/>
              <a:t>Open Stock Price</a:t>
            </a:r>
          </a:p>
          <a:p>
            <a:pPr lvl="1"/>
            <a:r>
              <a:rPr lang="en-US" dirty="0" smtClean="0"/>
              <a:t>Date (1-month range from today to the past)</a:t>
            </a:r>
          </a:p>
          <a:p>
            <a:pPr lvl="1"/>
            <a:r>
              <a:rPr lang="en-US" dirty="0" smtClean="0"/>
              <a:t>Google Search Popularity Rates</a:t>
            </a:r>
          </a:p>
          <a:p>
            <a:pPr lvl="1"/>
            <a:r>
              <a:rPr lang="en-US" dirty="0" smtClean="0"/>
              <a:t>Twitter Sentiments (Positive Score, Negative Score, Neutral Score)</a:t>
            </a:r>
          </a:p>
          <a:p>
            <a:pPr lvl="1"/>
            <a:r>
              <a:rPr lang="en-US" dirty="0" smtClean="0"/>
              <a:t>Online News Sentiments (Positive Score, Negative Score, Neutral Score)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236</TotalTime>
  <Words>471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Discovering  a Relationship between Company Stock Prices and their Internet Presence</vt:lpstr>
      <vt:lpstr>Motivation</vt:lpstr>
      <vt:lpstr>Motivation</vt:lpstr>
      <vt:lpstr>Questions</vt:lpstr>
      <vt:lpstr>Internet Presence Indicators</vt:lpstr>
      <vt:lpstr>Tools and Data Sources</vt:lpstr>
      <vt:lpstr>Data Retrieving</vt:lpstr>
      <vt:lpstr>Data Cleaning Process</vt:lpstr>
      <vt:lpstr>Data for Analysis</vt:lpstr>
      <vt:lpstr>Visualization</vt:lpstr>
      <vt:lpstr>Data for Statistical Model</vt:lpstr>
      <vt:lpstr>Model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Relationship between Company Stock Prices and their Internet Presence</dc:title>
  <dc:creator>Anna</dc:creator>
  <cp:lastModifiedBy>Anna</cp:lastModifiedBy>
  <cp:revision>26</cp:revision>
  <dcterms:created xsi:type="dcterms:W3CDTF">2019-04-03T02:45:23Z</dcterms:created>
  <dcterms:modified xsi:type="dcterms:W3CDTF">2019-04-03T23:11:30Z</dcterms:modified>
</cp:coreProperties>
</file>