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4"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F05E5C-615C-4E28-A723-E12EADBD5515}" type="datetimeFigureOut">
              <a:rPr lang="en-IN" smtClean="0"/>
              <a:t>05-05-2020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1C4957F-058C-4069-B67A-06D34DAE53E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C4957F-058C-4069-B67A-06D34DAE53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C4957F-058C-4069-B67A-06D34DAE53E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C4957F-058C-4069-B67A-06D34DAE53E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C4957F-058C-4069-B67A-06D34DAE53E0}"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1C4957F-058C-4069-B67A-06D34DAE53E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1C4957F-058C-4069-B67A-06D34DAE53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1C4957F-058C-4069-B67A-06D34DAE53E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AF05E5C-615C-4E28-A723-E12EADBD5515}" type="datetimeFigureOut">
              <a:rPr lang="en-IN" smtClean="0"/>
              <a:t>05-05-2020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1C4957F-058C-4069-B67A-06D34DAE53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AF05E5C-615C-4E28-A723-E12EADBD5515}" type="datetimeFigureOut">
              <a:rPr lang="en-IN" smtClean="0"/>
              <a:t>05-05-2020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1C4957F-058C-4069-B67A-06D34DAE53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AF05E5C-615C-4E28-A723-E12EADBD5515}" type="datetimeFigureOut">
              <a:rPr lang="en-IN" smtClean="0"/>
              <a:t>05-05-2020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1C4957F-058C-4069-B67A-06D34DAE53E0}"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F05E5C-615C-4E28-A723-E12EADBD5515}" type="datetimeFigureOut">
              <a:rPr lang="en-IN" smtClean="0"/>
              <a:t>05-05-2020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1C4957F-058C-4069-B67A-06D34DAE53E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a.netflix.com/en/press-releases/netflix-is-now-available-around-the-world"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752601"/>
            <a:ext cx="8568952" cy="1829761"/>
          </a:xfrm>
        </p:spPr>
        <p:txBody>
          <a:bodyPr>
            <a:normAutofit/>
          </a:bodyPr>
          <a:lstStyle/>
          <a:p>
            <a:r>
              <a:rPr lang="en-IN" sz="3600" dirty="0" smtClean="0"/>
              <a:t>EDA ON NETFLIX MOVIES AND TV SHOWS</a:t>
            </a:r>
            <a:endParaRPr lang="en-IN" sz="3600" dirty="0"/>
          </a:p>
        </p:txBody>
      </p:sp>
      <p:sp>
        <p:nvSpPr>
          <p:cNvPr id="6" name="Subtitle 5"/>
          <p:cNvSpPr>
            <a:spLocks noGrp="1"/>
          </p:cNvSpPr>
          <p:nvPr>
            <p:ph type="subTitle" idx="1"/>
          </p:nvPr>
        </p:nvSpPr>
        <p:spPr>
          <a:xfrm>
            <a:off x="971600" y="3861048"/>
            <a:ext cx="7772400" cy="1199704"/>
          </a:xfrm>
        </p:spPr>
        <p:txBody>
          <a:bodyPr/>
          <a:lstStyle/>
          <a:p>
            <a:r>
              <a:rPr lang="en-IN" dirty="0" smtClean="0"/>
              <a:t>Gaurav Sharma</a:t>
            </a:r>
          </a:p>
          <a:p>
            <a:r>
              <a:rPr lang="en-IN" dirty="0" smtClean="0"/>
              <a:t>Jan 2020 Batch</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17" y="404664"/>
            <a:ext cx="3178639" cy="13350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440684"/>
            <a:ext cx="2911843" cy="1262988"/>
          </a:xfrm>
          <a:prstGeom prst="rect">
            <a:avLst/>
          </a:prstGeom>
        </p:spPr>
      </p:pic>
    </p:spTree>
    <p:extLst>
      <p:ext uri="{BB962C8B-B14F-4D97-AF65-F5344CB8AC3E}">
        <p14:creationId xmlns:p14="http://schemas.microsoft.com/office/powerpoint/2010/main" val="1379025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340768"/>
            <a:ext cx="7920880" cy="3528392"/>
          </a:xfrm>
        </p:spPr>
      </p:pic>
      <p:sp>
        <p:nvSpPr>
          <p:cNvPr id="4" name="Title 2"/>
          <p:cNvSpPr>
            <a:spLocks noGrp="1"/>
          </p:cNvSpPr>
          <p:nvPr>
            <p:ph type="title"/>
          </p:nvPr>
        </p:nvSpPr>
        <p:spPr>
          <a:xfrm>
            <a:off x="457200" y="274638"/>
            <a:ext cx="8229600" cy="1143000"/>
          </a:xfrm>
        </p:spPr>
        <p:txBody>
          <a:bodyPr>
            <a:normAutofit/>
          </a:bodyPr>
          <a:lstStyle/>
          <a:p>
            <a:r>
              <a:rPr lang="en-US" sz="2800" dirty="0">
                <a:effectLst/>
                <a:latin typeface="Bell MT" pitchFamily="18" charset="0"/>
              </a:rPr>
              <a:t>L</a:t>
            </a:r>
            <a:r>
              <a:rPr lang="en-US" sz="2800" dirty="0" smtClean="0">
                <a:effectLst/>
                <a:latin typeface="Bell MT" pitchFamily="18" charset="0"/>
              </a:rPr>
              <a:t>ist </a:t>
            </a:r>
            <a:r>
              <a:rPr lang="en-US" sz="2800" dirty="0">
                <a:effectLst/>
                <a:latin typeface="Bell MT" pitchFamily="18" charset="0"/>
              </a:rPr>
              <a:t>of top 15 countries producing Maximum content on </a:t>
            </a:r>
            <a:r>
              <a:rPr lang="en-US" sz="2800" dirty="0" smtClean="0">
                <a:effectLst/>
                <a:latin typeface="Bell MT" pitchFamily="18" charset="0"/>
              </a:rPr>
              <a:t>Netflix of each type.</a:t>
            </a:r>
            <a:endParaRPr lang="en-IN" sz="2800" dirty="0">
              <a:latin typeface="Bell MT" pitchFamily="18" charset="0"/>
            </a:endParaRPr>
          </a:p>
        </p:txBody>
      </p:sp>
      <p:sp>
        <p:nvSpPr>
          <p:cNvPr id="6" name="Content Placeholder 1"/>
          <p:cNvSpPr txBox="1">
            <a:spLocks/>
          </p:cNvSpPr>
          <p:nvPr/>
        </p:nvSpPr>
        <p:spPr>
          <a:xfrm>
            <a:off x="395536" y="4941168"/>
            <a:ext cx="8424936" cy="136815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100" dirty="0" smtClean="0">
                <a:latin typeface="Bell MT" pitchFamily="18" charset="0"/>
              </a:rPr>
              <a:t>In the content of Movies, USA, India and UK are the top three countries producing maximum content on Netflix.</a:t>
            </a:r>
          </a:p>
          <a:p>
            <a:r>
              <a:rPr lang="en-US" sz="2100" dirty="0" smtClean="0">
                <a:latin typeface="Bell MT" pitchFamily="18" charset="0"/>
              </a:rPr>
              <a:t>While India lags behind in its content for TV-Shows.</a:t>
            </a:r>
            <a:endParaRPr lang="en-US" sz="2100" dirty="0">
              <a:latin typeface="Bell MT" pitchFamily="18" charset="0"/>
            </a:endParaRPr>
          </a:p>
          <a:p>
            <a:pPr lvl="1"/>
            <a:endParaRPr lang="en-IN" dirty="0"/>
          </a:p>
        </p:txBody>
      </p:sp>
    </p:spTree>
    <p:extLst>
      <p:ext uri="{BB962C8B-B14F-4D97-AF65-F5344CB8AC3E}">
        <p14:creationId xmlns:p14="http://schemas.microsoft.com/office/powerpoint/2010/main" val="528704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90" t="4653" r="7657" b="2272"/>
          <a:stretch/>
        </p:blipFill>
        <p:spPr>
          <a:xfrm>
            <a:off x="612648" y="1268760"/>
            <a:ext cx="7919792" cy="2948928"/>
          </a:xfrm>
        </p:spPr>
      </p:pic>
      <p:sp>
        <p:nvSpPr>
          <p:cNvPr id="3" name="Title 2"/>
          <p:cNvSpPr>
            <a:spLocks noGrp="1"/>
          </p:cNvSpPr>
          <p:nvPr>
            <p:ph type="title"/>
          </p:nvPr>
        </p:nvSpPr>
        <p:spPr/>
        <p:txBody>
          <a:bodyPr>
            <a:normAutofit/>
          </a:bodyPr>
          <a:lstStyle/>
          <a:p>
            <a:r>
              <a:rPr lang="en-US" sz="2800" dirty="0">
                <a:effectLst/>
                <a:latin typeface="Bell MT" pitchFamily="18" charset="0"/>
              </a:rPr>
              <a:t>Growth pattern in terms of individual content over the Years?</a:t>
            </a:r>
            <a:endParaRPr lang="en-IN" sz="2800" dirty="0">
              <a:latin typeface="Bell MT" pitchFamily="18" charset="0"/>
            </a:endParaRPr>
          </a:p>
        </p:txBody>
      </p:sp>
      <p:sp>
        <p:nvSpPr>
          <p:cNvPr id="5" name="Content Placeholder 1"/>
          <p:cNvSpPr txBox="1">
            <a:spLocks/>
          </p:cNvSpPr>
          <p:nvPr/>
        </p:nvSpPr>
        <p:spPr>
          <a:xfrm>
            <a:off x="395536" y="4221088"/>
            <a:ext cx="8424936" cy="2016224"/>
          </a:xfrm>
          <a:prstGeom prst="rect">
            <a:avLst/>
          </a:prstGeom>
        </p:spPr>
        <p:txBody>
          <a:bodyPr vert="horz">
            <a:normAutofit fontScale="6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300" dirty="0">
                <a:latin typeface="Bell MT" pitchFamily="18" charset="0"/>
              </a:rPr>
              <a:t>From the graph it is clear that growth in content over Netflix Platform have increased tremendously after 2016. In that same year Netflix announced its expansion over different countries of the world. </a:t>
            </a:r>
            <a:r>
              <a:rPr lang="en-US" sz="2300" dirty="0">
                <a:latin typeface="Bell MT" pitchFamily="18" charset="0"/>
                <a:hlinkClick r:id="rId3"/>
              </a:rPr>
              <a:t>Netflix Press </a:t>
            </a:r>
            <a:r>
              <a:rPr lang="en-US" sz="2300" dirty="0" smtClean="0">
                <a:latin typeface="Bell MT" pitchFamily="18" charset="0"/>
                <a:hlinkClick r:id="rId3"/>
              </a:rPr>
              <a:t>Release</a:t>
            </a:r>
            <a:endParaRPr lang="en-US" sz="2300" dirty="0" smtClean="0">
              <a:latin typeface="Bell MT" pitchFamily="18" charset="0"/>
            </a:endParaRPr>
          </a:p>
          <a:p>
            <a:endParaRPr lang="en-US" sz="2300" dirty="0" smtClean="0">
              <a:latin typeface="Bell MT" pitchFamily="18" charset="0"/>
            </a:endParaRPr>
          </a:p>
          <a:p>
            <a:r>
              <a:rPr lang="en-US" sz="2300" dirty="0" smtClean="0">
                <a:latin typeface="Bell MT" pitchFamily="18" charset="0"/>
              </a:rPr>
              <a:t>There </a:t>
            </a:r>
            <a:r>
              <a:rPr lang="en-US" sz="2300" dirty="0">
                <a:latin typeface="Bell MT" pitchFamily="18" charset="0"/>
              </a:rPr>
              <a:t>is landslide growth in Movie content since 2016. There is around </a:t>
            </a:r>
            <a:r>
              <a:rPr lang="en-US" sz="2300" b="1" dirty="0">
                <a:latin typeface="Bell MT" pitchFamily="18" charset="0"/>
              </a:rPr>
              <a:t>Six times</a:t>
            </a:r>
            <a:r>
              <a:rPr lang="en-US" sz="2300" dirty="0">
                <a:latin typeface="Bell MT" pitchFamily="18" charset="0"/>
              </a:rPr>
              <a:t> growth in Movie content on Netflix Platform between year 2016 and 2019</a:t>
            </a:r>
            <a:r>
              <a:rPr lang="en-US" sz="2300" dirty="0" smtClean="0">
                <a:latin typeface="Bell MT" pitchFamily="18" charset="0"/>
              </a:rPr>
              <a:t>.</a:t>
            </a:r>
          </a:p>
          <a:p>
            <a:endParaRPr lang="en-US" sz="2300" dirty="0">
              <a:latin typeface="Bell MT" pitchFamily="18" charset="0"/>
            </a:endParaRPr>
          </a:p>
          <a:p>
            <a:r>
              <a:rPr lang="en-US" sz="2300" dirty="0">
                <a:latin typeface="Bell MT" pitchFamily="18" charset="0"/>
              </a:rPr>
              <a:t>The growth in TV-Shows content is also quite high since 2016. There is around </a:t>
            </a:r>
            <a:r>
              <a:rPr lang="en-US" sz="2300" b="1" dirty="0">
                <a:latin typeface="Bell MT" pitchFamily="18" charset="0"/>
              </a:rPr>
              <a:t>Four times</a:t>
            </a:r>
            <a:r>
              <a:rPr lang="en-US" sz="2300" dirty="0">
                <a:latin typeface="Bell MT" pitchFamily="18" charset="0"/>
              </a:rPr>
              <a:t> growth in TV-Shows content on Netflix Platform between year 2016 and 2019</a:t>
            </a:r>
          </a:p>
          <a:p>
            <a:pPr lvl="1"/>
            <a:endParaRPr lang="en-IN" dirty="0"/>
          </a:p>
        </p:txBody>
      </p:sp>
    </p:spTree>
    <p:extLst>
      <p:ext uri="{BB962C8B-B14F-4D97-AF65-F5344CB8AC3E}">
        <p14:creationId xmlns:p14="http://schemas.microsoft.com/office/powerpoint/2010/main" val="3386558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529" r="8686" b="5711"/>
          <a:stretch/>
        </p:blipFill>
        <p:spPr>
          <a:xfrm>
            <a:off x="683568" y="1340768"/>
            <a:ext cx="7560840" cy="2448272"/>
          </a:xfrm>
        </p:spPr>
      </p:pic>
      <p:sp>
        <p:nvSpPr>
          <p:cNvPr id="3" name="Title 2"/>
          <p:cNvSpPr>
            <a:spLocks noGrp="1"/>
          </p:cNvSpPr>
          <p:nvPr>
            <p:ph type="title"/>
          </p:nvPr>
        </p:nvSpPr>
        <p:spPr/>
        <p:txBody>
          <a:bodyPr>
            <a:normAutofit/>
          </a:bodyPr>
          <a:lstStyle/>
          <a:p>
            <a:r>
              <a:rPr lang="en-US" sz="2400" dirty="0">
                <a:effectLst/>
              </a:rPr>
              <a:t>G</a:t>
            </a:r>
            <a:r>
              <a:rPr lang="en-US" sz="2400" dirty="0" smtClean="0">
                <a:effectLst/>
              </a:rPr>
              <a:t>rowth </a:t>
            </a:r>
            <a:r>
              <a:rPr lang="en-US" sz="2400" dirty="0">
                <a:effectLst/>
              </a:rPr>
              <a:t>pattern in adding the content on Netflix for USA, India and UK over the Years?</a:t>
            </a:r>
            <a:endParaRPr lang="en-IN" sz="2400" dirty="0">
              <a:latin typeface="Bell MT" pitchFamily="18" charset="0"/>
            </a:endParaRPr>
          </a:p>
        </p:txBody>
      </p:sp>
      <p:sp>
        <p:nvSpPr>
          <p:cNvPr id="5" name="Content Placeholder 1"/>
          <p:cNvSpPr txBox="1">
            <a:spLocks/>
          </p:cNvSpPr>
          <p:nvPr/>
        </p:nvSpPr>
        <p:spPr>
          <a:xfrm>
            <a:off x="395536" y="3861048"/>
            <a:ext cx="8424936" cy="2304256"/>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600" dirty="0">
                <a:latin typeface="Bell MT" pitchFamily="18" charset="0"/>
              </a:rPr>
              <a:t>In the above graph we compare the growth pattern of top three contributing countries.</a:t>
            </a:r>
          </a:p>
          <a:p>
            <a:r>
              <a:rPr lang="en-US" sz="1600" dirty="0">
                <a:latin typeface="Bell MT" pitchFamily="18" charset="0"/>
              </a:rPr>
              <a:t>Netflix started adding the contents on its platform since 2008 in USA, in UK since 2013 and in India since 2016.</a:t>
            </a:r>
          </a:p>
          <a:p>
            <a:r>
              <a:rPr lang="en-US" sz="1600" dirty="0">
                <a:latin typeface="Bell MT" pitchFamily="18" charset="0"/>
              </a:rPr>
              <a:t>Netflix India journey started three years after UK, still it managed to surpass the former in terms of content contribution and </a:t>
            </a:r>
            <a:r>
              <a:rPr lang="en-US" sz="1600" dirty="0" err="1">
                <a:latin typeface="Bell MT" pitchFamily="18" charset="0"/>
              </a:rPr>
              <a:t>manged</a:t>
            </a:r>
            <a:r>
              <a:rPr lang="en-US" sz="1600" dirty="0">
                <a:latin typeface="Bell MT" pitchFamily="18" charset="0"/>
              </a:rPr>
              <a:t> to secure 2nd position of all the countries in the world.</a:t>
            </a:r>
          </a:p>
          <a:p>
            <a:r>
              <a:rPr lang="en-US" sz="1600" dirty="0">
                <a:latin typeface="Bell MT" pitchFamily="18" charset="0"/>
              </a:rPr>
              <a:t>In 2018 there was maximum content added on Netflix platform from India but we can see the fall in count of contents added on Netflix Platform in 2019.</a:t>
            </a:r>
          </a:p>
          <a:p>
            <a:r>
              <a:rPr lang="en-US" sz="1600" dirty="0">
                <a:latin typeface="Bell MT" pitchFamily="18" charset="0"/>
              </a:rPr>
              <a:t>Whereas in USA maximum content was added in 2019. By Far USA is the highest contributor of contents over the platform.</a:t>
            </a:r>
          </a:p>
          <a:p>
            <a:pPr lvl="1"/>
            <a:endParaRPr lang="en-IN" dirty="0"/>
          </a:p>
        </p:txBody>
      </p:sp>
    </p:spTree>
    <p:extLst>
      <p:ext uri="{BB962C8B-B14F-4D97-AF65-F5344CB8AC3E}">
        <p14:creationId xmlns:p14="http://schemas.microsoft.com/office/powerpoint/2010/main" val="2369062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729" r="8171" b="5231"/>
          <a:stretch/>
        </p:blipFill>
        <p:spPr>
          <a:xfrm>
            <a:off x="611560" y="1340768"/>
            <a:ext cx="7776864" cy="3528392"/>
          </a:xfrm>
        </p:spPr>
      </p:pic>
      <p:sp>
        <p:nvSpPr>
          <p:cNvPr id="3" name="Title 2"/>
          <p:cNvSpPr>
            <a:spLocks noGrp="1"/>
          </p:cNvSpPr>
          <p:nvPr>
            <p:ph type="title"/>
          </p:nvPr>
        </p:nvSpPr>
        <p:spPr>
          <a:xfrm>
            <a:off x="323528" y="274638"/>
            <a:ext cx="8496944" cy="1143000"/>
          </a:xfrm>
        </p:spPr>
        <p:txBody>
          <a:bodyPr>
            <a:normAutofit/>
          </a:bodyPr>
          <a:lstStyle/>
          <a:p>
            <a:r>
              <a:rPr lang="en-US" sz="2800" dirty="0">
                <a:effectLst/>
                <a:latin typeface="Bell MT" pitchFamily="18" charset="0"/>
              </a:rPr>
              <a:t>M</a:t>
            </a:r>
            <a:r>
              <a:rPr lang="en-US" sz="2800" dirty="0" smtClean="0">
                <a:effectLst/>
                <a:latin typeface="Bell MT" pitchFamily="18" charset="0"/>
              </a:rPr>
              <a:t>onth </a:t>
            </a:r>
            <a:r>
              <a:rPr lang="en-US" sz="2800" dirty="0">
                <a:effectLst/>
                <a:latin typeface="Bell MT" pitchFamily="18" charset="0"/>
              </a:rPr>
              <a:t>wise pattern for adding the </a:t>
            </a:r>
            <a:r>
              <a:rPr lang="en-US" sz="2800" dirty="0" smtClean="0">
                <a:effectLst/>
                <a:latin typeface="Bell MT" pitchFamily="18" charset="0"/>
              </a:rPr>
              <a:t>contents </a:t>
            </a:r>
            <a:r>
              <a:rPr lang="en-US" sz="2800" dirty="0">
                <a:effectLst/>
                <a:latin typeface="Bell MT" pitchFamily="18" charset="0"/>
              </a:rPr>
              <a:t>on </a:t>
            </a:r>
            <a:r>
              <a:rPr lang="en-US" sz="2800" dirty="0">
                <a:effectLst/>
                <a:latin typeface="Bell MT" pitchFamily="18" charset="0"/>
              </a:rPr>
              <a:t>N</a:t>
            </a:r>
            <a:r>
              <a:rPr lang="en-US" sz="2800" dirty="0" smtClean="0">
                <a:effectLst/>
                <a:latin typeface="Bell MT" pitchFamily="18" charset="0"/>
              </a:rPr>
              <a:t>etflix</a:t>
            </a:r>
            <a:r>
              <a:rPr lang="en-US" sz="2800" dirty="0">
                <a:effectLst/>
                <a:latin typeface="Bell MT" pitchFamily="18" charset="0"/>
              </a:rPr>
              <a:t>?</a:t>
            </a:r>
            <a:endParaRPr lang="en-IN" sz="2800" dirty="0">
              <a:latin typeface="Bell MT" pitchFamily="18" charset="0"/>
            </a:endParaRPr>
          </a:p>
        </p:txBody>
      </p:sp>
      <p:sp>
        <p:nvSpPr>
          <p:cNvPr id="5" name="Content Placeholder 1"/>
          <p:cNvSpPr txBox="1">
            <a:spLocks/>
          </p:cNvSpPr>
          <p:nvPr/>
        </p:nvSpPr>
        <p:spPr>
          <a:xfrm>
            <a:off x="395536" y="4869160"/>
            <a:ext cx="8424936" cy="1224136"/>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600" dirty="0">
                <a:latin typeface="Bell MT" pitchFamily="18" charset="0"/>
              </a:rPr>
              <a:t>Most of the contents are added in between the </a:t>
            </a:r>
            <a:r>
              <a:rPr lang="en-US" sz="1600" dirty="0" smtClean="0">
                <a:latin typeface="Bell MT" pitchFamily="18" charset="0"/>
              </a:rPr>
              <a:t>months </a:t>
            </a:r>
            <a:r>
              <a:rPr lang="en-US" sz="1600" dirty="0">
                <a:latin typeface="Bell MT" pitchFamily="18" charset="0"/>
              </a:rPr>
              <a:t>of October to January</a:t>
            </a:r>
            <a:r>
              <a:rPr lang="en-US" sz="1600" dirty="0" smtClean="0">
                <a:latin typeface="Bell MT" pitchFamily="18" charset="0"/>
              </a:rPr>
              <a:t>.</a:t>
            </a:r>
          </a:p>
          <a:p>
            <a:endParaRPr lang="en-US" sz="1600" dirty="0">
              <a:latin typeface="Bell MT" pitchFamily="18" charset="0"/>
            </a:endParaRPr>
          </a:p>
          <a:p>
            <a:r>
              <a:rPr lang="en-US" sz="1600" dirty="0">
                <a:latin typeface="Bell MT" pitchFamily="18" charset="0"/>
              </a:rPr>
              <a:t>Owing to the Holiday seasons in many part of the countries during this month the content count seems to be high during these months</a:t>
            </a:r>
            <a:r>
              <a:rPr lang="en-US" sz="1600" dirty="0" smtClean="0">
                <a:latin typeface="Bell MT" pitchFamily="18" charset="0"/>
              </a:rPr>
              <a:t>.</a:t>
            </a:r>
            <a:endParaRPr lang="en-US" sz="1600" dirty="0">
              <a:latin typeface="Bell MT" pitchFamily="18" charset="0"/>
            </a:endParaRPr>
          </a:p>
        </p:txBody>
      </p:sp>
    </p:spTree>
    <p:extLst>
      <p:ext uri="{BB962C8B-B14F-4D97-AF65-F5344CB8AC3E}">
        <p14:creationId xmlns:p14="http://schemas.microsoft.com/office/powerpoint/2010/main" val="126285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14" t="5267" r="1410" b="5269"/>
          <a:stretch/>
        </p:blipFill>
        <p:spPr>
          <a:xfrm>
            <a:off x="539552" y="1408175"/>
            <a:ext cx="3816424" cy="4541105"/>
          </a:xfrm>
        </p:spPr>
      </p:pic>
      <p:sp>
        <p:nvSpPr>
          <p:cNvPr id="5" name="Title 2"/>
          <p:cNvSpPr>
            <a:spLocks noGrp="1"/>
          </p:cNvSpPr>
          <p:nvPr>
            <p:ph type="title"/>
          </p:nvPr>
        </p:nvSpPr>
        <p:spPr>
          <a:xfrm>
            <a:off x="323528" y="274638"/>
            <a:ext cx="8496944" cy="1143000"/>
          </a:xfrm>
        </p:spPr>
        <p:txBody>
          <a:bodyPr>
            <a:normAutofit/>
          </a:bodyPr>
          <a:lstStyle/>
          <a:p>
            <a:r>
              <a:rPr lang="en-US" sz="2800" dirty="0">
                <a:effectLst/>
                <a:latin typeface="Bell MT" pitchFamily="18" charset="0"/>
              </a:rPr>
              <a:t>M</a:t>
            </a:r>
            <a:r>
              <a:rPr lang="en-US" sz="2800" dirty="0" smtClean="0">
                <a:effectLst/>
                <a:latin typeface="Bell MT" pitchFamily="18" charset="0"/>
              </a:rPr>
              <a:t>onthly </a:t>
            </a:r>
            <a:r>
              <a:rPr lang="en-US" sz="2800" dirty="0">
                <a:effectLst/>
                <a:latin typeface="Bell MT" pitchFamily="18" charset="0"/>
              </a:rPr>
              <a:t>growth pattern in adding the content on Netflix for USA, India and UK?</a:t>
            </a:r>
            <a:endParaRPr lang="en-IN" sz="2800" dirty="0">
              <a:latin typeface="Bell MT" pitchFamily="18" charset="0"/>
            </a:endParaRPr>
          </a:p>
        </p:txBody>
      </p:sp>
      <p:sp>
        <p:nvSpPr>
          <p:cNvPr id="7" name="Content Placeholder 1"/>
          <p:cNvSpPr txBox="1">
            <a:spLocks/>
          </p:cNvSpPr>
          <p:nvPr/>
        </p:nvSpPr>
        <p:spPr>
          <a:xfrm>
            <a:off x="4427984" y="1196752"/>
            <a:ext cx="4374168" cy="518457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200" b="1" dirty="0" smtClean="0">
                <a:latin typeface="Bell MT" pitchFamily="18" charset="0"/>
              </a:rPr>
              <a:t>USA</a:t>
            </a:r>
            <a:endParaRPr lang="en-US" sz="1200" dirty="0">
              <a:latin typeface="Bell MT" pitchFamily="18" charset="0"/>
            </a:endParaRPr>
          </a:p>
          <a:p>
            <a:pPr lvl="1"/>
            <a:r>
              <a:rPr lang="en-US" sz="1200" dirty="0">
                <a:latin typeface="Bell MT" pitchFamily="18" charset="0"/>
              </a:rPr>
              <a:t>USA's maximum contribution is during the month of October to January. During this time holiday season starts so there is a rise in content count during these months.</a:t>
            </a:r>
          </a:p>
          <a:p>
            <a:pPr lvl="1"/>
            <a:r>
              <a:rPr lang="en-US" sz="1200" dirty="0">
                <a:latin typeface="Bell MT" pitchFamily="18" charset="0"/>
              </a:rPr>
              <a:t>USA has added </a:t>
            </a:r>
            <a:r>
              <a:rPr lang="en-US" sz="1200" b="1" dirty="0">
                <a:latin typeface="Bell MT" pitchFamily="18" charset="0"/>
              </a:rPr>
              <a:t>448</a:t>
            </a:r>
            <a:r>
              <a:rPr lang="en-US" sz="1200" dirty="0">
                <a:latin typeface="Bell MT" pitchFamily="18" charset="0"/>
              </a:rPr>
              <a:t> contents in total in January Month alone.</a:t>
            </a:r>
          </a:p>
          <a:p>
            <a:pPr lvl="1"/>
            <a:r>
              <a:rPr lang="en-US" sz="1200" dirty="0">
                <a:latin typeface="Bell MT" pitchFamily="18" charset="0"/>
              </a:rPr>
              <a:t>USA has added least amount of content in the month of February.</a:t>
            </a:r>
          </a:p>
          <a:p>
            <a:r>
              <a:rPr lang="en-US" sz="1200" b="1" dirty="0">
                <a:latin typeface="Bell MT" pitchFamily="18" charset="0"/>
              </a:rPr>
              <a:t>INDIA</a:t>
            </a:r>
            <a:endParaRPr lang="en-US" sz="1200" dirty="0">
              <a:latin typeface="Bell MT" pitchFamily="18" charset="0"/>
            </a:endParaRPr>
          </a:p>
          <a:p>
            <a:pPr lvl="1"/>
            <a:r>
              <a:rPr lang="en-US" sz="1200" dirty="0">
                <a:latin typeface="Bell MT" pitchFamily="18" charset="0"/>
              </a:rPr>
              <a:t>India's maximum contribution is during the month of October, December and March. Upload pattern from India </a:t>
            </a:r>
            <a:r>
              <a:rPr lang="en-US" sz="1200" dirty="0" err="1">
                <a:latin typeface="Bell MT" pitchFamily="18" charset="0"/>
              </a:rPr>
              <a:t>doesnot</a:t>
            </a:r>
            <a:r>
              <a:rPr lang="en-US" sz="1200" dirty="0">
                <a:latin typeface="Bell MT" pitchFamily="18" charset="0"/>
              </a:rPr>
              <a:t> depend highly on Holiday seasons.</a:t>
            </a:r>
          </a:p>
          <a:p>
            <a:pPr lvl="1"/>
            <a:r>
              <a:rPr lang="en-US" sz="1200" dirty="0">
                <a:latin typeface="Bell MT" pitchFamily="18" charset="0"/>
              </a:rPr>
              <a:t>India has added in total of 123 contents only in month December which is the highest overall contribution of a particular month.</a:t>
            </a:r>
          </a:p>
          <a:p>
            <a:pPr lvl="1"/>
            <a:r>
              <a:rPr lang="en-US" sz="1200" dirty="0">
                <a:latin typeface="Bell MT" pitchFamily="18" charset="0"/>
              </a:rPr>
              <a:t>India has added least amount of content in the month of June and September.</a:t>
            </a:r>
          </a:p>
          <a:p>
            <a:r>
              <a:rPr lang="en-US" sz="1200" b="1" dirty="0">
                <a:latin typeface="Bell MT" pitchFamily="18" charset="0"/>
              </a:rPr>
              <a:t>UK</a:t>
            </a:r>
            <a:endParaRPr lang="en-US" sz="1200" dirty="0">
              <a:latin typeface="Bell MT" pitchFamily="18" charset="0"/>
            </a:endParaRPr>
          </a:p>
          <a:p>
            <a:pPr lvl="1"/>
            <a:r>
              <a:rPr lang="en-US" sz="1200" dirty="0">
                <a:latin typeface="Bell MT" pitchFamily="18" charset="0"/>
              </a:rPr>
              <a:t>UK's maximum contribution is during the month of January. </a:t>
            </a:r>
          </a:p>
          <a:p>
            <a:pPr lvl="1"/>
            <a:r>
              <a:rPr lang="en-US" sz="1200" dirty="0">
                <a:latin typeface="Bell MT" pitchFamily="18" charset="0"/>
              </a:rPr>
              <a:t>UK has added </a:t>
            </a:r>
            <a:r>
              <a:rPr lang="en-US" sz="1200" b="1" dirty="0">
                <a:latin typeface="Bell MT" pitchFamily="18" charset="0"/>
              </a:rPr>
              <a:t>84</a:t>
            </a:r>
            <a:r>
              <a:rPr lang="en-US" sz="1200" dirty="0">
                <a:latin typeface="Bell MT" pitchFamily="18" charset="0"/>
              </a:rPr>
              <a:t> contents in total in January Month.</a:t>
            </a:r>
          </a:p>
          <a:p>
            <a:pPr lvl="1"/>
            <a:r>
              <a:rPr lang="en-US" sz="1200" smtClean="0">
                <a:latin typeface="Bell MT" pitchFamily="18" charset="0"/>
              </a:rPr>
              <a:t>UK </a:t>
            </a:r>
            <a:r>
              <a:rPr lang="en-US" sz="1200" dirty="0">
                <a:latin typeface="Bell MT" pitchFamily="18" charset="0"/>
              </a:rPr>
              <a:t>has added least amount of content in the month of June.</a:t>
            </a:r>
          </a:p>
          <a:p>
            <a:pPr lvl="1"/>
            <a:r>
              <a:rPr lang="en-US" sz="1200" dirty="0">
                <a:latin typeface="Bell MT" pitchFamily="18" charset="0"/>
              </a:rPr>
              <a:t>UK's content contribution during each month is quite steady. There are no major Up's and Down in the graph of UK.</a:t>
            </a:r>
          </a:p>
        </p:txBody>
      </p:sp>
    </p:spTree>
    <p:extLst>
      <p:ext uri="{BB962C8B-B14F-4D97-AF65-F5344CB8AC3E}">
        <p14:creationId xmlns:p14="http://schemas.microsoft.com/office/powerpoint/2010/main" val="2968979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246" t="5489" r="1944" b="10511"/>
          <a:stretch/>
        </p:blipFill>
        <p:spPr>
          <a:xfrm>
            <a:off x="611560" y="1261872"/>
            <a:ext cx="7837496" cy="3031224"/>
          </a:xfrm>
        </p:spPr>
      </p:pic>
      <p:sp>
        <p:nvSpPr>
          <p:cNvPr id="3" name="Title 2"/>
          <p:cNvSpPr>
            <a:spLocks noGrp="1"/>
          </p:cNvSpPr>
          <p:nvPr>
            <p:ph type="title"/>
          </p:nvPr>
        </p:nvSpPr>
        <p:spPr/>
        <p:txBody>
          <a:bodyPr>
            <a:normAutofit fontScale="90000"/>
          </a:bodyPr>
          <a:lstStyle/>
          <a:p>
            <a:r>
              <a:rPr lang="en-US" dirty="0" smtClean="0">
                <a:effectLst/>
                <a:latin typeface="Bell MT" pitchFamily="18" charset="0"/>
              </a:rPr>
              <a:t>Distribution </a:t>
            </a:r>
            <a:r>
              <a:rPr lang="en-US" dirty="0">
                <a:effectLst/>
                <a:latin typeface="Bell MT" pitchFamily="18" charset="0"/>
              </a:rPr>
              <a:t>of average IMDB rating?</a:t>
            </a:r>
            <a:endParaRPr lang="en-IN" dirty="0">
              <a:latin typeface="Bell MT" pitchFamily="18" charset="0"/>
            </a:endParaRPr>
          </a:p>
        </p:txBody>
      </p:sp>
      <p:sp>
        <p:nvSpPr>
          <p:cNvPr id="5" name="Content Placeholder 1"/>
          <p:cNvSpPr txBox="1">
            <a:spLocks/>
          </p:cNvSpPr>
          <p:nvPr/>
        </p:nvSpPr>
        <p:spPr>
          <a:xfrm>
            <a:off x="396696" y="4437112"/>
            <a:ext cx="8424936" cy="180020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400" dirty="0">
                <a:latin typeface="Bell MT" pitchFamily="18" charset="0"/>
              </a:rPr>
              <a:t>Average IMDB rating </a:t>
            </a:r>
            <a:r>
              <a:rPr lang="en-US" sz="1400" dirty="0" smtClean="0">
                <a:latin typeface="Bell MT" pitchFamily="18" charset="0"/>
              </a:rPr>
              <a:t>for </a:t>
            </a:r>
            <a:r>
              <a:rPr lang="en-US" sz="1400" dirty="0">
                <a:latin typeface="Bell MT" pitchFamily="18" charset="0"/>
              </a:rPr>
              <a:t>contents on Netflix is </a:t>
            </a:r>
            <a:r>
              <a:rPr lang="en-US" sz="1400" b="1" dirty="0">
                <a:latin typeface="Bell MT" pitchFamily="18" charset="0"/>
              </a:rPr>
              <a:t>6.529</a:t>
            </a:r>
            <a:r>
              <a:rPr lang="en-US" sz="1400" dirty="0">
                <a:latin typeface="Bell MT" pitchFamily="18" charset="0"/>
              </a:rPr>
              <a:t>.</a:t>
            </a:r>
          </a:p>
          <a:p>
            <a:r>
              <a:rPr lang="en-US" sz="1400" dirty="0">
                <a:latin typeface="Bell MT" pitchFamily="18" charset="0"/>
              </a:rPr>
              <a:t>Median IMDB rating </a:t>
            </a:r>
            <a:r>
              <a:rPr lang="en-US" sz="1400" dirty="0" smtClean="0">
                <a:latin typeface="Bell MT" pitchFamily="18" charset="0"/>
              </a:rPr>
              <a:t>for </a:t>
            </a:r>
            <a:r>
              <a:rPr lang="en-US" sz="1400" dirty="0">
                <a:latin typeface="Bell MT" pitchFamily="18" charset="0"/>
              </a:rPr>
              <a:t>contents on </a:t>
            </a:r>
            <a:r>
              <a:rPr lang="en-US" sz="1400" dirty="0">
                <a:latin typeface="Bell MT" pitchFamily="18" charset="0"/>
              </a:rPr>
              <a:t>N</a:t>
            </a:r>
            <a:r>
              <a:rPr lang="en-US" sz="1400" dirty="0" smtClean="0">
                <a:latin typeface="Bell MT" pitchFamily="18" charset="0"/>
              </a:rPr>
              <a:t>etflix </a:t>
            </a:r>
            <a:r>
              <a:rPr lang="en-US" sz="1400" dirty="0">
                <a:latin typeface="Bell MT" pitchFamily="18" charset="0"/>
              </a:rPr>
              <a:t>is </a:t>
            </a:r>
            <a:r>
              <a:rPr lang="en-US" sz="1400" b="1" dirty="0">
                <a:latin typeface="Bell MT" pitchFamily="18" charset="0"/>
              </a:rPr>
              <a:t>6.529</a:t>
            </a:r>
            <a:r>
              <a:rPr lang="en-US" sz="1400" dirty="0">
                <a:latin typeface="Bell MT" pitchFamily="18" charset="0"/>
              </a:rPr>
              <a:t>.</a:t>
            </a:r>
          </a:p>
          <a:p>
            <a:r>
              <a:rPr lang="en-US" sz="1400" dirty="0">
                <a:latin typeface="Bell MT" pitchFamily="18" charset="0"/>
              </a:rPr>
              <a:t>Mean and Median is same so we attain a </a:t>
            </a:r>
            <a:r>
              <a:rPr lang="en-US" sz="1400" b="1" dirty="0">
                <a:latin typeface="Bell MT" pitchFamily="18" charset="0"/>
              </a:rPr>
              <a:t>Normal Distribution Curve</a:t>
            </a:r>
            <a:r>
              <a:rPr lang="en-US" sz="1400" dirty="0">
                <a:latin typeface="Bell MT" pitchFamily="18" charset="0"/>
              </a:rPr>
              <a:t> of IMDB Ratings for contents on Netflix.</a:t>
            </a:r>
          </a:p>
          <a:p>
            <a:r>
              <a:rPr lang="en-US" sz="1400" dirty="0">
                <a:latin typeface="Bell MT" pitchFamily="18" charset="0"/>
              </a:rPr>
              <a:t>IMDB Rating is between IQR range of (q1 = 6.2 and q3 = 7.1) which is 0.9.</a:t>
            </a:r>
          </a:p>
          <a:p>
            <a:r>
              <a:rPr lang="en-US" sz="1400" dirty="0">
                <a:latin typeface="Bell MT" pitchFamily="18" charset="0"/>
              </a:rPr>
              <a:t>Upper and Lower fence is at 8.4 and 4.9 respectively.</a:t>
            </a:r>
          </a:p>
        </p:txBody>
      </p:sp>
    </p:spTree>
    <p:extLst>
      <p:ext uri="{BB962C8B-B14F-4D97-AF65-F5344CB8AC3E}">
        <p14:creationId xmlns:p14="http://schemas.microsoft.com/office/powerpoint/2010/main" val="51419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72" t="5730" r="1828" b="11710"/>
          <a:stretch/>
        </p:blipFill>
        <p:spPr>
          <a:xfrm>
            <a:off x="251520" y="1340768"/>
            <a:ext cx="3888432" cy="4536504"/>
          </a:xfrm>
        </p:spPr>
      </p:pic>
      <p:sp>
        <p:nvSpPr>
          <p:cNvPr id="3" name="Title 2"/>
          <p:cNvSpPr>
            <a:spLocks noGrp="1"/>
          </p:cNvSpPr>
          <p:nvPr>
            <p:ph type="title"/>
          </p:nvPr>
        </p:nvSpPr>
        <p:spPr/>
        <p:txBody>
          <a:bodyPr>
            <a:normAutofit/>
          </a:bodyPr>
          <a:lstStyle/>
          <a:p>
            <a:r>
              <a:rPr lang="en-US" sz="2800" dirty="0">
                <a:effectLst/>
                <a:latin typeface="Bell MT" pitchFamily="18" charset="0"/>
              </a:rPr>
              <a:t>D</a:t>
            </a:r>
            <a:r>
              <a:rPr lang="en-US" sz="2800" dirty="0" smtClean="0">
                <a:effectLst/>
                <a:latin typeface="Bell MT" pitchFamily="18" charset="0"/>
              </a:rPr>
              <a:t>istribution </a:t>
            </a:r>
            <a:r>
              <a:rPr lang="en-US" sz="2800" dirty="0">
                <a:effectLst/>
                <a:latin typeface="Bell MT" pitchFamily="18" charset="0"/>
              </a:rPr>
              <a:t>of average IMDB rating for Movies and TV-Shows?</a:t>
            </a:r>
            <a:endParaRPr lang="en-IN" sz="2800" dirty="0">
              <a:latin typeface="Bell MT" pitchFamily="18" charset="0"/>
            </a:endParaRPr>
          </a:p>
        </p:txBody>
      </p:sp>
      <p:sp>
        <p:nvSpPr>
          <p:cNvPr id="6" name="Content Placeholder 1"/>
          <p:cNvSpPr txBox="1">
            <a:spLocks/>
          </p:cNvSpPr>
          <p:nvPr/>
        </p:nvSpPr>
        <p:spPr>
          <a:xfrm>
            <a:off x="4139952" y="1268760"/>
            <a:ext cx="4896544" cy="518457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500" dirty="0" smtClean="0">
                <a:latin typeface="Bell MT" pitchFamily="18" charset="0"/>
              </a:rPr>
              <a:t>Movies</a:t>
            </a:r>
            <a:endParaRPr lang="en-US" sz="1500" dirty="0">
              <a:latin typeface="Bell MT" pitchFamily="18" charset="0"/>
            </a:endParaRPr>
          </a:p>
          <a:p>
            <a:pPr lvl="1"/>
            <a:r>
              <a:rPr lang="en-US" sz="1500" dirty="0">
                <a:latin typeface="Bell MT" pitchFamily="18" charset="0"/>
              </a:rPr>
              <a:t>Average IMDB rating of Movies on Netflix is 6.38.</a:t>
            </a:r>
          </a:p>
          <a:p>
            <a:pPr lvl="1"/>
            <a:r>
              <a:rPr lang="en-US" sz="1500" dirty="0">
                <a:latin typeface="Bell MT" pitchFamily="18" charset="0"/>
              </a:rPr>
              <a:t>Median IMDB rating of Movies </a:t>
            </a:r>
            <a:r>
              <a:rPr lang="en-US" sz="1500" dirty="0" smtClean="0">
                <a:latin typeface="Bell MT" pitchFamily="18" charset="0"/>
              </a:rPr>
              <a:t>on Netflix </a:t>
            </a:r>
            <a:r>
              <a:rPr lang="en-US" sz="1500" dirty="0">
                <a:latin typeface="Bell MT" pitchFamily="18" charset="0"/>
              </a:rPr>
              <a:t>is 6.529.</a:t>
            </a:r>
          </a:p>
          <a:p>
            <a:pPr lvl="1"/>
            <a:r>
              <a:rPr lang="en-US" sz="1500" dirty="0">
                <a:latin typeface="Bell MT" pitchFamily="18" charset="0"/>
              </a:rPr>
              <a:t>Mean and Median is not same. There is Left </a:t>
            </a:r>
            <a:r>
              <a:rPr lang="en-US" sz="1500" dirty="0" err="1">
                <a:latin typeface="Bell MT" pitchFamily="18" charset="0"/>
              </a:rPr>
              <a:t>Skewness</a:t>
            </a:r>
            <a:r>
              <a:rPr lang="en-US" sz="1500" dirty="0">
                <a:latin typeface="Bell MT" pitchFamily="18" charset="0"/>
              </a:rPr>
              <a:t> in IMDB Ratings for Movies on Netflix.</a:t>
            </a:r>
          </a:p>
          <a:p>
            <a:pPr lvl="1"/>
            <a:r>
              <a:rPr lang="en-US" sz="1500" dirty="0">
                <a:latin typeface="Bell MT" pitchFamily="18" charset="0"/>
              </a:rPr>
              <a:t>IMDB Rating is between IQR range of (q1 = 5.9 and q3 = 7.0) which is 1.1.</a:t>
            </a:r>
          </a:p>
          <a:p>
            <a:pPr lvl="1"/>
            <a:r>
              <a:rPr lang="en-US" sz="1500" dirty="0">
                <a:latin typeface="Bell MT" pitchFamily="18" charset="0"/>
              </a:rPr>
              <a:t>Upper and Lower fence is at 8.6 and 4.3 respectively.</a:t>
            </a:r>
          </a:p>
          <a:p>
            <a:r>
              <a:rPr lang="en-US" sz="1500" dirty="0">
                <a:latin typeface="Bell MT" pitchFamily="18" charset="0"/>
              </a:rPr>
              <a:t>TV Shows</a:t>
            </a:r>
          </a:p>
          <a:p>
            <a:pPr lvl="1"/>
            <a:r>
              <a:rPr lang="en-US" sz="1500" dirty="0">
                <a:latin typeface="Bell MT" pitchFamily="18" charset="0"/>
              </a:rPr>
              <a:t>Average IMDB rating of TV Shows on Netflix is 6.85.</a:t>
            </a:r>
          </a:p>
          <a:p>
            <a:pPr lvl="1"/>
            <a:r>
              <a:rPr lang="en-US" sz="1500" dirty="0">
                <a:latin typeface="Bell MT" pitchFamily="18" charset="0"/>
              </a:rPr>
              <a:t>Median IMDB rating of TV Shows on </a:t>
            </a:r>
            <a:r>
              <a:rPr lang="en-US" sz="1500" dirty="0">
                <a:latin typeface="Bell MT" pitchFamily="18" charset="0"/>
              </a:rPr>
              <a:t>N</a:t>
            </a:r>
            <a:r>
              <a:rPr lang="en-US" sz="1500" dirty="0" smtClean="0">
                <a:latin typeface="Bell MT" pitchFamily="18" charset="0"/>
              </a:rPr>
              <a:t>etflix </a:t>
            </a:r>
            <a:r>
              <a:rPr lang="en-US" sz="1500" dirty="0">
                <a:latin typeface="Bell MT" pitchFamily="18" charset="0"/>
              </a:rPr>
              <a:t>is 6.529.</a:t>
            </a:r>
          </a:p>
          <a:p>
            <a:pPr lvl="1"/>
            <a:r>
              <a:rPr lang="en-US" sz="1500" dirty="0">
                <a:latin typeface="Bell MT" pitchFamily="18" charset="0"/>
              </a:rPr>
              <a:t>Mean and Median is not same. There is Right </a:t>
            </a:r>
            <a:r>
              <a:rPr lang="en-US" sz="1500" dirty="0" err="1">
                <a:latin typeface="Bell MT" pitchFamily="18" charset="0"/>
              </a:rPr>
              <a:t>Skewness</a:t>
            </a:r>
            <a:r>
              <a:rPr lang="en-US" sz="1500" dirty="0">
                <a:latin typeface="Bell MT" pitchFamily="18" charset="0"/>
              </a:rPr>
              <a:t> in IMDB Ratings for TV Shows on Netflix.</a:t>
            </a:r>
          </a:p>
          <a:p>
            <a:pPr lvl="1"/>
            <a:r>
              <a:rPr lang="en-US" sz="1500" dirty="0">
                <a:latin typeface="Bell MT" pitchFamily="18" charset="0"/>
              </a:rPr>
              <a:t>IMDB Rating is between IQR range of (q1 = 6.529 and q3 = 7.4) which is 0.87.</a:t>
            </a:r>
          </a:p>
          <a:p>
            <a:pPr lvl="1"/>
            <a:r>
              <a:rPr lang="en-US" sz="1500" dirty="0">
                <a:latin typeface="Bell MT" pitchFamily="18" charset="0"/>
              </a:rPr>
              <a:t>Upper and Lower fence is at 8.7 and 5.3 respectively</a:t>
            </a:r>
            <a:r>
              <a:rPr lang="en-US" sz="1000" dirty="0">
                <a:latin typeface="Bell MT" pitchFamily="18" charset="0"/>
              </a:rPr>
              <a:t>.</a:t>
            </a:r>
          </a:p>
        </p:txBody>
      </p:sp>
    </p:spTree>
    <p:extLst>
      <p:ext uri="{BB962C8B-B14F-4D97-AF65-F5344CB8AC3E}">
        <p14:creationId xmlns:p14="http://schemas.microsoft.com/office/powerpoint/2010/main" val="4229125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 </a:t>
            </a:r>
            <a:r>
              <a:rPr lang="en-US" sz="3100" dirty="0">
                <a:effectLst/>
                <a:latin typeface="Bell MT" pitchFamily="18" charset="0"/>
              </a:rPr>
              <a:t>T</a:t>
            </a:r>
            <a:r>
              <a:rPr lang="en-US" sz="3100" dirty="0" smtClean="0">
                <a:effectLst/>
                <a:latin typeface="Bell MT" pitchFamily="18" charset="0"/>
              </a:rPr>
              <a:t>op </a:t>
            </a:r>
            <a:r>
              <a:rPr lang="en-US" sz="3100" dirty="0">
                <a:effectLst/>
                <a:latin typeface="Bell MT" pitchFamily="18" charset="0"/>
              </a:rPr>
              <a:t>15 Genres having maximum content?</a:t>
            </a:r>
            <a:endParaRPr lang="en-IN" sz="3100" dirty="0">
              <a:latin typeface="Bell MT" pitchFamily="18" charset="0"/>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5489" r="2000"/>
          <a:stretch/>
        </p:blipFill>
        <p:spPr>
          <a:xfrm>
            <a:off x="683568" y="1196752"/>
            <a:ext cx="7776864" cy="3960439"/>
          </a:xfrm>
        </p:spPr>
      </p:pic>
      <p:sp>
        <p:nvSpPr>
          <p:cNvPr id="7" name="Content Placeholder 1"/>
          <p:cNvSpPr txBox="1">
            <a:spLocks/>
          </p:cNvSpPr>
          <p:nvPr/>
        </p:nvSpPr>
        <p:spPr>
          <a:xfrm>
            <a:off x="388704" y="5301208"/>
            <a:ext cx="8424936" cy="648072"/>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000" b="1" dirty="0" smtClean="0">
                <a:latin typeface="Bell MT" pitchFamily="18" charset="0"/>
              </a:rPr>
              <a:t>International </a:t>
            </a:r>
            <a:r>
              <a:rPr lang="en-US" sz="2000" b="1" dirty="0">
                <a:latin typeface="Bell MT" pitchFamily="18" charset="0"/>
              </a:rPr>
              <a:t>Movies</a:t>
            </a:r>
            <a:r>
              <a:rPr lang="en-US" sz="2000" dirty="0">
                <a:latin typeface="Bell MT" pitchFamily="18" charset="0"/>
              </a:rPr>
              <a:t> and </a:t>
            </a:r>
            <a:r>
              <a:rPr lang="en-US" sz="2000" b="1" dirty="0">
                <a:latin typeface="Bell MT" pitchFamily="18" charset="0"/>
              </a:rPr>
              <a:t>Dramas</a:t>
            </a:r>
            <a:r>
              <a:rPr lang="en-US" sz="2000" dirty="0">
                <a:latin typeface="Bell MT" pitchFamily="18" charset="0"/>
              </a:rPr>
              <a:t> have more than 1500 contents on platform</a:t>
            </a:r>
          </a:p>
        </p:txBody>
      </p:sp>
    </p:spTree>
    <p:extLst>
      <p:ext uri="{BB962C8B-B14F-4D97-AF65-F5344CB8AC3E}">
        <p14:creationId xmlns:p14="http://schemas.microsoft.com/office/powerpoint/2010/main" val="2062939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6209"/>
          <a:stretch/>
        </p:blipFill>
        <p:spPr>
          <a:xfrm>
            <a:off x="323528" y="1268760"/>
            <a:ext cx="8640960" cy="3600399"/>
          </a:xfrm>
        </p:spPr>
      </p:pic>
      <p:sp>
        <p:nvSpPr>
          <p:cNvPr id="4" name="Title 2"/>
          <p:cNvSpPr>
            <a:spLocks noGrp="1"/>
          </p:cNvSpPr>
          <p:nvPr>
            <p:ph type="title"/>
          </p:nvPr>
        </p:nvSpPr>
        <p:spPr>
          <a:xfrm>
            <a:off x="457200" y="274638"/>
            <a:ext cx="8229600" cy="1143000"/>
          </a:xfrm>
        </p:spPr>
        <p:txBody>
          <a:bodyPr>
            <a:normAutofit/>
          </a:bodyPr>
          <a:lstStyle/>
          <a:p>
            <a:r>
              <a:rPr lang="en-US" sz="2800" dirty="0" smtClean="0">
                <a:effectLst/>
                <a:latin typeface="Bell MT" pitchFamily="18" charset="0"/>
              </a:rPr>
              <a:t>Top </a:t>
            </a:r>
            <a:r>
              <a:rPr lang="en-US" sz="2800" dirty="0">
                <a:effectLst/>
                <a:latin typeface="Bell MT" pitchFamily="18" charset="0"/>
              </a:rPr>
              <a:t>15 Genres having maximum </a:t>
            </a:r>
            <a:r>
              <a:rPr lang="en-US" sz="2800" dirty="0">
                <a:effectLst/>
                <a:latin typeface="Bell MT" pitchFamily="18" charset="0"/>
              </a:rPr>
              <a:t>content </a:t>
            </a:r>
            <a:r>
              <a:rPr lang="en-US" sz="2800" dirty="0">
                <a:effectLst/>
                <a:latin typeface="Bell MT" pitchFamily="18" charset="0"/>
              </a:rPr>
              <a:t>in each Movies and TV-Shows</a:t>
            </a:r>
            <a:r>
              <a:rPr lang="en-US" sz="2800" dirty="0">
                <a:effectLst/>
                <a:latin typeface="Bell MT" pitchFamily="18" charset="0"/>
              </a:rPr>
              <a:t>?</a:t>
            </a:r>
            <a:endParaRPr lang="en-IN" sz="2800" dirty="0">
              <a:effectLst/>
              <a:latin typeface="Bell MT" pitchFamily="18" charset="0"/>
            </a:endParaRPr>
          </a:p>
        </p:txBody>
      </p:sp>
      <p:sp>
        <p:nvSpPr>
          <p:cNvPr id="6" name="Content Placeholder 1"/>
          <p:cNvSpPr txBox="1">
            <a:spLocks/>
          </p:cNvSpPr>
          <p:nvPr/>
        </p:nvSpPr>
        <p:spPr>
          <a:xfrm>
            <a:off x="392168" y="4869160"/>
            <a:ext cx="8424936" cy="122413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b="1" dirty="0" smtClean="0">
                <a:latin typeface="Bell MT" pitchFamily="18" charset="0"/>
              </a:rPr>
              <a:t>International </a:t>
            </a:r>
            <a:r>
              <a:rPr lang="en-US" sz="1800" b="1" dirty="0">
                <a:latin typeface="Bell MT" pitchFamily="18" charset="0"/>
              </a:rPr>
              <a:t>Movies and TV Shows</a:t>
            </a:r>
            <a:r>
              <a:rPr lang="en-US" sz="1800" dirty="0">
                <a:latin typeface="Bell MT" pitchFamily="18" charset="0"/>
              </a:rPr>
              <a:t> have the maximum content. This might be because the international language contents might have been assigned this genre.</a:t>
            </a:r>
          </a:p>
          <a:p>
            <a:r>
              <a:rPr lang="en-US" sz="1800" b="1" dirty="0">
                <a:latin typeface="Bell MT" pitchFamily="18" charset="0"/>
              </a:rPr>
              <a:t>Dramas and Comedies</a:t>
            </a:r>
            <a:r>
              <a:rPr lang="en-US" sz="1800" dirty="0">
                <a:latin typeface="Bell MT" pitchFamily="18" charset="0"/>
              </a:rPr>
              <a:t> holds 2nd and 3rd spot respectively for both Movies and TV-Shows.</a:t>
            </a:r>
          </a:p>
        </p:txBody>
      </p:sp>
    </p:spTree>
    <p:extLst>
      <p:ext uri="{BB962C8B-B14F-4D97-AF65-F5344CB8AC3E}">
        <p14:creationId xmlns:p14="http://schemas.microsoft.com/office/powerpoint/2010/main" val="890728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effectLst/>
                <a:latin typeface="Bell MT" pitchFamily="18" charset="0"/>
              </a:rPr>
              <a:t>T</a:t>
            </a:r>
            <a:r>
              <a:rPr lang="en-US" sz="2800" dirty="0" smtClean="0">
                <a:effectLst/>
                <a:latin typeface="Bell MT" pitchFamily="18" charset="0"/>
              </a:rPr>
              <a:t>op </a:t>
            </a:r>
            <a:r>
              <a:rPr lang="en-US" sz="2800" dirty="0">
                <a:effectLst/>
                <a:latin typeface="Bell MT" pitchFamily="18" charset="0"/>
              </a:rPr>
              <a:t>15 Genres having </a:t>
            </a:r>
            <a:r>
              <a:rPr lang="en-US" sz="2800" dirty="0" smtClean="0">
                <a:effectLst/>
                <a:latin typeface="Bell MT" pitchFamily="18" charset="0"/>
              </a:rPr>
              <a:t>IMDB </a:t>
            </a:r>
            <a:r>
              <a:rPr lang="en-US" sz="2800" dirty="0">
                <a:effectLst/>
                <a:latin typeface="Bell MT" pitchFamily="18" charset="0"/>
              </a:rPr>
              <a:t>Rating greater than </a:t>
            </a:r>
            <a:r>
              <a:rPr lang="en-US" sz="2800" dirty="0" smtClean="0">
                <a:effectLst/>
                <a:latin typeface="Bell MT" pitchFamily="18" charset="0"/>
              </a:rPr>
              <a:t>7.5, overall and in individual content type ?</a:t>
            </a:r>
            <a:endParaRPr lang="en-IN" sz="2800" dirty="0">
              <a:latin typeface="Bell MT" pitchFamily="18" charset="0"/>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2172" t="5729"/>
          <a:stretch/>
        </p:blipFill>
        <p:spPr>
          <a:xfrm>
            <a:off x="539552" y="1340769"/>
            <a:ext cx="3960440" cy="3240359"/>
          </a:xfrm>
          <a:ln w="6350">
            <a:solidFill>
              <a:schemeClr val="tx1"/>
            </a:solidFill>
          </a:ln>
        </p:spPr>
      </p:pic>
      <p:sp>
        <p:nvSpPr>
          <p:cNvPr id="7" name="Content Placeholder 1"/>
          <p:cNvSpPr txBox="1">
            <a:spLocks/>
          </p:cNvSpPr>
          <p:nvPr/>
        </p:nvSpPr>
        <p:spPr>
          <a:xfrm>
            <a:off x="388704" y="4869160"/>
            <a:ext cx="8424936" cy="648072"/>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sz="2000" dirty="0">
              <a:latin typeface="Bell MT" pitchFamily="18" charset="0"/>
            </a:endParaRPr>
          </a:p>
        </p:txBody>
      </p:sp>
      <p:pic>
        <p:nvPicPr>
          <p:cNvPr id="8"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1658" t="6449" r="1658"/>
          <a:stretch/>
        </p:blipFill>
        <p:spPr>
          <a:xfrm>
            <a:off x="4499992" y="1340769"/>
            <a:ext cx="3888432" cy="3240359"/>
          </a:xfrm>
          <a:prstGeom prst="rect">
            <a:avLst/>
          </a:prstGeom>
          <a:ln w="6350">
            <a:solidFill>
              <a:schemeClr val="tx1"/>
            </a:solidFill>
          </a:ln>
        </p:spPr>
      </p:pic>
      <p:sp>
        <p:nvSpPr>
          <p:cNvPr id="9" name="Content Placeholder 1"/>
          <p:cNvSpPr txBox="1">
            <a:spLocks/>
          </p:cNvSpPr>
          <p:nvPr/>
        </p:nvSpPr>
        <p:spPr>
          <a:xfrm>
            <a:off x="323528" y="4653136"/>
            <a:ext cx="8424936" cy="1368152"/>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r>
              <a:rPr lang="en-US" sz="1600" dirty="0">
                <a:latin typeface="Bell MT" pitchFamily="18" charset="0"/>
              </a:rPr>
              <a:t>Above 7.5 IMDB Rating we have </a:t>
            </a:r>
            <a:r>
              <a:rPr lang="en-US" sz="1600" b="1" dirty="0">
                <a:latin typeface="Bell MT" pitchFamily="18" charset="0"/>
              </a:rPr>
              <a:t>International TV Shows, Dramas, Movies</a:t>
            </a:r>
            <a:r>
              <a:rPr lang="en-US" sz="1600" dirty="0">
                <a:latin typeface="Bell MT" pitchFamily="18" charset="0"/>
              </a:rPr>
              <a:t> in top three.</a:t>
            </a:r>
          </a:p>
          <a:p>
            <a:pPr algn="just"/>
            <a:r>
              <a:rPr lang="en-US" sz="1600" dirty="0">
                <a:latin typeface="Bell MT" pitchFamily="18" charset="0"/>
              </a:rPr>
              <a:t>Though TVS-Shows content are less in number as that of Movies but they are most liked by the audience.</a:t>
            </a:r>
          </a:p>
          <a:p>
            <a:pPr algn="just"/>
            <a:r>
              <a:rPr lang="en-US" sz="1600" dirty="0">
                <a:latin typeface="Bell MT" pitchFamily="18" charset="0"/>
              </a:rPr>
              <a:t>Comedies are not much liked by audience though their content count is higher as seen in above analysis.</a:t>
            </a:r>
          </a:p>
        </p:txBody>
      </p:sp>
    </p:spTree>
    <p:extLst>
      <p:ext uri="{BB962C8B-B14F-4D97-AF65-F5344CB8AC3E}">
        <p14:creationId xmlns:p14="http://schemas.microsoft.com/office/powerpoint/2010/main" val="413308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Case Study</a:t>
            </a:r>
          </a:p>
          <a:p>
            <a:r>
              <a:rPr lang="en-IN" dirty="0" smtClean="0"/>
              <a:t>EDA Objectives.</a:t>
            </a:r>
          </a:p>
          <a:p>
            <a:r>
              <a:rPr lang="en-IN" dirty="0" smtClean="0"/>
              <a:t>Datasets details and Observation.</a:t>
            </a:r>
          </a:p>
          <a:p>
            <a:r>
              <a:rPr lang="en-IN" dirty="0" smtClean="0"/>
              <a:t>Exploratory Data Analysis.</a:t>
            </a:r>
          </a:p>
          <a:p>
            <a:r>
              <a:rPr lang="en-IN" dirty="0" smtClean="0"/>
              <a:t>Recommendations.</a:t>
            </a:r>
            <a:endParaRPr lang="en-IN" dirty="0"/>
          </a:p>
        </p:txBody>
      </p:sp>
      <p:sp>
        <p:nvSpPr>
          <p:cNvPr id="2" name="Title 1"/>
          <p:cNvSpPr>
            <a:spLocks noGrp="1"/>
          </p:cNvSpPr>
          <p:nvPr>
            <p:ph type="title"/>
          </p:nvPr>
        </p:nvSpPr>
        <p:spPr/>
        <p:txBody>
          <a:bodyPr/>
          <a:lstStyle/>
          <a:p>
            <a:r>
              <a:rPr lang="en-IN" dirty="0" smtClean="0"/>
              <a:t>Agenda</a:t>
            </a:r>
            <a:endParaRPr lang="en-IN" dirty="0"/>
          </a:p>
        </p:txBody>
      </p:sp>
    </p:spTree>
    <p:extLst>
      <p:ext uri="{BB962C8B-B14F-4D97-AF65-F5344CB8AC3E}">
        <p14:creationId xmlns:p14="http://schemas.microsoft.com/office/powerpoint/2010/main" val="2246275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30622"/>
            <a:ext cx="8229600" cy="634082"/>
          </a:xfrm>
        </p:spPr>
        <p:txBody>
          <a:bodyPr>
            <a:normAutofit/>
          </a:bodyPr>
          <a:lstStyle/>
          <a:p>
            <a:r>
              <a:rPr lang="en-US" sz="2800" dirty="0" smtClean="0">
                <a:effectLst/>
                <a:latin typeface="Bell MT" pitchFamily="18" charset="0"/>
              </a:rPr>
              <a:t>Conclusion</a:t>
            </a:r>
            <a:endParaRPr lang="en-IN" sz="2800" dirty="0">
              <a:latin typeface="Bell MT" pitchFamily="18" charset="0"/>
            </a:endParaRPr>
          </a:p>
        </p:txBody>
      </p:sp>
      <p:sp>
        <p:nvSpPr>
          <p:cNvPr id="7" name="Content Placeholder 6"/>
          <p:cNvSpPr>
            <a:spLocks noGrp="1"/>
          </p:cNvSpPr>
          <p:nvPr>
            <p:ph idx="1"/>
          </p:nvPr>
        </p:nvSpPr>
        <p:spPr>
          <a:xfrm>
            <a:off x="457200" y="764704"/>
            <a:ext cx="8229600" cy="1440160"/>
          </a:xfrm>
        </p:spPr>
        <p:txBody>
          <a:bodyPr>
            <a:normAutofit/>
          </a:bodyPr>
          <a:lstStyle/>
          <a:p>
            <a:r>
              <a:rPr lang="en-US" sz="1500" dirty="0">
                <a:latin typeface="Bell MT" pitchFamily="18" charset="0"/>
              </a:rPr>
              <a:t>It is analyzed that the Movies holds greater percent of share than TV-Shows on Netflix Platform. </a:t>
            </a:r>
          </a:p>
          <a:p>
            <a:r>
              <a:rPr lang="en-US" sz="1500" dirty="0">
                <a:latin typeface="Bell MT" pitchFamily="18" charset="0"/>
              </a:rPr>
              <a:t>Since 2016 there is </a:t>
            </a:r>
            <a:r>
              <a:rPr lang="en-US" sz="1500" dirty="0" smtClean="0">
                <a:latin typeface="Bell MT" pitchFamily="18" charset="0"/>
              </a:rPr>
              <a:t>phenomenal </a:t>
            </a:r>
            <a:r>
              <a:rPr lang="en-US" sz="1500" dirty="0">
                <a:latin typeface="Bell MT" pitchFamily="18" charset="0"/>
              </a:rPr>
              <a:t>rise in content on Netflix platform every year.</a:t>
            </a:r>
          </a:p>
          <a:p>
            <a:r>
              <a:rPr lang="en-US" sz="1500" dirty="0">
                <a:latin typeface="Bell MT" pitchFamily="18" charset="0"/>
              </a:rPr>
              <a:t>Netflix releases content in USA bearing the holiday seasons in mind which can be confirmed after see the month upload pattern of USA.</a:t>
            </a:r>
          </a:p>
          <a:p>
            <a:r>
              <a:rPr lang="en-US" sz="1500" dirty="0">
                <a:latin typeface="Bell MT" pitchFamily="18" charset="0"/>
              </a:rPr>
              <a:t>Average IMDB rating of the contents on Netflix is around 6.5</a:t>
            </a:r>
            <a:r>
              <a:rPr lang="en-US" sz="1500" dirty="0" smtClean="0">
                <a:latin typeface="Bell MT" pitchFamily="18" charset="0"/>
              </a:rPr>
              <a:t>.</a:t>
            </a:r>
            <a:endParaRPr lang="en-US" sz="1500" dirty="0">
              <a:latin typeface="Bell MT" pitchFamily="18" charset="0"/>
            </a:endParaRPr>
          </a:p>
        </p:txBody>
      </p:sp>
      <p:sp>
        <p:nvSpPr>
          <p:cNvPr id="8" name="Title 2"/>
          <p:cNvSpPr txBox="1">
            <a:spLocks/>
          </p:cNvSpPr>
          <p:nvPr/>
        </p:nvSpPr>
        <p:spPr>
          <a:xfrm>
            <a:off x="518864" y="2204864"/>
            <a:ext cx="8229600" cy="634082"/>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800" dirty="0" smtClean="0">
                <a:effectLst/>
                <a:latin typeface="Bell MT" pitchFamily="18" charset="0"/>
              </a:rPr>
              <a:t>Recommendations</a:t>
            </a:r>
            <a:endParaRPr lang="en-IN" sz="2800" dirty="0">
              <a:latin typeface="Bell MT" pitchFamily="18" charset="0"/>
            </a:endParaRPr>
          </a:p>
        </p:txBody>
      </p:sp>
      <p:sp>
        <p:nvSpPr>
          <p:cNvPr id="9" name="Content Placeholder 6"/>
          <p:cNvSpPr txBox="1">
            <a:spLocks/>
          </p:cNvSpPr>
          <p:nvPr/>
        </p:nvSpPr>
        <p:spPr>
          <a:xfrm>
            <a:off x="518864" y="2780928"/>
            <a:ext cx="8229600" cy="3315824"/>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500" dirty="0">
                <a:latin typeface="Bell MT" pitchFamily="18" charset="0"/>
              </a:rPr>
              <a:t>While analyzing the Monthly upload pattern of USA, UK and India it was noticed that Netflix keeps in mind the holiday sentiment of USA, where as we see that to be it is </a:t>
            </a:r>
            <a:r>
              <a:rPr lang="en-US" sz="1500" b="1" dirty="0">
                <a:latin typeface="Bell MT" pitchFamily="18" charset="0"/>
              </a:rPr>
              <a:t>not reflecting much for other countries</a:t>
            </a:r>
            <a:r>
              <a:rPr lang="en-US" sz="1500" dirty="0" smtClean="0">
                <a:latin typeface="Bell MT" pitchFamily="18" charset="0"/>
              </a:rPr>
              <a:t>.</a:t>
            </a:r>
            <a:endParaRPr lang="en-US" sz="1500" dirty="0">
              <a:latin typeface="Bell MT" pitchFamily="18" charset="0"/>
            </a:endParaRPr>
          </a:p>
          <a:p>
            <a:r>
              <a:rPr lang="en-US" sz="1500" b="1" dirty="0">
                <a:latin typeface="Bell MT" pitchFamily="18" charset="0"/>
              </a:rPr>
              <a:t>India has the potential of becoming a very profitable market for the growth of company as it is the second largest provider of content on its platform though Netflix was launched in India three years back only</a:t>
            </a:r>
            <a:r>
              <a:rPr lang="en-US" sz="1500" dirty="0">
                <a:latin typeface="Bell MT" pitchFamily="18" charset="0"/>
              </a:rPr>
              <a:t>.</a:t>
            </a:r>
          </a:p>
          <a:p>
            <a:r>
              <a:rPr lang="en-US" sz="1500" dirty="0">
                <a:latin typeface="Bell MT" pitchFamily="18" charset="0"/>
              </a:rPr>
              <a:t>The quality of the content need to be slightly improved. Mean IMDB rating of its content is 6.5 while major content lies in between the rating of 6.2 to 7.1. The lower fence was at the rating of 4.9 and Upper fence is at the rating of 8.4. </a:t>
            </a:r>
            <a:r>
              <a:rPr lang="en-US" sz="1500" b="1" dirty="0">
                <a:latin typeface="Bell MT" pitchFamily="18" charset="0"/>
              </a:rPr>
              <a:t>Lower fence of box plot need to be improved</a:t>
            </a:r>
            <a:r>
              <a:rPr lang="en-US" sz="1500" dirty="0">
                <a:latin typeface="Bell MT" pitchFamily="18" charset="0"/>
              </a:rPr>
              <a:t>.</a:t>
            </a:r>
          </a:p>
          <a:p>
            <a:r>
              <a:rPr lang="en-US" sz="1500" dirty="0">
                <a:latin typeface="Bell MT" pitchFamily="18" charset="0"/>
              </a:rPr>
              <a:t>Netflix need to reevaluate the likeness of people, basically what type of content they like watching for both Movies and TV-Shows. For example from above analysis we saw that the contents under the Genre of Comedies was third in number whereas when we see its IMDB rating it has received low </a:t>
            </a:r>
            <a:r>
              <a:rPr lang="en-US" sz="1500" dirty="0" smtClean="0">
                <a:latin typeface="Bell MT" pitchFamily="18" charset="0"/>
              </a:rPr>
              <a:t>ranking</a:t>
            </a:r>
            <a:endParaRPr lang="en-US" sz="1500" dirty="0">
              <a:latin typeface="Bell MT" pitchFamily="18" charset="0"/>
            </a:endParaRPr>
          </a:p>
        </p:txBody>
      </p:sp>
    </p:spTree>
    <p:extLst>
      <p:ext uri="{BB962C8B-B14F-4D97-AF65-F5344CB8AC3E}">
        <p14:creationId xmlns:p14="http://schemas.microsoft.com/office/powerpoint/2010/main" val="260055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484784"/>
            <a:ext cx="8229600" cy="4392488"/>
          </a:xfrm>
        </p:spPr>
        <p:txBody>
          <a:bodyPr>
            <a:normAutofit fontScale="77500" lnSpcReduction="20000"/>
          </a:bodyPr>
          <a:lstStyle/>
          <a:p>
            <a:pPr lvl="0"/>
            <a:r>
              <a:rPr lang="en-IN" sz="2200" dirty="0">
                <a:latin typeface="Bell MT" pitchFamily="18" charset="0"/>
              </a:rPr>
              <a:t>Case study contains </a:t>
            </a:r>
            <a:r>
              <a:rPr lang="en-IN" sz="2200" dirty="0" smtClean="0">
                <a:latin typeface="Bell MT" pitchFamily="18" charset="0"/>
              </a:rPr>
              <a:t>dataset of Movies and TV Shows released by Netflix on its platform. </a:t>
            </a:r>
          </a:p>
          <a:p>
            <a:pPr lvl="0"/>
            <a:endParaRPr lang="en-IN" sz="2200" dirty="0" smtClean="0">
              <a:latin typeface="Bell MT" pitchFamily="18" charset="0"/>
            </a:endParaRPr>
          </a:p>
          <a:p>
            <a:pPr lvl="0"/>
            <a:r>
              <a:rPr lang="en-IN" sz="2200" dirty="0" smtClean="0">
                <a:latin typeface="Bell MT" pitchFamily="18" charset="0"/>
              </a:rPr>
              <a:t>The </a:t>
            </a:r>
            <a:r>
              <a:rPr lang="en-IN" sz="2200" dirty="0">
                <a:latin typeface="Bell MT" pitchFamily="18" charset="0"/>
              </a:rPr>
              <a:t>case study </a:t>
            </a:r>
            <a:r>
              <a:rPr lang="en-IN" sz="2200" dirty="0" smtClean="0">
                <a:latin typeface="Bell MT" pitchFamily="18" charset="0"/>
              </a:rPr>
              <a:t>consists of datasets of Netflix Movies and TV Shows and IMDB Ratings.</a:t>
            </a:r>
          </a:p>
          <a:p>
            <a:pPr lvl="0"/>
            <a:endParaRPr lang="en-IN" sz="2000" dirty="0" smtClean="0">
              <a:latin typeface="Bell MT" pitchFamily="18" charset="0"/>
            </a:endParaRPr>
          </a:p>
          <a:p>
            <a:pPr lvl="0"/>
            <a:r>
              <a:rPr lang="en-IN" sz="2300" b="1" dirty="0" smtClean="0">
                <a:latin typeface="Bell MT" pitchFamily="18" charset="0"/>
              </a:rPr>
              <a:t>Netflix Movies and </a:t>
            </a:r>
            <a:r>
              <a:rPr lang="en-IN" sz="2300" b="1" dirty="0">
                <a:latin typeface="Bell MT" pitchFamily="18" charset="0"/>
              </a:rPr>
              <a:t>TV Shows (</a:t>
            </a:r>
            <a:r>
              <a:rPr lang="en-IN" sz="2300" b="1" dirty="0" smtClean="0">
                <a:latin typeface="Bell MT" pitchFamily="18" charset="0"/>
              </a:rPr>
              <a:t>netflix_titles.csv)</a:t>
            </a:r>
            <a:endParaRPr lang="en-IN" sz="2300" dirty="0">
              <a:latin typeface="Bell MT" pitchFamily="18" charset="0"/>
            </a:endParaRPr>
          </a:p>
          <a:p>
            <a:pPr lvl="1"/>
            <a:r>
              <a:rPr lang="en-IN" sz="2200" dirty="0" smtClean="0">
                <a:latin typeface="Bell MT" pitchFamily="18" charset="0"/>
              </a:rPr>
              <a:t>List of Movies and TV Shows uploaded on Netflix Platform until January’2020.</a:t>
            </a:r>
            <a:endParaRPr lang="en-IN" sz="2200" dirty="0">
              <a:latin typeface="Bell MT" pitchFamily="18" charset="0"/>
            </a:endParaRPr>
          </a:p>
          <a:p>
            <a:pPr lvl="1"/>
            <a:r>
              <a:rPr lang="en-IN" sz="2200" dirty="0">
                <a:latin typeface="Bell MT" pitchFamily="18" charset="0"/>
              </a:rPr>
              <a:t>There are total </a:t>
            </a:r>
            <a:r>
              <a:rPr lang="en-IN" sz="2200" dirty="0" smtClean="0">
                <a:latin typeface="Bell MT" pitchFamily="18" charset="0"/>
              </a:rPr>
              <a:t>6234 </a:t>
            </a:r>
            <a:r>
              <a:rPr lang="en-IN" sz="2200" dirty="0">
                <a:latin typeface="Bell MT" pitchFamily="18" charset="0"/>
              </a:rPr>
              <a:t>rows and </a:t>
            </a:r>
            <a:r>
              <a:rPr lang="en-IN" sz="2200" dirty="0" smtClean="0">
                <a:latin typeface="Bell MT" pitchFamily="18" charset="0"/>
              </a:rPr>
              <a:t>12 columns</a:t>
            </a:r>
          </a:p>
          <a:p>
            <a:pPr lvl="1"/>
            <a:endParaRPr lang="en-IN" sz="2200" dirty="0" smtClean="0">
              <a:latin typeface="Bell MT" pitchFamily="18" charset="0"/>
            </a:endParaRPr>
          </a:p>
          <a:p>
            <a:r>
              <a:rPr lang="en-IN" sz="2300" b="1" dirty="0" smtClean="0">
                <a:latin typeface="Bell MT" pitchFamily="18" charset="0"/>
              </a:rPr>
              <a:t>IMDB Datasets:</a:t>
            </a:r>
            <a:endParaRPr lang="en-IN" sz="2300" dirty="0" smtClean="0">
              <a:latin typeface="Bell MT" pitchFamily="18" charset="0"/>
            </a:endParaRPr>
          </a:p>
          <a:p>
            <a:pPr lvl="1"/>
            <a:r>
              <a:rPr lang="en-IN" sz="2200" dirty="0" smtClean="0">
                <a:latin typeface="Bell MT" pitchFamily="18" charset="0"/>
              </a:rPr>
              <a:t>There are two datasets used from IMDB Open datasets:</a:t>
            </a:r>
          </a:p>
          <a:p>
            <a:pPr lvl="2"/>
            <a:r>
              <a:rPr lang="en-US" sz="1800" dirty="0">
                <a:latin typeface="Bell MT" pitchFamily="18" charset="0"/>
              </a:rPr>
              <a:t>"</a:t>
            </a:r>
            <a:r>
              <a:rPr lang="en-US" sz="1800" dirty="0" err="1" smtClean="0">
                <a:latin typeface="Bell MT" pitchFamily="18" charset="0"/>
              </a:rPr>
              <a:t>title.basics.tsv</a:t>
            </a:r>
            <a:r>
              <a:rPr lang="en-US" sz="1800" dirty="0" smtClean="0">
                <a:latin typeface="Bell MT" pitchFamily="18" charset="0"/>
              </a:rPr>
              <a:t>" </a:t>
            </a:r>
            <a:r>
              <a:rPr lang="en-US" sz="1800" dirty="0">
                <a:latin typeface="Bell MT" pitchFamily="18" charset="0"/>
              </a:rPr>
              <a:t>- From this </a:t>
            </a:r>
            <a:r>
              <a:rPr lang="en-US" sz="1800" dirty="0" smtClean="0">
                <a:latin typeface="Bell MT" pitchFamily="18" charset="0"/>
              </a:rPr>
              <a:t>dataset the names </a:t>
            </a:r>
            <a:r>
              <a:rPr lang="en-US" sz="1800" dirty="0">
                <a:latin typeface="Bell MT" pitchFamily="18" charset="0"/>
              </a:rPr>
              <a:t>of Movies/TV Shows and release </a:t>
            </a:r>
            <a:r>
              <a:rPr lang="en-US" sz="1800" dirty="0" smtClean="0">
                <a:latin typeface="Bell MT" pitchFamily="18" charset="0"/>
              </a:rPr>
              <a:t>year is taken. </a:t>
            </a:r>
          </a:p>
          <a:p>
            <a:pPr lvl="2"/>
            <a:r>
              <a:rPr lang="en-US" sz="1800" dirty="0" smtClean="0">
                <a:latin typeface="Bell MT" pitchFamily="18" charset="0"/>
              </a:rPr>
              <a:t>"</a:t>
            </a:r>
            <a:r>
              <a:rPr lang="en-US" sz="1800" dirty="0" err="1" smtClean="0">
                <a:latin typeface="Bell MT" pitchFamily="18" charset="0"/>
              </a:rPr>
              <a:t>title.ratings.tsv</a:t>
            </a:r>
            <a:r>
              <a:rPr lang="en-US" sz="1800" dirty="0" smtClean="0">
                <a:latin typeface="Bell MT" pitchFamily="18" charset="0"/>
              </a:rPr>
              <a:t>." </a:t>
            </a:r>
            <a:r>
              <a:rPr lang="en-US" sz="1800" dirty="0">
                <a:latin typeface="Bell MT" pitchFamily="18" charset="0"/>
              </a:rPr>
              <a:t>- From this dataset </a:t>
            </a:r>
            <a:r>
              <a:rPr lang="en-US" sz="1800" dirty="0" smtClean="0">
                <a:latin typeface="Bell MT" pitchFamily="18" charset="0"/>
              </a:rPr>
              <a:t>the </a:t>
            </a:r>
            <a:r>
              <a:rPr lang="en-US" sz="1800" dirty="0">
                <a:latin typeface="Bell MT" pitchFamily="18" charset="0"/>
              </a:rPr>
              <a:t>ratings for the </a:t>
            </a:r>
            <a:r>
              <a:rPr lang="en-US" sz="1800" dirty="0" smtClean="0">
                <a:latin typeface="Bell MT" pitchFamily="18" charset="0"/>
              </a:rPr>
              <a:t>titles are taken.</a:t>
            </a:r>
            <a:endParaRPr lang="en-IN" sz="1800" dirty="0" smtClean="0">
              <a:latin typeface="Bell MT" pitchFamily="18" charset="0"/>
            </a:endParaRPr>
          </a:p>
          <a:p>
            <a:pPr lvl="1"/>
            <a:r>
              <a:rPr lang="en-IN" sz="2200" dirty="0" smtClean="0">
                <a:latin typeface="Bell MT" pitchFamily="18" charset="0"/>
              </a:rPr>
              <a:t>There </a:t>
            </a:r>
            <a:r>
              <a:rPr lang="en-IN" sz="2200" dirty="0">
                <a:latin typeface="Bell MT" pitchFamily="18" charset="0"/>
              </a:rPr>
              <a:t>are </a:t>
            </a:r>
            <a:r>
              <a:rPr lang="en-IN" sz="2200" dirty="0">
                <a:latin typeface="Bell MT" pitchFamily="18" charset="0"/>
              </a:rPr>
              <a:t>total 6746319 </a:t>
            </a:r>
            <a:r>
              <a:rPr lang="en-IN" sz="2200" dirty="0">
                <a:latin typeface="Bell MT" pitchFamily="18" charset="0"/>
              </a:rPr>
              <a:t>rows and </a:t>
            </a:r>
            <a:r>
              <a:rPr lang="en-IN" sz="2200" dirty="0" smtClean="0">
                <a:latin typeface="Bell MT" pitchFamily="18" charset="0"/>
              </a:rPr>
              <a:t>9 columns in </a:t>
            </a:r>
            <a:r>
              <a:rPr lang="en-IN" sz="2200" dirty="0" err="1" smtClean="0">
                <a:latin typeface="Bell MT" pitchFamily="18" charset="0"/>
              </a:rPr>
              <a:t>title.basics.tsv</a:t>
            </a:r>
            <a:r>
              <a:rPr lang="en-IN" sz="2200" dirty="0" smtClean="0">
                <a:latin typeface="Bell MT" pitchFamily="18" charset="0"/>
              </a:rPr>
              <a:t> data set.</a:t>
            </a:r>
          </a:p>
          <a:p>
            <a:pPr lvl="1"/>
            <a:r>
              <a:rPr lang="en-IN" sz="2200" dirty="0">
                <a:latin typeface="Bell MT" pitchFamily="18" charset="0"/>
              </a:rPr>
              <a:t>There are </a:t>
            </a:r>
            <a:r>
              <a:rPr lang="en-IN" sz="2200" dirty="0">
                <a:latin typeface="Bell MT" pitchFamily="18" charset="0"/>
              </a:rPr>
              <a:t>total 1030874 </a:t>
            </a:r>
            <a:r>
              <a:rPr lang="en-IN" sz="2200" dirty="0" smtClean="0">
                <a:latin typeface="Bell MT" pitchFamily="18" charset="0"/>
              </a:rPr>
              <a:t>rows </a:t>
            </a:r>
            <a:r>
              <a:rPr lang="en-IN" sz="2200" dirty="0">
                <a:latin typeface="Bell MT" pitchFamily="18" charset="0"/>
              </a:rPr>
              <a:t>and </a:t>
            </a:r>
            <a:r>
              <a:rPr lang="en-IN" sz="2200" dirty="0" smtClean="0">
                <a:latin typeface="Bell MT" pitchFamily="18" charset="0"/>
              </a:rPr>
              <a:t>3 </a:t>
            </a:r>
            <a:r>
              <a:rPr lang="en-IN" sz="2200" dirty="0">
                <a:latin typeface="Bell MT" pitchFamily="18" charset="0"/>
              </a:rPr>
              <a:t>columns in </a:t>
            </a:r>
            <a:r>
              <a:rPr lang="en-IN" sz="2200" dirty="0" err="1" smtClean="0">
                <a:latin typeface="Bell MT" pitchFamily="18" charset="0"/>
              </a:rPr>
              <a:t>title.ratings.tsv</a:t>
            </a:r>
            <a:r>
              <a:rPr lang="en-IN" sz="2200" dirty="0" smtClean="0">
                <a:latin typeface="Bell MT" pitchFamily="18" charset="0"/>
              </a:rPr>
              <a:t> </a:t>
            </a:r>
            <a:r>
              <a:rPr lang="en-IN" sz="2200" dirty="0">
                <a:latin typeface="Bell MT" pitchFamily="18" charset="0"/>
              </a:rPr>
              <a:t>data set</a:t>
            </a:r>
            <a:r>
              <a:rPr lang="en-IN" sz="2200" dirty="0" smtClean="0">
                <a:latin typeface="Bell MT" pitchFamily="18" charset="0"/>
              </a:rPr>
              <a:t>.</a:t>
            </a:r>
            <a:endParaRPr lang="en-IN" sz="2200" dirty="0">
              <a:latin typeface="Bell MT" pitchFamily="18" charset="0"/>
            </a:endParaRPr>
          </a:p>
        </p:txBody>
      </p:sp>
      <p:sp>
        <p:nvSpPr>
          <p:cNvPr id="3" name="Title 2"/>
          <p:cNvSpPr>
            <a:spLocks noGrp="1"/>
          </p:cNvSpPr>
          <p:nvPr>
            <p:ph type="title"/>
          </p:nvPr>
        </p:nvSpPr>
        <p:spPr/>
        <p:txBody>
          <a:bodyPr>
            <a:noAutofit/>
          </a:bodyPr>
          <a:lstStyle/>
          <a:p>
            <a:r>
              <a:rPr lang="en-IN" sz="4000" dirty="0" smtClean="0">
                <a:latin typeface="Bell MT" pitchFamily="18" charset="0"/>
              </a:rPr>
              <a:t>Case Study</a:t>
            </a:r>
            <a:endParaRPr lang="en-IN" sz="4000" dirty="0">
              <a:latin typeface="Bell MT" pitchFamily="18" charset="0"/>
            </a:endParaRPr>
          </a:p>
        </p:txBody>
      </p:sp>
    </p:spTree>
    <p:extLst>
      <p:ext uri="{BB962C8B-B14F-4D97-AF65-F5344CB8AC3E}">
        <p14:creationId xmlns:p14="http://schemas.microsoft.com/office/powerpoint/2010/main" val="3307717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000" b="1" dirty="0">
                <a:latin typeface="Bell MT" pitchFamily="18" charset="0"/>
              </a:rPr>
              <a:t>EDA </a:t>
            </a:r>
            <a:r>
              <a:rPr lang="en-US" sz="2000" b="1" dirty="0" smtClean="0">
                <a:latin typeface="Bell MT" pitchFamily="18" charset="0"/>
              </a:rPr>
              <a:t>Objectives</a:t>
            </a:r>
            <a:endParaRPr lang="en-IN" sz="2000" b="1" dirty="0">
              <a:latin typeface="Bell MT" pitchFamily="18" charset="0"/>
            </a:endParaRPr>
          </a:p>
          <a:p>
            <a:pPr lvl="1"/>
            <a:r>
              <a:rPr lang="en-IN" sz="1800" dirty="0">
                <a:latin typeface="Bell MT" pitchFamily="18" charset="0"/>
              </a:rPr>
              <a:t>This Exploratory Data Analysis is done </a:t>
            </a:r>
            <a:r>
              <a:rPr lang="en-IN" sz="1800" dirty="0">
                <a:latin typeface="Bell MT" pitchFamily="18" charset="0"/>
              </a:rPr>
              <a:t>as a part of teachings gained during the Term 1 and Term 2 course.</a:t>
            </a:r>
            <a:endParaRPr lang="en-IN" sz="1800" dirty="0">
              <a:latin typeface="Bell MT" pitchFamily="18" charset="0"/>
            </a:endParaRPr>
          </a:p>
          <a:p>
            <a:pPr lvl="1"/>
            <a:r>
              <a:rPr lang="en-IN" sz="1800" dirty="0">
                <a:latin typeface="Bell MT" pitchFamily="18" charset="0"/>
              </a:rPr>
              <a:t>The key actions as part of EDA are </a:t>
            </a:r>
            <a:r>
              <a:rPr lang="en-IN" sz="1800" dirty="0">
                <a:latin typeface="Bell MT" pitchFamily="18" charset="0"/>
              </a:rPr>
              <a:t>loading the dataset, profiling the dataset organizing the dataset, gaining the meaningful insight from dataset.</a:t>
            </a:r>
            <a:endParaRPr lang="en-IN" sz="1800" dirty="0">
              <a:latin typeface="Bell MT" pitchFamily="18" charset="0"/>
            </a:endParaRPr>
          </a:p>
          <a:p>
            <a:pPr lvl="1"/>
            <a:r>
              <a:rPr lang="en-IN" sz="1800" dirty="0">
                <a:latin typeface="Bell MT" pitchFamily="18" charset="0"/>
              </a:rPr>
              <a:t>Based on the observation some questions (as mentioned below) are </a:t>
            </a:r>
            <a:r>
              <a:rPr lang="en-IN" sz="1800" dirty="0">
                <a:latin typeface="Bell MT" pitchFamily="18" charset="0"/>
              </a:rPr>
              <a:t>answered.</a:t>
            </a:r>
          </a:p>
          <a:p>
            <a:pPr lvl="1"/>
            <a:endParaRPr lang="en-IN" sz="1900" dirty="0"/>
          </a:p>
          <a:p>
            <a:pPr lvl="0"/>
            <a:r>
              <a:rPr lang="en-US" sz="2000" b="1" dirty="0">
                <a:latin typeface="Bell MT" pitchFamily="18" charset="0"/>
              </a:rPr>
              <a:t>EDA </a:t>
            </a:r>
            <a:r>
              <a:rPr lang="en-US" sz="2000" b="1" dirty="0" smtClean="0">
                <a:latin typeface="Bell MT" pitchFamily="18" charset="0"/>
              </a:rPr>
              <a:t>Goals:</a:t>
            </a:r>
            <a:endParaRPr lang="en-IN" sz="2000" b="1" dirty="0">
              <a:latin typeface="Bell MT" pitchFamily="18" charset="0"/>
            </a:endParaRPr>
          </a:p>
          <a:p>
            <a:pPr lvl="1"/>
            <a:r>
              <a:rPr lang="en-IN" sz="1700" dirty="0">
                <a:latin typeface="Bell MT" pitchFamily="18" charset="0"/>
              </a:rPr>
              <a:t>Ratio of Movies and TV-Shows on Netflix Platform.</a:t>
            </a:r>
          </a:p>
          <a:p>
            <a:pPr lvl="1"/>
            <a:r>
              <a:rPr lang="en-IN" sz="1700" dirty="0">
                <a:latin typeface="Bell MT" pitchFamily="18" charset="0"/>
              </a:rPr>
              <a:t>Upload trend of contents on Netflix Platform.</a:t>
            </a:r>
          </a:p>
          <a:p>
            <a:pPr lvl="1"/>
            <a:r>
              <a:rPr lang="en-IN" sz="1700" dirty="0">
                <a:latin typeface="Bell MT" pitchFamily="18" charset="0"/>
              </a:rPr>
              <a:t>IMDB Ratings of contents on Netflix.</a:t>
            </a:r>
          </a:p>
          <a:p>
            <a:pPr lvl="1"/>
            <a:r>
              <a:rPr lang="en-IN" sz="1700" dirty="0">
                <a:latin typeface="Bell MT" pitchFamily="18" charset="0"/>
              </a:rPr>
              <a:t>Most contributing countries with content on platform overall and for each </a:t>
            </a:r>
            <a:r>
              <a:rPr lang="en-IN" sz="1700" dirty="0" smtClean="0">
                <a:latin typeface="Bell MT" pitchFamily="18" charset="0"/>
              </a:rPr>
              <a:t>type.</a:t>
            </a:r>
            <a:endParaRPr lang="en-IN" sz="1700" dirty="0">
              <a:latin typeface="Bell MT" pitchFamily="18" charset="0"/>
            </a:endParaRPr>
          </a:p>
          <a:p>
            <a:endParaRPr lang="en-IN" dirty="0"/>
          </a:p>
        </p:txBody>
      </p:sp>
      <p:sp>
        <p:nvSpPr>
          <p:cNvPr id="3" name="Title 2"/>
          <p:cNvSpPr>
            <a:spLocks noGrp="1"/>
          </p:cNvSpPr>
          <p:nvPr>
            <p:ph type="title"/>
          </p:nvPr>
        </p:nvSpPr>
        <p:spPr/>
        <p:txBody>
          <a:bodyPr>
            <a:normAutofit/>
          </a:bodyPr>
          <a:lstStyle/>
          <a:p>
            <a:r>
              <a:rPr lang="en-IN" sz="4000" dirty="0" smtClean="0">
                <a:latin typeface="Bell MT" pitchFamily="18" charset="0"/>
              </a:rPr>
              <a:t>EDA- Objectives</a:t>
            </a:r>
            <a:endParaRPr lang="en-IN" sz="4000" dirty="0">
              <a:latin typeface="Bell MT" pitchFamily="18" charset="0"/>
            </a:endParaRPr>
          </a:p>
        </p:txBody>
      </p:sp>
    </p:spTree>
    <p:extLst>
      <p:ext uri="{BB962C8B-B14F-4D97-AF65-F5344CB8AC3E}">
        <p14:creationId xmlns:p14="http://schemas.microsoft.com/office/powerpoint/2010/main" val="1639464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sz="2200" b="1" dirty="0" smtClean="0">
                <a:latin typeface="Bell MT" pitchFamily="18" charset="0"/>
              </a:rPr>
              <a:t>Netflix Movies and TV Shows Dataset</a:t>
            </a:r>
          </a:p>
          <a:p>
            <a:pPr lvl="1"/>
            <a:r>
              <a:rPr lang="en-IN" sz="1800" dirty="0" smtClean="0">
                <a:latin typeface="Bell MT" pitchFamily="18" charset="0"/>
              </a:rPr>
              <a:t>This dataset contains list </a:t>
            </a:r>
            <a:r>
              <a:rPr lang="en-IN" sz="1800" dirty="0">
                <a:latin typeface="Bell MT" pitchFamily="18" charset="0"/>
              </a:rPr>
              <a:t>of Movies and TV Shows uploaded on Netflix Platform until January’2020.</a:t>
            </a:r>
          </a:p>
          <a:p>
            <a:pPr lvl="1"/>
            <a:r>
              <a:rPr lang="en-US" sz="1800" dirty="0">
                <a:latin typeface="Bell MT" pitchFamily="18" charset="0"/>
              </a:rPr>
              <a:t>Key </a:t>
            </a:r>
            <a:r>
              <a:rPr lang="en-US" sz="1800" dirty="0">
                <a:latin typeface="Bell MT" pitchFamily="18" charset="0"/>
              </a:rPr>
              <a:t>column are : </a:t>
            </a:r>
            <a:r>
              <a:rPr lang="en-US" sz="1800" dirty="0" smtClean="0">
                <a:latin typeface="Bell MT" pitchFamily="18" charset="0"/>
              </a:rPr>
              <a:t>type, title</a:t>
            </a:r>
            <a:r>
              <a:rPr lang="en-US" sz="1800" dirty="0">
                <a:latin typeface="Bell MT" pitchFamily="18" charset="0"/>
              </a:rPr>
              <a:t>, country, </a:t>
            </a:r>
            <a:r>
              <a:rPr lang="en-US" sz="1800" dirty="0" err="1">
                <a:latin typeface="Bell MT" pitchFamily="18" charset="0"/>
              </a:rPr>
              <a:t>date_added</a:t>
            </a:r>
            <a:r>
              <a:rPr lang="en-US" sz="1800" dirty="0">
                <a:latin typeface="Bell MT" pitchFamily="18" charset="0"/>
              </a:rPr>
              <a:t>, </a:t>
            </a:r>
            <a:r>
              <a:rPr lang="en-US" sz="1800" dirty="0" err="1">
                <a:latin typeface="Bell MT" pitchFamily="18" charset="0"/>
              </a:rPr>
              <a:t>release_year</a:t>
            </a:r>
            <a:r>
              <a:rPr lang="en-US" sz="1800" dirty="0">
                <a:latin typeface="Bell MT" pitchFamily="18" charset="0"/>
              </a:rPr>
              <a:t>, </a:t>
            </a:r>
            <a:r>
              <a:rPr lang="en-US" sz="1800" dirty="0" err="1">
                <a:latin typeface="Bell MT" pitchFamily="18" charset="0"/>
              </a:rPr>
              <a:t>listed_in</a:t>
            </a:r>
            <a:r>
              <a:rPr lang="en-US" sz="1800" dirty="0" smtClean="0">
                <a:latin typeface="Bell MT" pitchFamily="18" charset="0"/>
              </a:rPr>
              <a:t>.</a:t>
            </a:r>
          </a:p>
          <a:p>
            <a:pPr lvl="1"/>
            <a:r>
              <a:rPr lang="en-US" sz="1800" dirty="0" smtClean="0">
                <a:latin typeface="Bell MT" pitchFamily="18" charset="0"/>
              </a:rPr>
              <a:t>There </a:t>
            </a:r>
            <a:r>
              <a:rPr lang="en-US" sz="1800" dirty="0">
                <a:latin typeface="Bell MT" pitchFamily="18" charset="0"/>
              </a:rPr>
              <a:t>are 5 columns </a:t>
            </a:r>
            <a:r>
              <a:rPr lang="en-US" sz="1800" dirty="0" smtClean="0">
                <a:latin typeface="Bell MT" pitchFamily="18" charset="0"/>
              </a:rPr>
              <a:t>with some </a:t>
            </a:r>
            <a:r>
              <a:rPr lang="en-US" sz="1800" dirty="0">
                <a:latin typeface="Bell MT" pitchFamily="18" charset="0"/>
              </a:rPr>
              <a:t>missing data</a:t>
            </a:r>
            <a:r>
              <a:rPr lang="en-US" sz="1800" dirty="0" smtClean="0">
                <a:latin typeface="Bell MT" pitchFamily="18" charset="0"/>
              </a:rPr>
              <a:t>.</a:t>
            </a:r>
          </a:p>
          <a:p>
            <a:pPr lvl="1"/>
            <a:endParaRPr lang="en-US" sz="1800" dirty="0">
              <a:latin typeface="Bell MT" pitchFamily="18" charset="0"/>
            </a:endParaRPr>
          </a:p>
          <a:p>
            <a:pPr lvl="0"/>
            <a:r>
              <a:rPr lang="en-IN" sz="2200" b="1" dirty="0" smtClean="0">
                <a:latin typeface="Bell MT" pitchFamily="18" charset="0"/>
              </a:rPr>
              <a:t>IMDB Basics Datasets</a:t>
            </a:r>
          </a:p>
          <a:p>
            <a:pPr lvl="1"/>
            <a:r>
              <a:rPr lang="en-IN" sz="1800" dirty="0">
                <a:latin typeface="Bell MT" pitchFamily="18" charset="0"/>
              </a:rPr>
              <a:t>This dataset contains names of content, release year, genres and many more details.</a:t>
            </a:r>
          </a:p>
          <a:p>
            <a:pPr lvl="1"/>
            <a:r>
              <a:rPr lang="en-IN" sz="1800" dirty="0">
                <a:latin typeface="Bell MT" pitchFamily="18" charset="0"/>
              </a:rPr>
              <a:t>From this dataset we have taken </a:t>
            </a:r>
            <a:r>
              <a:rPr lang="en-IN" sz="1800" dirty="0" err="1">
                <a:latin typeface="Bell MT" pitchFamily="18" charset="0"/>
              </a:rPr>
              <a:t>tconst</a:t>
            </a:r>
            <a:r>
              <a:rPr lang="en-IN" sz="1800" dirty="0">
                <a:latin typeface="Bell MT" pitchFamily="18" charset="0"/>
              </a:rPr>
              <a:t>( unique id of each content on IMDB platform, primary title, </a:t>
            </a:r>
            <a:r>
              <a:rPr lang="en-IN" sz="1800" dirty="0" smtClean="0">
                <a:latin typeface="Bell MT" pitchFamily="18" charset="0"/>
              </a:rPr>
              <a:t>release year</a:t>
            </a:r>
            <a:r>
              <a:rPr lang="en-IN" sz="1800" dirty="0">
                <a:latin typeface="Bell MT" pitchFamily="18" charset="0"/>
              </a:rPr>
              <a:t>).</a:t>
            </a:r>
          </a:p>
          <a:p>
            <a:pPr lvl="1"/>
            <a:r>
              <a:rPr lang="en-IN" sz="1800" dirty="0">
                <a:latin typeface="Bell MT" pitchFamily="18" charset="0"/>
              </a:rPr>
              <a:t>There are 14 missing values in primary title column of IMDB dataset</a:t>
            </a:r>
            <a:r>
              <a:rPr lang="en-IN" sz="1800" dirty="0" smtClean="0">
                <a:latin typeface="Bell MT" pitchFamily="18" charset="0"/>
              </a:rPr>
              <a:t>.</a:t>
            </a:r>
          </a:p>
          <a:p>
            <a:pPr lvl="1"/>
            <a:endParaRPr lang="en-IN" sz="1800" dirty="0">
              <a:latin typeface="Bell MT" pitchFamily="18" charset="0"/>
            </a:endParaRPr>
          </a:p>
          <a:p>
            <a:pPr lvl="0"/>
            <a:r>
              <a:rPr lang="en-IN" sz="2200" b="1" dirty="0">
                <a:latin typeface="Bell MT" pitchFamily="18" charset="0"/>
              </a:rPr>
              <a:t>IMDB </a:t>
            </a:r>
            <a:r>
              <a:rPr lang="en-IN" sz="2200" b="1" dirty="0" smtClean="0">
                <a:latin typeface="Bell MT" pitchFamily="18" charset="0"/>
              </a:rPr>
              <a:t>Ratings Datasets</a:t>
            </a:r>
            <a:endParaRPr lang="en-IN" sz="2200" b="1" dirty="0">
              <a:latin typeface="Bell MT" pitchFamily="18" charset="0"/>
            </a:endParaRPr>
          </a:p>
          <a:p>
            <a:pPr lvl="1"/>
            <a:r>
              <a:rPr lang="en-IN" sz="1800" dirty="0">
                <a:latin typeface="Bell MT" pitchFamily="18" charset="0"/>
              </a:rPr>
              <a:t>This dataset contains </a:t>
            </a:r>
            <a:r>
              <a:rPr lang="en-IN" sz="1800" dirty="0" smtClean="0">
                <a:latin typeface="Bell MT" pitchFamily="18" charset="0"/>
              </a:rPr>
              <a:t>ratings </a:t>
            </a:r>
            <a:r>
              <a:rPr lang="en-IN" sz="1800" dirty="0">
                <a:latin typeface="Bell MT" pitchFamily="18" charset="0"/>
              </a:rPr>
              <a:t>of </a:t>
            </a:r>
            <a:r>
              <a:rPr lang="en-IN" sz="1800" dirty="0" smtClean="0">
                <a:latin typeface="Bell MT" pitchFamily="18" charset="0"/>
              </a:rPr>
              <a:t>content, number of votes.</a:t>
            </a:r>
            <a:endParaRPr lang="en-IN" sz="1800" dirty="0">
              <a:latin typeface="Bell MT" pitchFamily="18" charset="0"/>
            </a:endParaRPr>
          </a:p>
          <a:p>
            <a:pPr lvl="1"/>
            <a:r>
              <a:rPr lang="en-IN" sz="1800" dirty="0">
                <a:latin typeface="Bell MT" pitchFamily="18" charset="0"/>
              </a:rPr>
              <a:t>From this dataset we have taken </a:t>
            </a:r>
            <a:r>
              <a:rPr lang="en-IN" sz="1800" dirty="0" smtClean="0">
                <a:latin typeface="Bell MT" pitchFamily="18" charset="0"/>
              </a:rPr>
              <a:t>into consideration all the columns.</a:t>
            </a:r>
            <a:endParaRPr lang="en-IN" sz="1800" dirty="0">
              <a:latin typeface="Bell MT" pitchFamily="18" charset="0"/>
            </a:endParaRPr>
          </a:p>
          <a:p>
            <a:pPr lvl="1"/>
            <a:r>
              <a:rPr lang="en-IN" sz="1800" dirty="0">
                <a:latin typeface="Bell MT" pitchFamily="18" charset="0"/>
              </a:rPr>
              <a:t>There are </a:t>
            </a:r>
            <a:r>
              <a:rPr lang="en-IN" sz="1800" dirty="0" smtClean="0">
                <a:latin typeface="Bell MT" pitchFamily="18" charset="0"/>
              </a:rPr>
              <a:t>NO </a:t>
            </a:r>
            <a:r>
              <a:rPr lang="en-IN" sz="1800" dirty="0">
                <a:latin typeface="Bell MT" pitchFamily="18" charset="0"/>
              </a:rPr>
              <a:t>missing values in </a:t>
            </a:r>
            <a:r>
              <a:rPr lang="en-IN" sz="1800" dirty="0" smtClean="0">
                <a:latin typeface="Bell MT" pitchFamily="18" charset="0"/>
              </a:rPr>
              <a:t>this dataset</a:t>
            </a:r>
            <a:r>
              <a:rPr lang="en-IN" sz="1800" dirty="0">
                <a:latin typeface="Bell MT" pitchFamily="18" charset="0"/>
              </a:rPr>
              <a:t>.</a:t>
            </a:r>
          </a:p>
          <a:p>
            <a:pPr lvl="1"/>
            <a:endParaRPr lang="en-IN" sz="1800" dirty="0">
              <a:latin typeface="Bell MT" pitchFamily="18" charset="0"/>
            </a:endParaRPr>
          </a:p>
          <a:p>
            <a:endParaRPr lang="en-IN" dirty="0"/>
          </a:p>
        </p:txBody>
      </p:sp>
      <p:sp>
        <p:nvSpPr>
          <p:cNvPr id="3" name="Title 2"/>
          <p:cNvSpPr>
            <a:spLocks noGrp="1"/>
          </p:cNvSpPr>
          <p:nvPr>
            <p:ph type="title"/>
          </p:nvPr>
        </p:nvSpPr>
        <p:spPr/>
        <p:txBody>
          <a:bodyPr>
            <a:normAutofit/>
          </a:bodyPr>
          <a:lstStyle/>
          <a:p>
            <a:r>
              <a:rPr lang="en-IN" sz="4000" dirty="0" smtClean="0">
                <a:latin typeface="Bell MT" pitchFamily="18" charset="0"/>
              </a:rPr>
              <a:t>Datasets Observations</a:t>
            </a:r>
            <a:endParaRPr lang="en-IN" sz="4000" dirty="0">
              <a:latin typeface="Bell MT" pitchFamily="18" charset="0"/>
            </a:endParaRPr>
          </a:p>
        </p:txBody>
      </p:sp>
    </p:spTree>
    <p:extLst>
      <p:ext uri="{BB962C8B-B14F-4D97-AF65-F5344CB8AC3E}">
        <p14:creationId xmlns:p14="http://schemas.microsoft.com/office/powerpoint/2010/main" val="3433473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sz="2600" dirty="0" smtClean="0">
                <a:latin typeface="Bell MT" pitchFamily="18" charset="0"/>
              </a:rPr>
              <a:t>At first both IMDB datasets are merged using ‘</a:t>
            </a:r>
            <a:r>
              <a:rPr lang="en-IN" sz="2600" dirty="0" err="1" smtClean="0">
                <a:latin typeface="Bell MT" pitchFamily="18" charset="0"/>
              </a:rPr>
              <a:t>tconst</a:t>
            </a:r>
            <a:r>
              <a:rPr lang="en-IN" sz="2600" dirty="0" smtClean="0">
                <a:latin typeface="Bell MT" pitchFamily="18" charset="0"/>
              </a:rPr>
              <a:t>’ column, which contains unique id of each column.</a:t>
            </a:r>
          </a:p>
          <a:p>
            <a:r>
              <a:rPr lang="en-IN" sz="2600" dirty="0" smtClean="0">
                <a:latin typeface="Bell MT" pitchFamily="18" charset="0"/>
              </a:rPr>
              <a:t>Merged IMDB datasets are then merged with Netflix Movies and TV Shows datasets using title and release year.</a:t>
            </a:r>
          </a:p>
          <a:p>
            <a:r>
              <a:rPr lang="en-IN" sz="2600" dirty="0" smtClean="0">
                <a:latin typeface="Bell MT" pitchFamily="18" charset="0"/>
              </a:rPr>
              <a:t>After doing initial profiling on final dataset there was below observation:</a:t>
            </a:r>
          </a:p>
          <a:p>
            <a:pPr lvl="1"/>
            <a:r>
              <a:rPr lang="en-US" sz="2600" dirty="0">
                <a:latin typeface="Bell MT" pitchFamily="18" charset="0"/>
              </a:rPr>
              <a:t>There </a:t>
            </a:r>
            <a:r>
              <a:rPr lang="en-US" sz="2600" dirty="0" smtClean="0">
                <a:latin typeface="Bell MT" pitchFamily="18" charset="0"/>
              </a:rPr>
              <a:t>was </a:t>
            </a:r>
            <a:r>
              <a:rPr lang="en-US" sz="2600" dirty="0">
                <a:latin typeface="Bell MT" pitchFamily="18" charset="0"/>
              </a:rPr>
              <a:t>one duplicate row which have to be removed.</a:t>
            </a:r>
          </a:p>
          <a:p>
            <a:pPr lvl="1"/>
            <a:r>
              <a:rPr lang="en-US" sz="2600" b="1" dirty="0">
                <a:latin typeface="Bell MT" pitchFamily="18" charset="0"/>
              </a:rPr>
              <a:t>Director</a:t>
            </a:r>
            <a:r>
              <a:rPr lang="en-US" sz="2600" dirty="0">
                <a:latin typeface="Bell MT" pitchFamily="18" charset="0"/>
              </a:rPr>
              <a:t>: This field has highest Null values around 31% data. It </a:t>
            </a:r>
            <a:r>
              <a:rPr lang="en-US" sz="2600" dirty="0" smtClean="0">
                <a:latin typeface="Bell MT" pitchFamily="18" charset="0"/>
              </a:rPr>
              <a:t>was addressed by filling null values with ‘Mode’ of that column.</a:t>
            </a:r>
            <a:endParaRPr lang="en-US" sz="2600" dirty="0">
              <a:latin typeface="Bell MT" pitchFamily="18" charset="0"/>
            </a:endParaRPr>
          </a:p>
          <a:p>
            <a:pPr lvl="1"/>
            <a:r>
              <a:rPr lang="en-US" sz="2600" b="1" dirty="0">
                <a:latin typeface="Bell MT" pitchFamily="18" charset="0"/>
              </a:rPr>
              <a:t>IMDB Average Ratings</a:t>
            </a:r>
            <a:r>
              <a:rPr lang="en-US" sz="2600" dirty="0">
                <a:latin typeface="Bell MT" pitchFamily="18" charset="0"/>
              </a:rPr>
              <a:t> : This field has 29% missing values. It </a:t>
            </a:r>
            <a:r>
              <a:rPr lang="en-US" sz="2600" dirty="0">
                <a:latin typeface="Bell MT" pitchFamily="18" charset="0"/>
              </a:rPr>
              <a:t>was addressed by filling null values with ‘</a:t>
            </a:r>
            <a:r>
              <a:rPr lang="en-US" sz="2600" dirty="0" smtClean="0">
                <a:latin typeface="Bell MT" pitchFamily="18" charset="0"/>
              </a:rPr>
              <a:t>Mean’ </a:t>
            </a:r>
            <a:r>
              <a:rPr lang="en-US" sz="2600" dirty="0">
                <a:latin typeface="Bell MT" pitchFamily="18" charset="0"/>
              </a:rPr>
              <a:t>of that </a:t>
            </a:r>
            <a:r>
              <a:rPr lang="en-US" sz="2600" dirty="0" smtClean="0">
                <a:latin typeface="Bell MT" pitchFamily="18" charset="0"/>
              </a:rPr>
              <a:t>column.</a:t>
            </a:r>
            <a:endParaRPr lang="en-US" sz="2600" dirty="0">
              <a:latin typeface="Bell MT" pitchFamily="18" charset="0"/>
            </a:endParaRPr>
          </a:p>
          <a:p>
            <a:pPr lvl="1"/>
            <a:r>
              <a:rPr lang="en-US" sz="2600" b="1" dirty="0" err="1" smtClean="0">
                <a:latin typeface="Bell MT" pitchFamily="18" charset="0"/>
              </a:rPr>
              <a:t>numVotes</a:t>
            </a:r>
            <a:r>
              <a:rPr lang="en-US" sz="2600" dirty="0" smtClean="0">
                <a:latin typeface="Bell MT" pitchFamily="18" charset="0"/>
              </a:rPr>
              <a:t> </a:t>
            </a:r>
            <a:r>
              <a:rPr lang="en-US" sz="2600" dirty="0">
                <a:latin typeface="Bell MT" pitchFamily="18" charset="0"/>
              </a:rPr>
              <a:t>: This field has 29% missing values. </a:t>
            </a:r>
            <a:r>
              <a:rPr lang="en-US" sz="2600" dirty="0">
                <a:latin typeface="Bell MT" pitchFamily="18" charset="0"/>
              </a:rPr>
              <a:t>It was addressed by filling null values with ‘</a:t>
            </a:r>
            <a:r>
              <a:rPr lang="en-US" sz="2600" dirty="0" smtClean="0">
                <a:latin typeface="Bell MT" pitchFamily="18" charset="0"/>
              </a:rPr>
              <a:t>Median’ </a:t>
            </a:r>
            <a:r>
              <a:rPr lang="en-US" sz="2600" dirty="0">
                <a:latin typeface="Bell MT" pitchFamily="18" charset="0"/>
              </a:rPr>
              <a:t>of that </a:t>
            </a:r>
            <a:r>
              <a:rPr lang="en-US" sz="2600" dirty="0" smtClean="0">
                <a:latin typeface="Bell MT" pitchFamily="18" charset="0"/>
              </a:rPr>
              <a:t>column.</a:t>
            </a:r>
            <a:endParaRPr lang="en-US" sz="2600" dirty="0">
              <a:latin typeface="Bell MT" pitchFamily="18" charset="0"/>
            </a:endParaRPr>
          </a:p>
          <a:p>
            <a:pPr lvl="1"/>
            <a:r>
              <a:rPr lang="en-US" sz="2600" b="1" dirty="0">
                <a:latin typeface="Bell MT" pitchFamily="18" charset="0"/>
              </a:rPr>
              <a:t>Cast</a:t>
            </a:r>
            <a:r>
              <a:rPr lang="en-US" sz="2600" dirty="0">
                <a:latin typeface="Bell MT" pitchFamily="18" charset="0"/>
              </a:rPr>
              <a:t>: This field has around 9% missing data. </a:t>
            </a:r>
            <a:r>
              <a:rPr lang="en-US" sz="2600" dirty="0">
                <a:latin typeface="Bell MT" pitchFamily="18" charset="0"/>
              </a:rPr>
              <a:t>It was addressed by filling null values with ‘Mode’ of that column. </a:t>
            </a:r>
            <a:endParaRPr lang="en-US" sz="2600" dirty="0" smtClean="0">
              <a:latin typeface="Bell MT" pitchFamily="18" charset="0"/>
            </a:endParaRPr>
          </a:p>
          <a:p>
            <a:pPr lvl="1"/>
            <a:r>
              <a:rPr lang="en-US" sz="2600" b="1" dirty="0" smtClean="0">
                <a:latin typeface="Bell MT" pitchFamily="18" charset="0"/>
              </a:rPr>
              <a:t>Country</a:t>
            </a:r>
            <a:r>
              <a:rPr lang="en-US" sz="2600" dirty="0">
                <a:latin typeface="Bell MT" pitchFamily="18" charset="0"/>
              </a:rPr>
              <a:t>: This field has around 7% missing data. </a:t>
            </a:r>
            <a:r>
              <a:rPr lang="en-US" sz="2600" dirty="0">
                <a:latin typeface="Bell MT" pitchFamily="18" charset="0"/>
              </a:rPr>
              <a:t>It was addressed by filling null values with ‘Mode’ of that column. </a:t>
            </a:r>
            <a:endParaRPr lang="en-US" sz="2600" dirty="0" smtClean="0">
              <a:latin typeface="Bell MT" pitchFamily="18" charset="0"/>
            </a:endParaRPr>
          </a:p>
          <a:p>
            <a:pPr lvl="1"/>
            <a:r>
              <a:rPr lang="en-US" sz="2600" b="1" dirty="0" err="1" smtClean="0">
                <a:latin typeface="Bell MT" pitchFamily="18" charset="0"/>
              </a:rPr>
              <a:t>Date_added</a:t>
            </a:r>
            <a:r>
              <a:rPr lang="en-US" sz="2600" dirty="0">
                <a:latin typeface="Bell MT" pitchFamily="18" charset="0"/>
              </a:rPr>
              <a:t>: This field </a:t>
            </a:r>
            <a:r>
              <a:rPr lang="en-US" sz="2600" dirty="0" smtClean="0">
                <a:latin typeface="Bell MT" pitchFamily="18" charset="0"/>
              </a:rPr>
              <a:t>was </a:t>
            </a:r>
            <a:r>
              <a:rPr lang="en-US" sz="2600" dirty="0">
                <a:latin typeface="Bell MT" pitchFamily="18" charset="0"/>
              </a:rPr>
              <a:t>of object </a:t>
            </a:r>
            <a:r>
              <a:rPr lang="en-US" sz="2600" dirty="0" err="1">
                <a:latin typeface="Bell MT" pitchFamily="18" charset="0"/>
              </a:rPr>
              <a:t>datatype</a:t>
            </a:r>
            <a:r>
              <a:rPr lang="en-US" sz="2600" dirty="0">
                <a:latin typeface="Bell MT" pitchFamily="18" charset="0"/>
              </a:rPr>
              <a:t>. It </a:t>
            </a:r>
            <a:r>
              <a:rPr lang="en-US" sz="2600" dirty="0" smtClean="0">
                <a:latin typeface="Bell MT" pitchFamily="18" charset="0"/>
              </a:rPr>
              <a:t>was converted </a:t>
            </a:r>
            <a:r>
              <a:rPr lang="en-US" sz="2600" dirty="0">
                <a:latin typeface="Bell MT" pitchFamily="18" charset="0"/>
              </a:rPr>
              <a:t>into date time format.</a:t>
            </a:r>
          </a:p>
          <a:p>
            <a:pPr lvl="1"/>
            <a:endParaRPr lang="en-IN" dirty="0"/>
          </a:p>
        </p:txBody>
      </p:sp>
      <p:sp>
        <p:nvSpPr>
          <p:cNvPr id="3" name="Title 2"/>
          <p:cNvSpPr>
            <a:spLocks noGrp="1"/>
          </p:cNvSpPr>
          <p:nvPr>
            <p:ph type="title"/>
          </p:nvPr>
        </p:nvSpPr>
        <p:spPr/>
        <p:txBody>
          <a:bodyPr>
            <a:normAutofit fontScale="90000"/>
          </a:bodyPr>
          <a:lstStyle/>
          <a:p>
            <a:r>
              <a:rPr lang="en-IN" dirty="0" smtClean="0">
                <a:latin typeface="Bell MT" pitchFamily="18" charset="0"/>
              </a:rPr>
              <a:t>Final Dataset Formation for Analysis</a:t>
            </a:r>
            <a:endParaRPr lang="en-IN" dirty="0">
              <a:latin typeface="Bell MT" pitchFamily="18" charset="0"/>
            </a:endParaRPr>
          </a:p>
        </p:txBody>
      </p:sp>
    </p:spTree>
    <p:extLst>
      <p:ext uri="{BB962C8B-B14F-4D97-AF65-F5344CB8AC3E}">
        <p14:creationId xmlns:p14="http://schemas.microsoft.com/office/powerpoint/2010/main" val="4139419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2718048"/>
            <a:ext cx="8229600" cy="1143000"/>
          </a:xfrm>
        </p:spPr>
        <p:txBody>
          <a:bodyPr>
            <a:normAutofit/>
          </a:bodyPr>
          <a:lstStyle/>
          <a:p>
            <a:pPr algn="ctr"/>
            <a:r>
              <a:rPr lang="en-IN" i="1" dirty="0" smtClean="0"/>
              <a:t>Exploratory Data Analysis</a:t>
            </a:r>
            <a:endParaRPr lang="en-IN" dirty="0"/>
          </a:p>
        </p:txBody>
      </p:sp>
    </p:spTree>
    <p:extLst>
      <p:ext uri="{BB962C8B-B14F-4D97-AF65-F5344CB8AC3E}">
        <p14:creationId xmlns:p14="http://schemas.microsoft.com/office/powerpoint/2010/main" val="3646269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8547" t="4912" r="10267" b="3391"/>
          <a:stretch/>
        </p:blipFill>
        <p:spPr>
          <a:xfrm>
            <a:off x="290265" y="1107578"/>
            <a:ext cx="8458199" cy="3545558"/>
          </a:xfrm>
          <a:ln w="3175">
            <a:noFill/>
          </a:ln>
        </p:spPr>
      </p:pic>
      <p:sp>
        <p:nvSpPr>
          <p:cNvPr id="3" name="Title 2"/>
          <p:cNvSpPr>
            <a:spLocks noGrp="1"/>
          </p:cNvSpPr>
          <p:nvPr>
            <p:ph type="title"/>
          </p:nvPr>
        </p:nvSpPr>
        <p:spPr>
          <a:xfrm>
            <a:off x="467544" y="332656"/>
            <a:ext cx="8229600" cy="792088"/>
          </a:xfrm>
        </p:spPr>
        <p:txBody>
          <a:bodyPr>
            <a:normAutofit/>
          </a:bodyPr>
          <a:lstStyle/>
          <a:p>
            <a:r>
              <a:rPr lang="en-IN" sz="3600" dirty="0" smtClean="0"/>
              <a:t>Movies v/s TV-Shows</a:t>
            </a:r>
            <a:endParaRPr lang="en-IN" sz="3600" dirty="0"/>
          </a:p>
        </p:txBody>
      </p:sp>
      <p:sp>
        <p:nvSpPr>
          <p:cNvPr id="8" name="Content Placeholder 1"/>
          <p:cNvSpPr txBox="1">
            <a:spLocks/>
          </p:cNvSpPr>
          <p:nvPr/>
        </p:nvSpPr>
        <p:spPr>
          <a:xfrm>
            <a:off x="395536" y="4725144"/>
            <a:ext cx="8424936" cy="1368152"/>
          </a:xfrm>
          <a:prstGeom prst="rect">
            <a:avLst/>
          </a:prstGeom>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100" dirty="0">
                <a:latin typeface="Bell MT" pitchFamily="18" charset="0"/>
              </a:rPr>
              <a:t>There are </a:t>
            </a:r>
            <a:r>
              <a:rPr lang="en-US" sz="2100" b="1" dirty="0">
                <a:latin typeface="Bell MT" pitchFamily="18" charset="0"/>
              </a:rPr>
              <a:t>31.2%</a:t>
            </a:r>
            <a:r>
              <a:rPr lang="en-US" sz="2100" dirty="0">
                <a:latin typeface="Bell MT" pitchFamily="18" charset="0"/>
              </a:rPr>
              <a:t> content in </a:t>
            </a:r>
            <a:r>
              <a:rPr lang="en-US" sz="2100" b="1" dirty="0">
                <a:latin typeface="Bell MT" pitchFamily="18" charset="0"/>
              </a:rPr>
              <a:t>TV-Shows</a:t>
            </a:r>
            <a:r>
              <a:rPr lang="en-US" sz="2100" dirty="0">
                <a:latin typeface="Bell MT" pitchFamily="18" charset="0"/>
              </a:rPr>
              <a:t> category and </a:t>
            </a:r>
            <a:r>
              <a:rPr lang="en-US" sz="2100" b="1" dirty="0">
                <a:latin typeface="Bell MT" pitchFamily="18" charset="0"/>
              </a:rPr>
              <a:t>68.8%</a:t>
            </a:r>
            <a:r>
              <a:rPr lang="en-US" sz="2100" dirty="0">
                <a:latin typeface="Bell MT" pitchFamily="18" charset="0"/>
              </a:rPr>
              <a:t> content which belongs to </a:t>
            </a:r>
            <a:r>
              <a:rPr lang="en-US" sz="2100" b="1" dirty="0">
                <a:latin typeface="Bell MT" pitchFamily="18" charset="0"/>
              </a:rPr>
              <a:t>Movie</a:t>
            </a:r>
            <a:r>
              <a:rPr lang="en-US" sz="2100" dirty="0">
                <a:latin typeface="Bell MT" pitchFamily="18" charset="0"/>
              </a:rPr>
              <a:t> category</a:t>
            </a:r>
            <a:r>
              <a:rPr lang="en-US" sz="2100" dirty="0" smtClean="0">
                <a:latin typeface="Bell MT" pitchFamily="18" charset="0"/>
              </a:rPr>
              <a:t>.</a:t>
            </a:r>
            <a:endParaRPr lang="en-US" sz="2100" dirty="0">
              <a:latin typeface="Bell MT" pitchFamily="18" charset="0"/>
            </a:endParaRPr>
          </a:p>
          <a:p>
            <a:r>
              <a:rPr lang="en-US" sz="2100" dirty="0">
                <a:latin typeface="Bell MT" pitchFamily="18" charset="0"/>
              </a:rPr>
              <a:t>This graph clearly indicates the </a:t>
            </a:r>
            <a:r>
              <a:rPr lang="en-US" sz="2100" dirty="0" smtClean="0">
                <a:latin typeface="Bell MT" pitchFamily="18" charset="0"/>
              </a:rPr>
              <a:t>proportion </a:t>
            </a:r>
            <a:r>
              <a:rPr lang="en-US" sz="2100" dirty="0">
                <a:latin typeface="Bell MT" pitchFamily="18" charset="0"/>
              </a:rPr>
              <a:t>of Movies is much bigger than that of TV- Shows on Netflix Platform.</a:t>
            </a:r>
          </a:p>
          <a:p>
            <a:pPr lvl="1"/>
            <a:endParaRPr lang="en-IN" dirty="0"/>
          </a:p>
        </p:txBody>
      </p:sp>
    </p:spTree>
    <p:extLst>
      <p:ext uri="{BB962C8B-B14F-4D97-AF65-F5344CB8AC3E}">
        <p14:creationId xmlns:p14="http://schemas.microsoft.com/office/powerpoint/2010/main" val="20571780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12775"/>
            <a:ext cx="8208912" cy="3168353"/>
          </a:xfrm>
        </p:spPr>
      </p:pic>
      <p:sp>
        <p:nvSpPr>
          <p:cNvPr id="3" name="Title 2"/>
          <p:cNvSpPr>
            <a:spLocks noGrp="1"/>
          </p:cNvSpPr>
          <p:nvPr>
            <p:ph type="title"/>
          </p:nvPr>
        </p:nvSpPr>
        <p:spPr/>
        <p:txBody>
          <a:bodyPr>
            <a:normAutofit/>
          </a:bodyPr>
          <a:lstStyle/>
          <a:p>
            <a:r>
              <a:rPr lang="en-US" sz="3200" dirty="0">
                <a:effectLst/>
                <a:latin typeface="Bell MT" pitchFamily="18" charset="0"/>
              </a:rPr>
              <a:t>L</a:t>
            </a:r>
            <a:r>
              <a:rPr lang="en-US" sz="3200" dirty="0" smtClean="0">
                <a:effectLst/>
                <a:latin typeface="Bell MT" pitchFamily="18" charset="0"/>
              </a:rPr>
              <a:t>ist </a:t>
            </a:r>
            <a:r>
              <a:rPr lang="en-US" sz="3200" dirty="0">
                <a:effectLst/>
                <a:latin typeface="Bell MT" pitchFamily="18" charset="0"/>
              </a:rPr>
              <a:t>of top 15 countries producing Maximum content on Netflix</a:t>
            </a:r>
            <a:endParaRPr lang="en-IN" sz="3200" dirty="0">
              <a:latin typeface="Bell MT" pitchFamily="18" charset="0"/>
            </a:endParaRPr>
          </a:p>
        </p:txBody>
      </p:sp>
      <p:sp>
        <p:nvSpPr>
          <p:cNvPr id="5" name="Content Placeholder 1"/>
          <p:cNvSpPr txBox="1">
            <a:spLocks/>
          </p:cNvSpPr>
          <p:nvPr/>
        </p:nvSpPr>
        <p:spPr>
          <a:xfrm>
            <a:off x="395536" y="4725144"/>
            <a:ext cx="8424936" cy="136815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100" dirty="0" smtClean="0">
                <a:latin typeface="Bell MT" pitchFamily="18" charset="0"/>
              </a:rPr>
              <a:t>USA, India and UK are the top three countries producing maximum content on Netflix.</a:t>
            </a:r>
            <a:endParaRPr lang="en-US" sz="2100" dirty="0">
              <a:latin typeface="Bell MT" pitchFamily="18" charset="0"/>
            </a:endParaRPr>
          </a:p>
          <a:p>
            <a:pPr lvl="1"/>
            <a:endParaRPr lang="en-IN" dirty="0"/>
          </a:p>
        </p:txBody>
      </p:sp>
    </p:spTree>
    <p:extLst>
      <p:ext uri="{BB962C8B-B14F-4D97-AF65-F5344CB8AC3E}">
        <p14:creationId xmlns:p14="http://schemas.microsoft.com/office/powerpoint/2010/main" val="2661986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2099</TotalTime>
  <Words>1874</Words>
  <Application>Microsoft Office PowerPoint</Application>
  <PresentationFormat>On-screen Show (4:3)</PresentationFormat>
  <Paragraphs>138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EDA ON NETFLIX MOVIES AND TV SHOWS</vt:lpstr>
      <vt:lpstr>Agenda</vt:lpstr>
      <vt:lpstr>Case Study</vt:lpstr>
      <vt:lpstr>EDA- Objectives</vt:lpstr>
      <vt:lpstr>Datasets Observations</vt:lpstr>
      <vt:lpstr>Final Dataset Formation for Analysis</vt:lpstr>
      <vt:lpstr>Exploratory Data Analysis</vt:lpstr>
      <vt:lpstr>Movies v/s TV-Shows</vt:lpstr>
      <vt:lpstr>List of top 15 countries producing Maximum content on Netflix</vt:lpstr>
      <vt:lpstr>List of top 15 countries producing Maximum content on Netflix of each type.</vt:lpstr>
      <vt:lpstr>Growth pattern in terms of individual content over the Years?</vt:lpstr>
      <vt:lpstr>Growth pattern in adding the content on Netflix for USA, India and UK over the Years?</vt:lpstr>
      <vt:lpstr>Month wise pattern for adding the contents on Netflix?</vt:lpstr>
      <vt:lpstr>Monthly growth pattern in adding the content on Netflix for USA, India and UK?</vt:lpstr>
      <vt:lpstr>Distribution of average IMDB rating?</vt:lpstr>
      <vt:lpstr>Distribution of average IMDB rating for Movies and TV-Shows?</vt:lpstr>
      <vt:lpstr> Top 15 Genres having maximum content?</vt:lpstr>
      <vt:lpstr>Top 15 Genres having maximum content in each Movies and TV-Shows?</vt:lpstr>
      <vt:lpstr>Top 15 Genres having IMDB Rating greater than 7.5, overall and in individual content type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Netflix dATASET</dc:title>
  <dc:creator>Gaurav Sharma</dc:creator>
  <cp:lastModifiedBy>Gaurav Sharma</cp:lastModifiedBy>
  <cp:revision>30</cp:revision>
  <dcterms:created xsi:type="dcterms:W3CDTF">2020-05-05T12:24:53Z</dcterms:created>
  <dcterms:modified xsi:type="dcterms:W3CDTF">2020-05-06T23:24:15Z</dcterms:modified>
</cp:coreProperties>
</file>