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75" r:id="rId19"/>
    <p:sldId id="28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F05E5C-615C-4E28-A723-E12EADBD5515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1C4957F-058C-4069-B67A-06D34DAE53E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F05E5C-615C-4E28-A723-E12EADBD5515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C4957F-058C-4069-B67A-06D34DAE53E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F05E5C-615C-4E28-A723-E12EADBD5515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C4957F-058C-4069-B67A-06D34DAE53E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F05E5C-615C-4E28-A723-E12EADBD5515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C4957F-058C-4069-B67A-06D34DAE53E0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F05E5C-615C-4E28-A723-E12EADBD5515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C4957F-058C-4069-B67A-06D34DAE53E0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F05E5C-615C-4E28-A723-E12EADBD5515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C4957F-058C-4069-B67A-06D34DAE53E0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F05E5C-615C-4E28-A723-E12EADBD5515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C4957F-058C-4069-B67A-06D34DAE53E0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F05E5C-615C-4E28-A723-E12EADBD5515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C4957F-058C-4069-B67A-06D34DAE53E0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F05E5C-615C-4E28-A723-E12EADBD5515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C4957F-058C-4069-B67A-06D34DAE53E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AF05E5C-615C-4E28-A723-E12EADBD5515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C4957F-058C-4069-B67A-06D34DAE53E0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F05E5C-615C-4E28-A723-E12EADBD5515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1C4957F-058C-4069-B67A-06D34DAE53E0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AF05E5C-615C-4E28-A723-E12EADBD5515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1C4957F-058C-4069-B67A-06D34DAE53E0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217" y="1752601"/>
            <a:ext cx="8795263" cy="1829761"/>
          </a:xfrm>
        </p:spPr>
        <p:txBody>
          <a:bodyPr>
            <a:normAutofit/>
          </a:bodyPr>
          <a:lstStyle/>
          <a:p>
            <a:r>
              <a:rPr lang="en-IN" sz="3600" dirty="0" smtClean="0"/>
              <a:t>EDA ON NETFLIX MOVIES AND TV Shows using TABLEAU</a:t>
            </a:r>
            <a:endParaRPr lang="en-IN" sz="36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971600" y="3861048"/>
            <a:ext cx="7772400" cy="1199704"/>
          </a:xfrm>
        </p:spPr>
        <p:txBody>
          <a:bodyPr/>
          <a:lstStyle/>
          <a:p>
            <a:r>
              <a:rPr lang="en-IN" dirty="0" smtClean="0"/>
              <a:t>Gaurav Sharma</a:t>
            </a:r>
          </a:p>
          <a:p>
            <a:r>
              <a:rPr lang="en-IN" dirty="0" smtClean="0"/>
              <a:t>Jan-2020 Batch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17" y="404664"/>
            <a:ext cx="3178639" cy="13350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440684"/>
            <a:ext cx="2911843" cy="126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02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="" xmlns:a16="http://schemas.microsoft.com/office/drawing/2014/main" id="{A443BE66-1193-41B8-AA48-7113B65F9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5"/>
            <a:ext cx="9144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60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="" xmlns:a16="http://schemas.microsoft.com/office/drawing/2014/main" id="{AA1919E6-C467-4A74-8BFA-86B8DAC58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5"/>
            <a:ext cx="9144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62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="" xmlns:a16="http://schemas.microsoft.com/office/drawing/2014/main" id="{6745CBA4-38D6-4F1E-B6DD-43087D89A6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5"/>
            <a:ext cx="9144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88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="" xmlns:a16="http://schemas.microsoft.com/office/drawing/2014/main" id="{4A20C77D-2596-4EB2-AF89-A5A64915E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5"/>
            <a:ext cx="9144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77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>
            <a:extLst>
              <a:ext uri="{FF2B5EF4-FFF2-40B4-BE49-F238E27FC236}">
                <a16:creationId xmlns="" xmlns:a16="http://schemas.microsoft.com/office/drawing/2014/main" id="{432D185C-7C79-4861-BFF1-EA6D8F7B8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5"/>
            <a:ext cx="9144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1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>
            <a:extLst>
              <a:ext uri="{FF2B5EF4-FFF2-40B4-BE49-F238E27FC236}">
                <a16:creationId xmlns="" xmlns:a16="http://schemas.microsoft.com/office/drawing/2014/main" id="{7DA84A1B-406E-411C-8F3F-8FD6E30A0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5"/>
            <a:ext cx="9144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57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>
            <a:extLst>
              <a:ext uri="{FF2B5EF4-FFF2-40B4-BE49-F238E27FC236}">
                <a16:creationId xmlns="" xmlns:a16="http://schemas.microsoft.com/office/drawing/2014/main" id="{788EE949-0FFE-42B2-BD63-4F87A225A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5"/>
            <a:ext cx="9144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27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>
            <a:extLst>
              <a:ext uri="{FF2B5EF4-FFF2-40B4-BE49-F238E27FC236}">
                <a16:creationId xmlns="" xmlns:a16="http://schemas.microsoft.com/office/drawing/2014/main" id="{AAD0DA23-F8BE-4287-B8C5-746C25369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5"/>
            <a:ext cx="9144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30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US" sz="2800" dirty="0" smtClean="0">
                <a:effectLst/>
                <a:latin typeface="Bell MT" pitchFamily="18" charset="0"/>
              </a:rPr>
              <a:t>Conclusion</a:t>
            </a:r>
            <a:endParaRPr lang="en-IN" sz="2800" dirty="0">
              <a:latin typeface="Bell MT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1440160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Bell MT" pitchFamily="18" charset="0"/>
              </a:rPr>
              <a:t>It is analyzed that the Movies holds greater percent of share than TV-Shows on Netflix Platform. </a:t>
            </a:r>
          </a:p>
          <a:p>
            <a:r>
              <a:rPr lang="en-US" sz="1800" dirty="0">
                <a:latin typeface="Bell MT" pitchFamily="18" charset="0"/>
              </a:rPr>
              <a:t>Since 2016 there is </a:t>
            </a:r>
            <a:r>
              <a:rPr lang="en-US" sz="1800" dirty="0" smtClean="0">
                <a:latin typeface="Bell MT" pitchFamily="18" charset="0"/>
              </a:rPr>
              <a:t>phenomenal </a:t>
            </a:r>
            <a:r>
              <a:rPr lang="en-US" sz="1800" dirty="0">
                <a:latin typeface="Bell MT" pitchFamily="18" charset="0"/>
              </a:rPr>
              <a:t>rise in content on Netflix platform every year.</a:t>
            </a:r>
          </a:p>
          <a:p>
            <a:r>
              <a:rPr lang="en-US" sz="1800" dirty="0" smtClean="0">
                <a:latin typeface="Bell MT" pitchFamily="18" charset="0"/>
              </a:rPr>
              <a:t>Average </a:t>
            </a:r>
            <a:r>
              <a:rPr lang="en-US" sz="1800" dirty="0">
                <a:latin typeface="Bell MT" pitchFamily="18" charset="0"/>
              </a:rPr>
              <a:t>IMDB rating of the contents on Netflix is around 6.5</a:t>
            </a:r>
            <a:r>
              <a:rPr lang="en-US" sz="1800" dirty="0" smtClean="0">
                <a:latin typeface="Bell MT" pitchFamily="18" charset="0"/>
              </a:rPr>
              <a:t>.</a:t>
            </a:r>
            <a:endParaRPr lang="en-US" sz="1800" dirty="0">
              <a:latin typeface="Bell MT" pitchFamily="18" charset="0"/>
            </a:endParaRP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518864" y="2290862"/>
            <a:ext cx="8229600" cy="634082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2800" dirty="0" smtClean="0">
                <a:effectLst/>
                <a:latin typeface="Bell MT" pitchFamily="18" charset="0"/>
              </a:rPr>
              <a:t>Recommendations</a:t>
            </a:r>
            <a:endParaRPr lang="en-IN" sz="2800" dirty="0">
              <a:latin typeface="Bell MT" pitchFamily="18" charset="0"/>
            </a:endParaRPr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518864" y="2921488"/>
            <a:ext cx="8229600" cy="3315824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1800" b="1" dirty="0" smtClean="0">
                <a:latin typeface="Bell MT" pitchFamily="18" charset="0"/>
              </a:rPr>
              <a:t>India </a:t>
            </a:r>
            <a:r>
              <a:rPr lang="en-US" sz="1800" b="1" dirty="0">
                <a:latin typeface="Bell MT" pitchFamily="18" charset="0"/>
              </a:rPr>
              <a:t>has the potential of becoming a very profitable market for the growth of company as it is the second largest provider of content on its platform though Netflix was launched in India three years back only</a:t>
            </a:r>
            <a:r>
              <a:rPr lang="en-US" sz="1800" dirty="0">
                <a:latin typeface="Bell MT" pitchFamily="18" charset="0"/>
              </a:rPr>
              <a:t>.</a:t>
            </a:r>
          </a:p>
          <a:p>
            <a:r>
              <a:rPr lang="en-US" sz="1800" dirty="0">
                <a:latin typeface="Bell MT" pitchFamily="18" charset="0"/>
              </a:rPr>
              <a:t>The quality of the content need to be slightly improved. Mean IMDB rating of its content is </a:t>
            </a:r>
            <a:r>
              <a:rPr lang="en-US" sz="1800" dirty="0" smtClean="0">
                <a:latin typeface="Bell MT" pitchFamily="18" charset="0"/>
              </a:rPr>
              <a:t>6.5.</a:t>
            </a:r>
          </a:p>
          <a:p>
            <a:r>
              <a:rPr lang="en-US" sz="1800" dirty="0" smtClean="0">
                <a:latin typeface="Bell MT" pitchFamily="18" charset="0"/>
              </a:rPr>
              <a:t>Netflix </a:t>
            </a:r>
            <a:r>
              <a:rPr lang="en-US" sz="1800" dirty="0">
                <a:latin typeface="Bell MT" pitchFamily="18" charset="0"/>
              </a:rPr>
              <a:t>need to reevaluate the likeness of people, basically what type of content they like watching for both Movies and TV-Shows. For example from above analysis we saw that the </a:t>
            </a:r>
            <a:r>
              <a:rPr lang="en-US" sz="1800" dirty="0" smtClean="0">
                <a:latin typeface="Bell MT" pitchFamily="18" charset="0"/>
              </a:rPr>
              <a:t>content count </a:t>
            </a:r>
            <a:r>
              <a:rPr lang="en-US" sz="1800" dirty="0">
                <a:latin typeface="Bell MT" pitchFamily="18" charset="0"/>
              </a:rPr>
              <a:t>under the Genre of Comedies was </a:t>
            </a:r>
            <a:r>
              <a:rPr lang="en-US" sz="1800" dirty="0" smtClean="0">
                <a:latin typeface="Bell MT" pitchFamily="18" charset="0"/>
              </a:rPr>
              <a:t>third highest in number whereas </a:t>
            </a:r>
            <a:r>
              <a:rPr lang="en-US" sz="1800" dirty="0">
                <a:latin typeface="Bell MT" pitchFamily="18" charset="0"/>
              </a:rPr>
              <a:t>when we </a:t>
            </a:r>
            <a:r>
              <a:rPr lang="en-US" sz="1800" dirty="0" smtClean="0">
                <a:latin typeface="Bell MT" pitchFamily="18" charset="0"/>
              </a:rPr>
              <a:t>filter out the content with IMDB rating less than 7 then the content count of Comedies goes down for both Movies and TV-Shows.</a:t>
            </a:r>
            <a:endParaRPr lang="en-US" sz="1800" dirty="0"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55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2276872"/>
            <a:ext cx="8229600" cy="2016224"/>
          </a:xfrm>
        </p:spPr>
        <p:txBody>
          <a:bodyPr>
            <a:normAutofit/>
          </a:bodyPr>
          <a:lstStyle/>
          <a:p>
            <a:pPr algn="ctr"/>
            <a:r>
              <a:rPr lang="en-IN" sz="8800" dirty="0" smtClean="0">
                <a:latin typeface="Bradley Hand ITC" pitchFamily="66" charset="0"/>
              </a:rPr>
              <a:t>THANK YOU</a:t>
            </a:r>
            <a:endParaRPr lang="en-IN" sz="8800" dirty="0">
              <a:latin typeface="Bradley Hand ITC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58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Case Study</a:t>
            </a:r>
          </a:p>
          <a:p>
            <a:r>
              <a:rPr lang="en-IN" dirty="0" smtClean="0"/>
              <a:t>EDA Objectives.</a:t>
            </a:r>
          </a:p>
          <a:p>
            <a:r>
              <a:rPr lang="en-IN" dirty="0" smtClean="0"/>
              <a:t>Datasets details and Observation.</a:t>
            </a:r>
          </a:p>
          <a:p>
            <a:r>
              <a:rPr lang="en-IN" dirty="0" smtClean="0"/>
              <a:t>Exploratory Data Analysis using TABLEAU.</a:t>
            </a:r>
          </a:p>
          <a:p>
            <a:r>
              <a:rPr lang="en-IN" dirty="0" smtClean="0"/>
              <a:t>Recommendations.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Agenda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627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392488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IN" sz="2200" dirty="0">
                <a:latin typeface="Bell MT" pitchFamily="18" charset="0"/>
              </a:rPr>
              <a:t>Case study contains </a:t>
            </a:r>
            <a:r>
              <a:rPr lang="en-IN" sz="2200" dirty="0" smtClean="0">
                <a:latin typeface="Bell MT" pitchFamily="18" charset="0"/>
              </a:rPr>
              <a:t>dataset of Movies and TV Shows released by Netflix on its platform. </a:t>
            </a:r>
          </a:p>
          <a:p>
            <a:pPr lvl="0"/>
            <a:endParaRPr lang="en-IN" sz="2200" dirty="0" smtClean="0">
              <a:latin typeface="Bell MT" pitchFamily="18" charset="0"/>
            </a:endParaRPr>
          </a:p>
          <a:p>
            <a:pPr lvl="0"/>
            <a:r>
              <a:rPr lang="en-IN" sz="2200" dirty="0" smtClean="0">
                <a:latin typeface="Bell MT" pitchFamily="18" charset="0"/>
              </a:rPr>
              <a:t>The </a:t>
            </a:r>
            <a:r>
              <a:rPr lang="en-IN" sz="2200" dirty="0">
                <a:latin typeface="Bell MT" pitchFamily="18" charset="0"/>
              </a:rPr>
              <a:t>case study </a:t>
            </a:r>
            <a:r>
              <a:rPr lang="en-IN" sz="2200" dirty="0" smtClean="0">
                <a:latin typeface="Bell MT" pitchFamily="18" charset="0"/>
              </a:rPr>
              <a:t>consists of datasets of Netflix Movies and TV Shows and IMDB Ratings.</a:t>
            </a:r>
          </a:p>
          <a:p>
            <a:pPr lvl="0"/>
            <a:endParaRPr lang="en-IN" sz="2000" dirty="0" smtClean="0">
              <a:latin typeface="Bell MT" pitchFamily="18" charset="0"/>
            </a:endParaRPr>
          </a:p>
          <a:p>
            <a:pPr lvl="0"/>
            <a:r>
              <a:rPr lang="en-IN" sz="2300" b="1" dirty="0" smtClean="0">
                <a:latin typeface="Bell MT" pitchFamily="18" charset="0"/>
              </a:rPr>
              <a:t>Netflix Movies and </a:t>
            </a:r>
            <a:r>
              <a:rPr lang="en-IN" sz="2300" b="1" dirty="0">
                <a:latin typeface="Bell MT" pitchFamily="18" charset="0"/>
              </a:rPr>
              <a:t>TV Shows (</a:t>
            </a:r>
            <a:r>
              <a:rPr lang="en-IN" sz="2300" b="1" dirty="0" smtClean="0">
                <a:latin typeface="Bell MT" pitchFamily="18" charset="0"/>
              </a:rPr>
              <a:t>netflix_titles.csv)</a:t>
            </a:r>
            <a:endParaRPr lang="en-IN" sz="2300" dirty="0">
              <a:latin typeface="Bell MT" pitchFamily="18" charset="0"/>
            </a:endParaRPr>
          </a:p>
          <a:p>
            <a:pPr lvl="1"/>
            <a:r>
              <a:rPr lang="en-IN" sz="2200" dirty="0" smtClean="0">
                <a:latin typeface="Bell MT" pitchFamily="18" charset="0"/>
              </a:rPr>
              <a:t>List of Movies and TV Shows uploaded on Netflix Platform until December 2019.</a:t>
            </a:r>
            <a:endParaRPr lang="en-IN" sz="2200" dirty="0">
              <a:latin typeface="Bell MT" pitchFamily="18" charset="0"/>
            </a:endParaRPr>
          </a:p>
          <a:p>
            <a:pPr lvl="1"/>
            <a:r>
              <a:rPr lang="en-IN" sz="2200" dirty="0">
                <a:latin typeface="Bell MT" pitchFamily="18" charset="0"/>
              </a:rPr>
              <a:t>There are total </a:t>
            </a:r>
            <a:r>
              <a:rPr lang="en-IN" sz="2200" dirty="0" smtClean="0">
                <a:latin typeface="Bell MT" pitchFamily="18" charset="0"/>
              </a:rPr>
              <a:t>6234 </a:t>
            </a:r>
            <a:r>
              <a:rPr lang="en-IN" sz="2200" dirty="0">
                <a:latin typeface="Bell MT" pitchFamily="18" charset="0"/>
              </a:rPr>
              <a:t>rows and </a:t>
            </a:r>
            <a:r>
              <a:rPr lang="en-IN" sz="2200" dirty="0" smtClean="0">
                <a:latin typeface="Bell MT" pitchFamily="18" charset="0"/>
              </a:rPr>
              <a:t>12 columns</a:t>
            </a:r>
          </a:p>
          <a:p>
            <a:pPr lvl="1"/>
            <a:endParaRPr lang="en-IN" sz="2200" dirty="0" smtClean="0">
              <a:latin typeface="Bell MT" pitchFamily="18" charset="0"/>
            </a:endParaRPr>
          </a:p>
          <a:p>
            <a:r>
              <a:rPr lang="en-IN" sz="2300" b="1" dirty="0" smtClean="0">
                <a:latin typeface="Bell MT" pitchFamily="18" charset="0"/>
              </a:rPr>
              <a:t>IMDB Datasets:</a:t>
            </a:r>
            <a:endParaRPr lang="en-IN" sz="2300" dirty="0" smtClean="0">
              <a:latin typeface="Bell MT" pitchFamily="18" charset="0"/>
            </a:endParaRPr>
          </a:p>
          <a:p>
            <a:pPr lvl="1"/>
            <a:r>
              <a:rPr lang="en-IN" sz="2200" dirty="0" smtClean="0">
                <a:latin typeface="Bell MT" pitchFamily="18" charset="0"/>
              </a:rPr>
              <a:t>There are two datasets used from IMDB Open datasets:</a:t>
            </a:r>
          </a:p>
          <a:p>
            <a:pPr lvl="2"/>
            <a:r>
              <a:rPr lang="en-US" sz="1800" dirty="0">
                <a:latin typeface="Bell MT" pitchFamily="18" charset="0"/>
              </a:rPr>
              <a:t>"</a:t>
            </a:r>
            <a:r>
              <a:rPr lang="en-US" sz="1800" dirty="0" err="1" smtClean="0">
                <a:latin typeface="Bell MT" pitchFamily="18" charset="0"/>
              </a:rPr>
              <a:t>title.basics.tsv</a:t>
            </a:r>
            <a:r>
              <a:rPr lang="en-US" sz="1800" dirty="0" smtClean="0">
                <a:latin typeface="Bell MT" pitchFamily="18" charset="0"/>
              </a:rPr>
              <a:t>" </a:t>
            </a:r>
            <a:r>
              <a:rPr lang="en-US" sz="1800" dirty="0">
                <a:latin typeface="Bell MT" pitchFamily="18" charset="0"/>
              </a:rPr>
              <a:t>- From this </a:t>
            </a:r>
            <a:r>
              <a:rPr lang="en-US" sz="1800" dirty="0" smtClean="0">
                <a:latin typeface="Bell MT" pitchFamily="18" charset="0"/>
              </a:rPr>
              <a:t>dataset the names </a:t>
            </a:r>
            <a:r>
              <a:rPr lang="en-US" sz="1800" dirty="0">
                <a:latin typeface="Bell MT" pitchFamily="18" charset="0"/>
              </a:rPr>
              <a:t>of Movies/TV Shows and release </a:t>
            </a:r>
            <a:r>
              <a:rPr lang="en-US" sz="1800" dirty="0" smtClean="0">
                <a:latin typeface="Bell MT" pitchFamily="18" charset="0"/>
              </a:rPr>
              <a:t>year is taken. </a:t>
            </a:r>
          </a:p>
          <a:p>
            <a:pPr lvl="2"/>
            <a:r>
              <a:rPr lang="en-US" sz="1800" dirty="0" smtClean="0">
                <a:latin typeface="Bell MT" pitchFamily="18" charset="0"/>
              </a:rPr>
              <a:t>"</a:t>
            </a:r>
            <a:r>
              <a:rPr lang="en-US" sz="1800" dirty="0" err="1" smtClean="0">
                <a:latin typeface="Bell MT" pitchFamily="18" charset="0"/>
              </a:rPr>
              <a:t>title.ratings.tsv</a:t>
            </a:r>
            <a:r>
              <a:rPr lang="en-US" sz="1800" dirty="0" smtClean="0">
                <a:latin typeface="Bell MT" pitchFamily="18" charset="0"/>
              </a:rPr>
              <a:t>." </a:t>
            </a:r>
            <a:r>
              <a:rPr lang="en-US" sz="1800" dirty="0">
                <a:latin typeface="Bell MT" pitchFamily="18" charset="0"/>
              </a:rPr>
              <a:t>- From this dataset </a:t>
            </a:r>
            <a:r>
              <a:rPr lang="en-US" sz="1800" dirty="0" smtClean="0">
                <a:latin typeface="Bell MT" pitchFamily="18" charset="0"/>
              </a:rPr>
              <a:t>the </a:t>
            </a:r>
            <a:r>
              <a:rPr lang="en-US" sz="1800" dirty="0">
                <a:latin typeface="Bell MT" pitchFamily="18" charset="0"/>
              </a:rPr>
              <a:t>ratings for the </a:t>
            </a:r>
            <a:r>
              <a:rPr lang="en-US" sz="1800" dirty="0" smtClean="0">
                <a:latin typeface="Bell MT" pitchFamily="18" charset="0"/>
              </a:rPr>
              <a:t>titles are taken.</a:t>
            </a:r>
            <a:endParaRPr lang="en-IN" sz="1800" dirty="0" smtClean="0">
              <a:latin typeface="Bell MT" pitchFamily="18" charset="0"/>
            </a:endParaRPr>
          </a:p>
          <a:p>
            <a:pPr lvl="1"/>
            <a:r>
              <a:rPr lang="en-IN" sz="2200" dirty="0" smtClean="0">
                <a:latin typeface="Bell MT" pitchFamily="18" charset="0"/>
              </a:rPr>
              <a:t>There </a:t>
            </a:r>
            <a:r>
              <a:rPr lang="en-IN" sz="2200" dirty="0">
                <a:latin typeface="Bell MT" pitchFamily="18" charset="0"/>
              </a:rPr>
              <a:t>are total 6746319 rows and </a:t>
            </a:r>
            <a:r>
              <a:rPr lang="en-IN" sz="2200" dirty="0" smtClean="0">
                <a:latin typeface="Bell MT" pitchFamily="18" charset="0"/>
              </a:rPr>
              <a:t>9 columns in </a:t>
            </a:r>
            <a:r>
              <a:rPr lang="en-IN" sz="2200" dirty="0" err="1" smtClean="0">
                <a:latin typeface="Bell MT" pitchFamily="18" charset="0"/>
              </a:rPr>
              <a:t>title.basics.tsv</a:t>
            </a:r>
            <a:r>
              <a:rPr lang="en-IN" sz="2200" dirty="0" smtClean="0">
                <a:latin typeface="Bell MT" pitchFamily="18" charset="0"/>
              </a:rPr>
              <a:t> data set.</a:t>
            </a:r>
          </a:p>
          <a:p>
            <a:pPr lvl="1"/>
            <a:r>
              <a:rPr lang="en-IN" sz="2200" dirty="0">
                <a:latin typeface="Bell MT" pitchFamily="18" charset="0"/>
              </a:rPr>
              <a:t>There are total 1030874 </a:t>
            </a:r>
            <a:r>
              <a:rPr lang="en-IN" sz="2200" dirty="0" smtClean="0">
                <a:latin typeface="Bell MT" pitchFamily="18" charset="0"/>
              </a:rPr>
              <a:t>rows </a:t>
            </a:r>
            <a:r>
              <a:rPr lang="en-IN" sz="2200" dirty="0">
                <a:latin typeface="Bell MT" pitchFamily="18" charset="0"/>
              </a:rPr>
              <a:t>and </a:t>
            </a:r>
            <a:r>
              <a:rPr lang="en-IN" sz="2200" dirty="0" smtClean="0">
                <a:latin typeface="Bell MT" pitchFamily="18" charset="0"/>
              </a:rPr>
              <a:t>3 </a:t>
            </a:r>
            <a:r>
              <a:rPr lang="en-IN" sz="2200" dirty="0">
                <a:latin typeface="Bell MT" pitchFamily="18" charset="0"/>
              </a:rPr>
              <a:t>columns in </a:t>
            </a:r>
            <a:r>
              <a:rPr lang="en-IN" sz="2200" dirty="0" err="1" smtClean="0">
                <a:latin typeface="Bell MT" pitchFamily="18" charset="0"/>
              </a:rPr>
              <a:t>title.ratings.tsv</a:t>
            </a:r>
            <a:r>
              <a:rPr lang="en-IN" sz="2200" dirty="0" smtClean="0">
                <a:latin typeface="Bell MT" pitchFamily="18" charset="0"/>
              </a:rPr>
              <a:t> </a:t>
            </a:r>
            <a:r>
              <a:rPr lang="en-IN" sz="2200" dirty="0">
                <a:latin typeface="Bell MT" pitchFamily="18" charset="0"/>
              </a:rPr>
              <a:t>data set</a:t>
            </a:r>
            <a:r>
              <a:rPr lang="en-IN" sz="2200" dirty="0" smtClean="0">
                <a:latin typeface="Bell MT" pitchFamily="18" charset="0"/>
              </a:rPr>
              <a:t>.</a:t>
            </a:r>
            <a:endParaRPr lang="en-IN" sz="2200" dirty="0">
              <a:latin typeface="Bell MT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 smtClean="0">
                <a:latin typeface="Bell MT" pitchFamily="18" charset="0"/>
              </a:rPr>
              <a:t>Case Study</a:t>
            </a:r>
            <a:endParaRPr lang="en-IN" sz="4000" dirty="0"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71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 b="1" dirty="0">
                <a:latin typeface="Bell MT" pitchFamily="18" charset="0"/>
              </a:rPr>
              <a:t>EDA </a:t>
            </a:r>
            <a:r>
              <a:rPr lang="en-US" sz="2000" b="1" dirty="0" smtClean="0">
                <a:latin typeface="Bell MT" pitchFamily="18" charset="0"/>
              </a:rPr>
              <a:t>Objectives</a:t>
            </a:r>
            <a:endParaRPr lang="en-IN" sz="2000" b="1" dirty="0">
              <a:latin typeface="Bell MT" pitchFamily="18" charset="0"/>
            </a:endParaRPr>
          </a:p>
          <a:p>
            <a:pPr lvl="1"/>
            <a:r>
              <a:rPr lang="en-IN" sz="1800" dirty="0">
                <a:latin typeface="Bell MT" pitchFamily="18" charset="0"/>
              </a:rPr>
              <a:t>This Exploratory Data Analysis is done </a:t>
            </a:r>
            <a:r>
              <a:rPr lang="en-IN" sz="1800" dirty="0" smtClean="0">
                <a:latin typeface="Bell MT" pitchFamily="18" charset="0"/>
              </a:rPr>
              <a:t>to gain the meaningful insights from the NETFLIX Content Database.</a:t>
            </a:r>
            <a:endParaRPr lang="en-IN" sz="1800" dirty="0">
              <a:latin typeface="Bell MT" pitchFamily="18" charset="0"/>
            </a:endParaRPr>
          </a:p>
          <a:p>
            <a:pPr lvl="1"/>
            <a:r>
              <a:rPr lang="en-IN" sz="1800" dirty="0">
                <a:latin typeface="Bell MT" pitchFamily="18" charset="0"/>
              </a:rPr>
              <a:t>The key actions as part of EDA are </a:t>
            </a:r>
            <a:r>
              <a:rPr lang="en-IN" sz="1800" dirty="0" smtClean="0">
                <a:latin typeface="Bell MT" pitchFamily="18" charset="0"/>
              </a:rPr>
              <a:t>pre-processing of the </a:t>
            </a:r>
            <a:r>
              <a:rPr lang="en-IN" sz="1800" dirty="0">
                <a:latin typeface="Bell MT" pitchFamily="18" charset="0"/>
              </a:rPr>
              <a:t>dataset, </a:t>
            </a:r>
            <a:r>
              <a:rPr lang="en-IN" sz="1800" dirty="0" smtClean="0">
                <a:latin typeface="Bell MT" pitchFamily="18" charset="0"/>
              </a:rPr>
              <a:t>organizing </a:t>
            </a:r>
            <a:r>
              <a:rPr lang="en-IN" sz="1800" dirty="0">
                <a:latin typeface="Bell MT" pitchFamily="18" charset="0"/>
              </a:rPr>
              <a:t>the dataset, gaining the meaningful insight from </a:t>
            </a:r>
            <a:r>
              <a:rPr lang="en-IN" sz="1800" dirty="0" smtClean="0">
                <a:latin typeface="Bell MT" pitchFamily="18" charset="0"/>
              </a:rPr>
              <a:t>dataset using TABLEAU.</a:t>
            </a:r>
            <a:endParaRPr lang="en-IN" sz="1800" dirty="0">
              <a:latin typeface="Bell MT" pitchFamily="18" charset="0"/>
            </a:endParaRPr>
          </a:p>
          <a:p>
            <a:pPr lvl="1"/>
            <a:r>
              <a:rPr lang="en-IN" sz="1800" dirty="0">
                <a:latin typeface="Bell MT" pitchFamily="18" charset="0"/>
              </a:rPr>
              <a:t>Based on the observation some questions (as mentioned below) are answered.</a:t>
            </a:r>
          </a:p>
          <a:p>
            <a:pPr lvl="1"/>
            <a:endParaRPr lang="en-IN" sz="1900" dirty="0"/>
          </a:p>
          <a:p>
            <a:pPr lvl="0"/>
            <a:r>
              <a:rPr lang="en-US" sz="2000" b="1" dirty="0">
                <a:latin typeface="Bell MT" pitchFamily="18" charset="0"/>
              </a:rPr>
              <a:t>EDA </a:t>
            </a:r>
            <a:r>
              <a:rPr lang="en-US" sz="2000" b="1" dirty="0" smtClean="0">
                <a:latin typeface="Bell MT" pitchFamily="18" charset="0"/>
              </a:rPr>
              <a:t>Goals:</a:t>
            </a:r>
            <a:endParaRPr lang="en-IN" sz="2000" b="1" dirty="0">
              <a:latin typeface="Bell MT" pitchFamily="18" charset="0"/>
            </a:endParaRPr>
          </a:p>
          <a:p>
            <a:pPr lvl="1"/>
            <a:r>
              <a:rPr lang="en-IN" sz="1700" dirty="0" smtClean="0">
                <a:latin typeface="Bell MT" pitchFamily="18" charset="0"/>
              </a:rPr>
              <a:t>Study on contribution of </a:t>
            </a:r>
            <a:r>
              <a:rPr lang="en-IN" sz="1700" dirty="0">
                <a:latin typeface="Bell MT" pitchFamily="18" charset="0"/>
              </a:rPr>
              <a:t>content </a:t>
            </a:r>
            <a:r>
              <a:rPr lang="en-IN" sz="1700" dirty="0" smtClean="0">
                <a:latin typeface="Bell MT" pitchFamily="18" charset="0"/>
              </a:rPr>
              <a:t>on </a:t>
            </a:r>
            <a:r>
              <a:rPr lang="en-IN" sz="1700" dirty="0">
                <a:latin typeface="Bell MT" pitchFamily="18" charset="0"/>
              </a:rPr>
              <a:t>Netflix Platform based </a:t>
            </a:r>
            <a:r>
              <a:rPr lang="en-IN" sz="1700" dirty="0" smtClean="0">
                <a:latin typeface="Bell MT" pitchFamily="18" charset="0"/>
              </a:rPr>
              <a:t>on content type (Movies </a:t>
            </a:r>
            <a:r>
              <a:rPr lang="en-IN" sz="1700" dirty="0">
                <a:latin typeface="Bell MT" pitchFamily="18" charset="0"/>
              </a:rPr>
              <a:t>and </a:t>
            </a:r>
            <a:r>
              <a:rPr lang="en-IN" sz="1700" dirty="0" smtClean="0">
                <a:latin typeface="Bell MT" pitchFamily="18" charset="0"/>
              </a:rPr>
              <a:t>TV-Shows).</a:t>
            </a:r>
            <a:endParaRPr lang="en-IN" sz="1700" dirty="0">
              <a:latin typeface="Bell MT" pitchFamily="18" charset="0"/>
            </a:endParaRPr>
          </a:p>
          <a:p>
            <a:pPr lvl="1"/>
            <a:r>
              <a:rPr lang="en-IN" sz="1700" dirty="0" smtClean="0">
                <a:latin typeface="Bell MT" pitchFamily="18" charset="0"/>
              </a:rPr>
              <a:t>Yearly and Monthly Upload </a:t>
            </a:r>
            <a:r>
              <a:rPr lang="en-IN" sz="1700" dirty="0">
                <a:latin typeface="Bell MT" pitchFamily="18" charset="0"/>
              </a:rPr>
              <a:t>trend of contents on Netflix </a:t>
            </a:r>
            <a:r>
              <a:rPr lang="en-IN" sz="1700" dirty="0" smtClean="0">
                <a:latin typeface="Bell MT" pitchFamily="18" charset="0"/>
              </a:rPr>
              <a:t>Platform</a:t>
            </a:r>
            <a:r>
              <a:rPr lang="en-IN" sz="1700" dirty="0">
                <a:latin typeface="Bell MT" pitchFamily="18" charset="0"/>
              </a:rPr>
              <a:t>.</a:t>
            </a:r>
          </a:p>
          <a:p>
            <a:pPr lvl="1"/>
            <a:r>
              <a:rPr lang="en-IN" sz="1700" dirty="0">
                <a:latin typeface="Bell MT" pitchFamily="18" charset="0"/>
              </a:rPr>
              <a:t>IMDB Ratings of </a:t>
            </a:r>
            <a:r>
              <a:rPr lang="en-IN" sz="1700" dirty="0" smtClean="0">
                <a:latin typeface="Bell MT" pitchFamily="18" charset="0"/>
              </a:rPr>
              <a:t>the contents present on Netflix platform.</a:t>
            </a:r>
            <a:endParaRPr lang="en-IN" dirty="0"/>
          </a:p>
          <a:p>
            <a:pPr lvl="1"/>
            <a:r>
              <a:rPr lang="en-IN" sz="1700" dirty="0" smtClean="0">
                <a:latin typeface="Bell MT" pitchFamily="18" charset="0"/>
              </a:rPr>
              <a:t>Genre specific contribution on platform.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latin typeface="Bell MT" pitchFamily="18" charset="0"/>
              </a:rPr>
              <a:t>EDA- Objectives</a:t>
            </a:r>
            <a:endParaRPr lang="en-IN" sz="4000" dirty="0"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46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sz="2200" b="1" dirty="0" smtClean="0">
                <a:latin typeface="Bell MT" pitchFamily="18" charset="0"/>
              </a:rPr>
              <a:t>Netflix Movies and TV Shows Dataset</a:t>
            </a:r>
          </a:p>
          <a:p>
            <a:pPr lvl="1"/>
            <a:r>
              <a:rPr lang="en-IN" sz="1800" dirty="0" smtClean="0">
                <a:latin typeface="Bell MT" pitchFamily="18" charset="0"/>
              </a:rPr>
              <a:t>This dataset contains list </a:t>
            </a:r>
            <a:r>
              <a:rPr lang="en-IN" sz="1800" dirty="0">
                <a:latin typeface="Bell MT" pitchFamily="18" charset="0"/>
              </a:rPr>
              <a:t>of Movies and TV Shows uploaded on Netflix Platform </a:t>
            </a:r>
            <a:r>
              <a:rPr lang="en-IN" sz="1800">
                <a:latin typeface="Bell MT" pitchFamily="18" charset="0"/>
              </a:rPr>
              <a:t>until </a:t>
            </a:r>
            <a:r>
              <a:rPr lang="en-IN" sz="1800" smtClean="0">
                <a:latin typeface="Bell MT" pitchFamily="18" charset="0"/>
              </a:rPr>
              <a:t>December’ 2019.</a:t>
            </a:r>
            <a:endParaRPr lang="en-IN" sz="1800" dirty="0">
              <a:latin typeface="Bell MT" pitchFamily="18" charset="0"/>
            </a:endParaRPr>
          </a:p>
          <a:p>
            <a:pPr lvl="1"/>
            <a:r>
              <a:rPr lang="en-US" sz="1800" dirty="0">
                <a:latin typeface="Bell MT" pitchFamily="18" charset="0"/>
              </a:rPr>
              <a:t>Key column are : </a:t>
            </a:r>
            <a:r>
              <a:rPr lang="en-US" sz="1800" dirty="0" smtClean="0">
                <a:latin typeface="Bell MT" pitchFamily="18" charset="0"/>
              </a:rPr>
              <a:t>type, title</a:t>
            </a:r>
            <a:r>
              <a:rPr lang="en-US" sz="1800" dirty="0">
                <a:latin typeface="Bell MT" pitchFamily="18" charset="0"/>
              </a:rPr>
              <a:t>, country, </a:t>
            </a:r>
            <a:r>
              <a:rPr lang="en-US" sz="1800" dirty="0" err="1">
                <a:latin typeface="Bell MT" pitchFamily="18" charset="0"/>
              </a:rPr>
              <a:t>date_added</a:t>
            </a:r>
            <a:r>
              <a:rPr lang="en-US" sz="1800" dirty="0">
                <a:latin typeface="Bell MT" pitchFamily="18" charset="0"/>
              </a:rPr>
              <a:t>, </a:t>
            </a:r>
            <a:r>
              <a:rPr lang="en-US" sz="1800" dirty="0" err="1">
                <a:latin typeface="Bell MT" pitchFamily="18" charset="0"/>
              </a:rPr>
              <a:t>release_year</a:t>
            </a:r>
            <a:r>
              <a:rPr lang="en-US" sz="1800" dirty="0">
                <a:latin typeface="Bell MT" pitchFamily="18" charset="0"/>
              </a:rPr>
              <a:t>, </a:t>
            </a:r>
            <a:r>
              <a:rPr lang="en-US" sz="1800" dirty="0" err="1">
                <a:latin typeface="Bell MT" pitchFamily="18" charset="0"/>
              </a:rPr>
              <a:t>listed_in</a:t>
            </a:r>
            <a:r>
              <a:rPr lang="en-US" sz="1800" dirty="0" smtClean="0">
                <a:latin typeface="Bell MT" pitchFamily="18" charset="0"/>
              </a:rPr>
              <a:t>.</a:t>
            </a:r>
          </a:p>
          <a:p>
            <a:pPr lvl="1"/>
            <a:r>
              <a:rPr lang="en-US" sz="1800" dirty="0" smtClean="0">
                <a:latin typeface="Bell MT" pitchFamily="18" charset="0"/>
              </a:rPr>
              <a:t>There </a:t>
            </a:r>
            <a:r>
              <a:rPr lang="en-US" sz="1800" dirty="0">
                <a:latin typeface="Bell MT" pitchFamily="18" charset="0"/>
              </a:rPr>
              <a:t>are 5 columns </a:t>
            </a:r>
            <a:r>
              <a:rPr lang="en-US" sz="1800" dirty="0" smtClean="0">
                <a:latin typeface="Bell MT" pitchFamily="18" charset="0"/>
              </a:rPr>
              <a:t>with some </a:t>
            </a:r>
            <a:r>
              <a:rPr lang="en-US" sz="1800" dirty="0">
                <a:latin typeface="Bell MT" pitchFamily="18" charset="0"/>
              </a:rPr>
              <a:t>missing data</a:t>
            </a:r>
            <a:r>
              <a:rPr lang="en-US" sz="1800" dirty="0" smtClean="0">
                <a:latin typeface="Bell MT" pitchFamily="18" charset="0"/>
              </a:rPr>
              <a:t>.</a:t>
            </a:r>
          </a:p>
          <a:p>
            <a:pPr lvl="1"/>
            <a:endParaRPr lang="en-US" sz="1800" dirty="0">
              <a:latin typeface="Bell MT" pitchFamily="18" charset="0"/>
            </a:endParaRPr>
          </a:p>
          <a:p>
            <a:pPr lvl="0"/>
            <a:r>
              <a:rPr lang="en-IN" sz="2200" b="1" dirty="0" smtClean="0">
                <a:latin typeface="Bell MT" pitchFamily="18" charset="0"/>
              </a:rPr>
              <a:t>IMDB Basics Datasets</a:t>
            </a:r>
          </a:p>
          <a:p>
            <a:pPr lvl="1"/>
            <a:r>
              <a:rPr lang="en-IN" sz="1800" dirty="0">
                <a:latin typeface="Bell MT" pitchFamily="18" charset="0"/>
              </a:rPr>
              <a:t>This dataset contains names of content, release year, genres and many more details.</a:t>
            </a:r>
          </a:p>
          <a:p>
            <a:pPr lvl="1"/>
            <a:r>
              <a:rPr lang="en-IN" sz="1800" dirty="0">
                <a:latin typeface="Bell MT" pitchFamily="18" charset="0"/>
              </a:rPr>
              <a:t>From this dataset we have taken </a:t>
            </a:r>
            <a:r>
              <a:rPr lang="en-IN" sz="1800" dirty="0" err="1">
                <a:latin typeface="Bell MT" pitchFamily="18" charset="0"/>
              </a:rPr>
              <a:t>tconst</a:t>
            </a:r>
            <a:r>
              <a:rPr lang="en-IN" sz="1800" dirty="0">
                <a:latin typeface="Bell MT" pitchFamily="18" charset="0"/>
              </a:rPr>
              <a:t>( unique id of each content on IMDB platform, primary title, </a:t>
            </a:r>
            <a:r>
              <a:rPr lang="en-IN" sz="1800" dirty="0" smtClean="0">
                <a:latin typeface="Bell MT" pitchFamily="18" charset="0"/>
              </a:rPr>
              <a:t>release year</a:t>
            </a:r>
            <a:r>
              <a:rPr lang="en-IN" sz="1800" dirty="0">
                <a:latin typeface="Bell MT" pitchFamily="18" charset="0"/>
              </a:rPr>
              <a:t>).</a:t>
            </a:r>
          </a:p>
          <a:p>
            <a:pPr lvl="1"/>
            <a:r>
              <a:rPr lang="en-IN" sz="1800" dirty="0">
                <a:latin typeface="Bell MT" pitchFamily="18" charset="0"/>
              </a:rPr>
              <a:t>There are 14 missing values in primary title column of IMDB dataset</a:t>
            </a:r>
            <a:r>
              <a:rPr lang="en-IN" sz="1800" dirty="0" smtClean="0">
                <a:latin typeface="Bell MT" pitchFamily="18" charset="0"/>
              </a:rPr>
              <a:t>.</a:t>
            </a:r>
          </a:p>
          <a:p>
            <a:pPr lvl="1"/>
            <a:endParaRPr lang="en-IN" sz="1800" dirty="0">
              <a:latin typeface="Bell MT" pitchFamily="18" charset="0"/>
            </a:endParaRPr>
          </a:p>
          <a:p>
            <a:pPr lvl="0"/>
            <a:r>
              <a:rPr lang="en-IN" sz="2200" b="1" dirty="0">
                <a:latin typeface="Bell MT" pitchFamily="18" charset="0"/>
              </a:rPr>
              <a:t>IMDB </a:t>
            </a:r>
            <a:r>
              <a:rPr lang="en-IN" sz="2200" b="1" dirty="0" smtClean="0">
                <a:latin typeface="Bell MT" pitchFamily="18" charset="0"/>
              </a:rPr>
              <a:t>Ratings Datasets</a:t>
            </a:r>
            <a:endParaRPr lang="en-IN" sz="2200" b="1" dirty="0">
              <a:latin typeface="Bell MT" pitchFamily="18" charset="0"/>
            </a:endParaRPr>
          </a:p>
          <a:p>
            <a:pPr lvl="1"/>
            <a:r>
              <a:rPr lang="en-IN" sz="1800" dirty="0">
                <a:latin typeface="Bell MT" pitchFamily="18" charset="0"/>
              </a:rPr>
              <a:t>This dataset contains </a:t>
            </a:r>
            <a:r>
              <a:rPr lang="en-IN" sz="1800" dirty="0" smtClean="0">
                <a:latin typeface="Bell MT" pitchFamily="18" charset="0"/>
              </a:rPr>
              <a:t>ratings </a:t>
            </a:r>
            <a:r>
              <a:rPr lang="en-IN" sz="1800" dirty="0">
                <a:latin typeface="Bell MT" pitchFamily="18" charset="0"/>
              </a:rPr>
              <a:t>of </a:t>
            </a:r>
            <a:r>
              <a:rPr lang="en-IN" sz="1800" dirty="0" smtClean="0">
                <a:latin typeface="Bell MT" pitchFamily="18" charset="0"/>
              </a:rPr>
              <a:t>content, number of votes.</a:t>
            </a:r>
            <a:endParaRPr lang="en-IN" sz="1800" dirty="0">
              <a:latin typeface="Bell MT" pitchFamily="18" charset="0"/>
            </a:endParaRPr>
          </a:p>
          <a:p>
            <a:pPr lvl="1"/>
            <a:r>
              <a:rPr lang="en-IN" sz="1800" dirty="0">
                <a:latin typeface="Bell MT" pitchFamily="18" charset="0"/>
              </a:rPr>
              <a:t>From this dataset we have taken </a:t>
            </a:r>
            <a:r>
              <a:rPr lang="en-IN" sz="1800" dirty="0" smtClean="0">
                <a:latin typeface="Bell MT" pitchFamily="18" charset="0"/>
              </a:rPr>
              <a:t>into consideration all the columns.</a:t>
            </a:r>
            <a:endParaRPr lang="en-IN" sz="1800" dirty="0">
              <a:latin typeface="Bell MT" pitchFamily="18" charset="0"/>
            </a:endParaRPr>
          </a:p>
          <a:p>
            <a:pPr lvl="1"/>
            <a:r>
              <a:rPr lang="en-IN" sz="1800" dirty="0">
                <a:latin typeface="Bell MT" pitchFamily="18" charset="0"/>
              </a:rPr>
              <a:t>There are </a:t>
            </a:r>
            <a:r>
              <a:rPr lang="en-IN" sz="1800" dirty="0" smtClean="0">
                <a:latin typeface="Bell MT" pitchFamily="18" charset="0"/>
              </a:rPr>
              <a:t>NO </a:t>
            </a:r>
            <a:r>
              <a:rPr lang="en-IN" sz="1800" dirty="0">
                <a:latin typeface="Bell MT" pitchFamily="18" charset="0"/>
              </a:rPr>
              <a:t>missing values in </a:t>
            </a:r>
            <a:r>
              <a:rPr lang="en-IN" sz="1800" dirty="0" smtClean="0">
                <a:latin typeface="Bell MT" pitchFamily="18" charset="0"/>
              </a:rPr>
              <a:t>this dataset</a:t>
            </a:r>
            <a:r>
              <a:rPr lang="en-IN" sz="1800" dirty="0">
                <a:latin typeface="Bell MT" pitchFamily="18" charset="0"/>
              </a:rPr>
              <a:t>.</a:t>
            </a:r>
          </a:p>
          <a:p>
            <a:pPr lvl="1"/>
            <a:endParaRPr lang="en-IN" sz="1800" dirty="0">
              <a:latin typeface="Bell MT" pitchFamily="18" charset="0"/>
            </a:endParaRP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latin typeface="Bell MT" pitchFamily="18" charset="0"/>
              </a:rPr>
              <a:t>Datasets Observations</a:t>
            </a:r>
            <a:endParaRPr lang="en-IN" sz="4000" dirty="0"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47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sz="2600" dirty="0" smtClean="0">
                <a:latin typeface="Bell MT" pitchFamily="18" charset="0"/>
              </a:rPr>
              <a:t>At first both IMDB datasets are merged using ‘</a:t>
            </a:r>
            <a:r>
              <a:rPr lang="en-IN" sz="2600" dirty="0" err="1" smtClean="0">
                <a:latin typeface="Bell MT" pitchFamily="18" charset="0"/>
              </a:rPr>
              <a:t>tconst</a:t>
            </a:r>
            <a:r>
              <a:rPr lang="en-IN" sz="2600" dirty="0" smtClean="0">
                <a:latin typeface="Bell MT" pitchFamily="18" charset="0"/>
              </a:rPr>
              <a:t>’ column, which contains unique id of each column.</a:t>
            </a:r>
          </a:p>
          <a:p>
            <a:r>
              <a:rPr lang="en-IN" sz="2600" dirty="0" smtClean="0">
                <a:latin typeface="Bell MT" pitchFamily="18" charset="0"/>
              </a:rPr>
              <a:t>Merged IMDB datasets are then merged with Netflix Movies and TV Shows datasets using title and release year.</a:t>
            </a:r>
          </a:p>
          <a:p>
            <a:r>
              <a:rPr lang="en-IN" sz="2600" dirty="0" smtClean="0">
                <a:latin typeface="Bell MT" pitchFamily="18" charset="0"/>
              </a:rPr>
              <a:t>After doing initial profiling on final dataset there was below observation:</a:t>
            </a:r>
          </a:p>
          <a:p>
            <a:pPr lvl="1"/>
            <a:r>
              <a:rPr lang="en-US" sz="2600" dirty="0">
                <a:latin typeface="Bell MT" pitchFamily="18" charset="0"/>
              </a:rPr>
              <a:t>There </a:t>
            </a:r>
            <a:r>
              <a:rPr lang="en-US" sz="2600" dirty="0" smtClean="0">
                <a:latin typeface="Bell MT" pitchFamily="18" charset="0"/>
              </a:rPr>
              <a:t>was </a:t>
            </a:r>
            <a:r>
              <a:rPr lang="en-US" sz="2600" dirty="0">
                <a:latin typeface="Bell MT" pitchFamily="18" charset="0"/>
              </a:rPr>
              <a:t>one duplicate row which have to be removed.</a:t>
            </a:r>
          </a:p>
          <a:p>
            <a:pPr lvl="1"/>
            <a:r>
              <a:rPr lang="en-US" sz="2600" b="1" dirty="0">
                <a:latin typeface="Bell MT" pitchFamily="18" charset="0"/>
              </a:rPr>
              <a:t>Director</a:t>
            </a:r>
            <a:r>
              <a:rPr lang="en-US" sz="2600" dirty="0">
                <a:latin typeface="Bell MT" pitchFamily="18" charset="0"/>
              </a:rPr>
              <a:t>: This field has highest Null values around 31% data. It </a:t>
            </a:r>
            <a:r>
              <a:rPr lang="en-US" sz="2600" dirty="0" smtClean="0">
                <a:latin typeface="Bell MT" pitchFamily="18" charset="0"/>
              </a:rPr>
              <a:t>was addressed by filling null values with ‘Mode’ of that column.</a:t>
            </a:r>
            <a:endParaRPr lang="en-US" sz="2600" dirty="0">
              <a:latin typeface="Bell MT" pitchFamily="18" charset="0"/>
            </a:endParaRPr>
          </a:p>
          <a:p>
            <a:pPr lvl="1"/>
            <a:r>
              <a:rPr lang="en-US" sz="2600" b="1" dirty="0">
                <a:latin typeface="Bell MT" pitchFamily="18" charset="0"/>
              </a:rPr>
              <a:t>IMDB Average Ratings</a:t>
            </a:r>
            <a:r>
              <a:rPr lang="en-US" sz="2600" dirty="0">
                <a:latin typeface="Bell MT" pitchFamily="18" charset="0"/>
              </a:rPr>
              <a:t> : This field has 29% missing values. It was addressed by filling null values with ‘</a:t>
            </a:r>
            <a:r>
              <a:rPr lang="en-US" sz="2600" dirty="0" smtClean="0">
                <a:latin typeface="Bell MT" pitchFamily="18" charset="0"/>
              </a:rPr>
              <a:t>Mean’ </a:t>
            </a:r>
            <a:r>
              <a:rPr lang="en-US" sz="2600" dirty="0">
                <a:latin typeface="Bell MT" pitchFamily="18" charset="0"/>
              </a:rPr>
              <a:t>of that </a:t>
            </a:r>
            <a:r>
              <a:rPr lang="en-US" sz="2600" dirty="0" smtClean="0">
                <a:latin typeface="Bell MT" pitchFamily="18" charset="0"/>
              </a:rPr>
              <a:t>column.</a:t>
            </a:r>
            <a:endParaRPr lang="en-US" sz="2600" dirty="0">
              <a:latin typeface="Bell MT" pitchFamily="18" charset="0"/>
            </a:endParaRPr>
          </a:p>
          <a:p>
            <a:pPr lvl="1"/>
            <a:r>
              <a:rPr lang="en-US" sz="2600" b="1" dirty="0" err="1" smtClean="0">
                <a:latin typeface="Bell MT" pitchFamily="18" charset="0"/>
              </a:rPr>
              <a:t>numVotes</a:t>
            </a:r>
            <a:r>
              <a:rPr lang="en-US" sz="2600" dirty="0" smtClean="0">
                <a:latin typeface="Bell MT" pitchFamily="18" charset="0"/>
              </a:rPr>
              <a:t> </a:t>
            </a:r>
            <a:r>
              <a:rPr lang="en-US" sz="2600" dirty="0">
                <a:latin typeface="Bell MT" pitchFamily="18" charset="0"/>
              </a:rPr>
              <a:t>: This field has 29% missing values. It was addressed by filling null values with ‘</a:t>
            </a:r>
            <a:r>
              <a:rPr lang="en-US" sz="2600" dirty="0" smtClean="0">
                <a:latin typeface="Bell MT" pitchFamily="18" charset="0"/>
              </a:rPr>
              <a:t>Median’ </a:t>
            </a:r>
            <a:r>
              <a:rPr lang="en-US" sz="2600" dirty="0">
                <a:latin typeface="Bell MT" pitchFamily="18" charset="0"/>
              </a:rPr>
              <a:t>of that </a:t>
            </a:r>
            <a:r>
              <a:rPr lang="en-US" sz="2600" dirty="0" smtClean="0">
                <a:latin typeface="Bell MT" pitchFamily="18" charset="0"/>
              </a:rPr>
              <a:t>column.</a:t>
            </a:r>
            <a:endParaRPr lang="en-US" sz="2600" dirty="0">
              <a:latin typeface="Bell MT" pitchFamily="18" charset="0"/>
            </a:endParaRPr>
          </a:p>
          <a:p>
            <a:pPr lvl="1"/>
            <a:r>
              <a:rPr lang="en-US" sz="2600" b="1" dirty="0">
                <a:latin typeface="Bell MT" pitchFamily="18" charset="0"/>
              </a:rPr>
              <a:t>Cast</a:t>
            </a:r>
            <a:r>
              <a:rPr lang="en-US" sz="2600" dirty="0">
                <a:latin typeface="Bell MT" pitchFamily="18" charset="0"/>
              </a:rPr>
              <a:t>: This field has around 9% missing data. It was addressed by filling null values with ‘Mode’ of that column. </a:t>
            </a:r>
            <a:endParaRPr lang="en-US" sz="2600" dirty="0" smtClean="0">
              <a:latin typeface="Bell MT" pitchFamily="18" charset="0"/>
            </a:endParaRPr>
          </a:p>
          <a:p>
            <a:pPr lvl="1"/>
            <a:r>
              <a:rPr lang="en-US" sz="2600" b="1" dirty="0" smtClean="0">
                <a:latin typeface="Bell MT" pitchFamily="18" charset="0"/>
              </a:rPr>
              <a:t>Country</a:t>
            </a:r>
            <a:r>
              <a:rPr lang="en-US" sz="2600" dirty="0">
                <a:latin typeface="Bell MT" pitchFamily="18" charset="0"/>
              </a:rPr>
              <a:t>: This field has around 7% missing data. It was addressed by filling null values with ‘Mode’ of that column. </a:t>
            </a:r>
            <a:endParaRPr lang="en-US" sz="2600" dirty="0" smtClean="0">
              <a:latin typeface="Bell MT" pitchFamily="18" charset="0"/>
            </a:endParaRPr>
          </a:p>
          <a:p>
            <a:pPr lvl="1"/>
            <a:r>
              <a:rPr lang="en-US" sz="2600" b="1" dirty="0" err="1" smtClean="0">
                <a:latin typeface="Bell MT" pitchFamily="18" charset="0"/>
              </a:rPr>
              <a:t>Date_added</a:t>
            </a:r>
            <a:r>
              <a:rPr lang="en-US" sz="2600" dirty="0">
                <a:latin typeface="Bell MT" pitchFamily="18" charset="0"/>
              </a:rPr>
              <a:t>: This field </a:t>
            </a:r>
            <a:r>
              <a:rPr lang="en-US" sz="2600" dirty="0" smtClean="0">
                <a:latin typeface="Bell MT" pitchFamily="18" charset="0"/>
              </a:rPr>
              <a:t>was </a:t>
            </a:r>
            <a:r>
              <a:rPr lang="en-US" sz="2600" dirty="0">
                <a:latin typeface="Bell MT" pitchFamily="18" charset="0"/>
              </a:rPr>
              <a:t>of object </a:t>
            </a:r>
            <a:r>
              <a:rPr lang="en-US" sz="2600" dirty="0" err="1">
                <a:latin typeface="Bell MT" pitchFamily="18" charset="0"/>
              </a:rPr>
              <a:t>datatype</a:t>
            </a:r>
            <a:r>
              <a:rPr lang="en-US" sz="2600" dirty="0">
                <a:latin typeface="Bell MT" pitchFamily="18" charset="0"/>
              </a:rPr>
              <a:t>. It </a:t>
            </a:r>
            <a:r>
              <a:rPr lang="en-US" sz="2600" dirty="0" smtClean="0">
                <a:latin typeface="Bell MT" pitchFamily="18" charset="0"/>
              </a:rPr>
              <a:t>was converted </a:t>
            </a:r>
            <a:r>
              <a:rPr lang="en-US" sz="2600" dirty="0">
                <a:latin typeface="Bell MT" pitchFamily="18" charset="0"/>
              </a:rPr>
              <a:t>into date time format.</a:t>
            </a:r>
          </a:p>
          <a:p>
            <a:pPr lvl="1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latin typeface="Bell MT" pitchFamily="18" charset="0"/>
              </a:rPr>
              <a:t>Final Dataset Formation for Analysis</a:t>
            </a:r>
            <a:endParaRPr lang="en-IN" dirty="0"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41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2718048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IN" i="1" dirty="0" smtClean="0"/>
              <a:t>Exploratory Data Analysis</a:t>
            </a:r>
            <a:br>
              <a:rPr lang="en-IN" i="1" dirty="0" smtClean="0"/>
            </a:br>
            <a:r>
              <a:rPr lang="en-IN" i="1" dirty="0" smtClean="0"/>
              <a:t>using </a:t>
            </a:r>
            <a:br>
              <a:rPr lang="en-IN" i="1" dirty="0" smtClean="0"/>
            </a:br>
            <a:r>
              <a:rPr lang="en-IN" i="1" dirty="0" smtClean="0"/>
              <a:t>TABLEAU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626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="" xmlns:a16="http://schemas.microsoft.com/office/drawing/2014/main" id="{2F029E5A-540C-416F-B31D-4A0669E665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5"/>
            <a:ext cx="9144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98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="" xmlns:a16="http://schemas.microsoft.com/office/drawing/2014/main" id="{C33C18D9-A58E-470E-B071-4905801F5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5"/>
            <a:ext cx="9144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58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2142</TotalTime>
  <Words>813</Words>
  <Application>Microsoft Office PowerPoint</Application>
  <PresentationFormat>On-screen Show (4:3)</PresentationFormat>
  <Paragraphs>71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Concourse</vt:lpstr>
      <vt:lpstr>EDA ON NETFLIX MOVIES AND TV Shows using TABLEAU</vt:lpstr>
      <vt:lpstr>Agenda</vt:lpstr>
      <vt:lpstr>Case Study</vt:lpstr>
      <vt:lpstr>EDA- Objectives</vt:lpstr>
      <vt:lpstr>Datasets Observations</vt:lpstr>
      <vt:lpstr>Final Dataset Formation for Analysis</vt:lpstr>
      <vt:lpstr>Exploratory Data Analysis using  TABLEAU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on Netflix dATASET</dc:title>
  <dc:creator>Gaurav Sharma</dc:creator>
  <cp:lastModifiedBy>Gaurav Sharma</cp:lastModifiedBy>
  <cp:revision>34</cp:revision>
  <dcterms:created xsi:type="dcterms:W3CDTF">2020-05-05T12:24:53Z</dcterms:created>
  <dcterms:modified xsi:type="dcterms:W3CDTF">2020-09-08T19:34:19Z</dcterms:modified>
</cp:coreProperties>
</file>