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76" r:id="rId5"/>
    <p:sldId id="277" r:id="rId6"/>
    <p:sldId id="261" r:id="rId7"/>
    <p:sldId id="260" r:id="rId8"/>
    <p:sldId id="278" r:id="rId9"/>
    <p:sldId id="279" r:id="rId10"/>
    <p:sldId id="280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F05E5C-615C-4E28-A723-E12EADBD5515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C4957F-058C-4069-B67A-06D34DAE53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ML1 Project on Candy Dataset</a:t>
            </a:r>
            <a:endParaRPr lang="en-IN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7772400" cy="1199704"/>
          </a:xfrm>
        </p:spPr>
        <p:txBody>
          <a:bodyPr/>
          <a:lstStyle/>
          <a:p>
            <a:r>
              <a:rPr lang="en-IN" dirty="0" smtClean="0"/>
              <a:t>Gaurav Sharma</a:t>
            </a:r>
          </a:p>
          <a:p>
            <a:r>
              <a:rPr lang="en-IN" dirty="0" smtClean="0"/>
              <a:t>Jan 2020 Batch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40684"/>
            <a:ext cx="2911843" cy="12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of Model Evaluation</a:t>
            </a:r>
            <a:endParaRPr lang="en-IN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ell MT" pitchFamily="18" charset="0"/>
              </a:rPr>
              <a:t>Adjusted R-Squared Test.</a:t>
            </a:r>
            <a:endParaRPr lang="en-IN" sz="2400" dirty="0">
              <a:latin typeface="Bell MT" pitchFamily="18" charset="0"/>
            </a:endParaRPr>
          </a:p>
          <a:p>
            <a:pPr lvl="1"/>
            <a:r>
              <a:rPr lang="en-IN" sz="2000" dirty="0">
                <a:latin typeface="Bell MT" pitchFamily="18" charset="0"/>
              </a:rPr>
              <a:t>Adjusted </a:t>
            </a:r>
            <a:r>
              <a:rPr lang="en-US" sz="2000" dirty="0" smtClean="0">
                <a:latin typeface="Bell MT" pitchFamily="18" charset="0"/>
              </a:rPr>
              <a:t>R-Squared </a:t>
            </a:r>
            <a:r>
              <a:rPr lang="en-US" sz="2000" dirty="0">
                <a:latin typeface="Bell MT" pitchFamily="18" charset="0"/>
              </a:rPr>
              <a:t>value of test dataset for Linear Regression </a:t>
            </a:r>
            <a:r>
              <a:rPr lang="en-US" sz="2000" dirty="0">
                <a:latin typeface="Bell MT" pitchFamily="18" charset="0"/>
              </a:rPr>
              <a:t>Algorithm is </a:t>
            </a:r>
            <a:r>
              <a:rPr lang="en-IN" sz="2000" b="1" dirty="0">
                <a:latin typeface="Bell MT" pitchFamily="18" charset="0"/>
              </a:rPr>
              <a:t>-</a:t>
            </a:r>
            <a:r>
              <a:rPr lang="en-IN" sz="2000" b="1" dirty="0" smtClean="0">
                <a:latin typeface="Bell MT" pitchFamily="18" charset="0"/>
              </a:rPr>
              <a:t>2.1638863544237443.</a:t>
            </a:r>
            <a:endParaRPr lang="en-IN" sz="2000" b="1" dirty="0">
              <a:latin typeface="Bell MT" pitchFamily="18" charset="0"/>
            </a:endParaRPr>
          </a:p>
          <a:p>
            <a:pPr lvl="1"/>
            <a:r>
              <a:rPr lang="en-IN" sz="2000" dirty="0">
                <a:latin typeface="Bell MT" pitchFamily="18" charset="0"/>
              </a:rPr>
              <a:t>Adjusted </a:t>
            </a:r>
            <a:r>
              <a:rPr lang="en-US" sz="2000" dirty="0" smtClean="0">
                <a:latin typeface="Bell MT" pitchFamily="18" charset="0"/>
              </a:rPr>
              <a:t>R-Squared </a:t>
            </a:r>
            <a:r>
              <a:rPr lang="en-US" sz="2000" dirty="0">
                <a:latin typeface="Bell MT" pitchFamily="18" charset="0"/>
              </a:rPr>
              <a:t>value of test dataset for Decision Tree </a:t>
            </a:r>
            <a:r>
              <a:rPr lang="en-US" sz="2000" dirty="0" err="1">
                <a:latin typeface="Bell MT" pitchFamily="18" charset="0"/>
              </a:rPr>
              <a:t>Regressor</a:t>
            </a:r>
            <a:r>
              <a:rPr lang="en-US" sz="2000" dirty="0">
                <a:latin typeface="Bell MT" pitchFamily="18" charset="0"/>
              </a:rPr>
              <a:t> </a:t>
            </a:r>
            <a:r>
              <a:rPr lang="en-US" sz="2000" dirty="0">
                <a:latin typeface="Bell MT" pitchFamily="18" charset="0"/>
              </a:rPr>
              <a:t>Algorithm is </a:t>
            </a:r>
            <a:r>
              <a:rPr lang="en-IN" sz="2000" b="1" dirty="0">
                <a:latin typeface="Bell MT" pitchFamily="18" charset="0"/>
              </a:rPr>
              <a:t>-</a:t>
            </a:r>
            <a:r>
              <a:rPr lang="en-IN" sz="2000" b="1" dirty="0">
                <a:latin typeface="Bell MT" pitchFamily="18" charset="0"/>
              </a:rPr>
              <a:t>2.3000599988672206</a:t>
            </a:r>
            <a:r>
              <a:rPr lang="en-IN" sz="2000" b="1" dirty="0">
                <a:latin typeface="Bell MT" pitchFamily="18" charset="0"/>
              </a:rPr>
              <a:t>.</a:t>
            </a:r>
            <a:endParaRPr lang="en-IN" sz="2000" b="1" dirty="0">
              <a:latin typeface="Bell MT" pitchFamily="18" charset="0"/>
            </a:endParaRPr>
          </a:p>
          <a:p>
            <a:pPr lvl="1"/>
            <a:r>
              <a:rPr lang="en-IN" sz="2000" dirty="0">
                <a:latin typeface="Bell MT" pitchFamily="18" charset="0"/>
              </a:rPr>
              <a:t>Adjusted </a:t>
            </a:r>
            <a:r>
              <a:rPr lang="en-US" sz="2000" dirty="0" smtClean="0">
                <a:latin typeface="Bell MT" pitchFamily="18" charset="0"/>
              </a:rPr>
              <a:t>R-Squared </a:t>
            </a:r>
            <a:r>
              <a:rPr lang="en-US" sz="2000" dirty="0">
                <a:latin typeface="Bell MT" pitchFamily="18" charset="0"/>
              </a:rPr>
              <a:t>value of test dataset for Random Forest </a:t>
            </a:r>
            <a:r>
              <a:rPr lang="en-US" sz="2000" dirty="0" err="1">
                <a:latin typeface="Bell MT" pitchFamily="18" charset="0"/>
              </a:rPr>
              <a:t>Regressor</a:t>
            </a:r>
            <a:r>
              <a:rPr lang="en-US" sz="2000" dirty="0">
                <a:latin typeface="Bell MT" pitchFamily="18" charset="0"/>
              </a:rPr>
              <a:t> </a:t>
            </a:r>
            <a:r>
              <a:rPr lang="en-US" sz="2000" dirty="0">
                <a:latin typeface="Bell MT" pitchFamily="18" charset="0"/>
              </a:rPr>
              <a:t>Algorithm is </a:t>
            </a:r>
            <a:r>
              <a:rPr lang="en-IN" sz="2000" b="1" dirty="0">
                <a:latin typeface="Bell MT" pitchFamily="18" charset="0"/>
              </a:rPr>
              <a:t>-</a:t>
            </a:r>
            <a:r>
              <a:rPr lang="en-IN" sz="2000" b="1" dirty="0" smtClean="0">
                <a:latin typeface="Bell MT" pitchFamily="18" charset="0"/>
              </a:rPr>
              <a:t>2.0828633599883544.</a:t>
            </a:r>
            <a:endParaRPr lang="en-US" sz="2000" b="1" dirty="0">
              <a:latin typeface="Bell MT" pitchFamily="18" charset="0"/>
            </a:endParaRPr>
          </a:p>
          <a:p>
            <a:pPr lvl="1"/>
            <a:endParaRPr lang="en-IN" sz="2000" b="1" dirty="0">
              <a:latin typeface="Bell MT" pitchFamily="18" charset="0"/>
            </a:endParaRPr>
          </a:p>
          <a:p>
            <a:r>
              <a:rPr lang="en-IN" sz="2000" dirty="0">
                <a:latin typeface="Bell MT" pitchFamily="18" charset="0"/>
              </a:rPr>
              <a:t>From the Adjusted </a:t>
            </a:r>
            <a:r>
              <a:rPr lang="en-IN" sz="2000" dirty="0" smtClean="0">
                <a:latin typeface="Bell MT" pitchFamily="18" charset="0"/>
              </a:rPr>
              <a:t>R-Squared test </a:t>
            </a:r>
            <a:r>
              <a:rPr lang="en-IN" sz="2000" dirty="0">
                <a:latin typeface="Bell MT" pitchFamily="18" charset="0"/>
              </a:rPr>
              <a:t>Random Forest </a:t>
            </a:r>
            <a:r>
              <a:rPr lang="en-IN" sz="2000" dirty="0" err="1">
                <a:latin typeface="Bell MT" pitchFamily="18" charset="0"/>
              </a:rPr>
              <a:t>Regressor</a:t>
            </a:r>
            <a:r>
              <a:rPr lang="en-IN" sz="2000" dirty="0">
                <a:latin typeface="Bell MT" pitchFamily="18" charset="0"/>
              </a:rPr>
              <a:t> Algorithm is best fit for Candy </a:t>
            </a:r>
            <a:r>
              <a:rPr lang="en-IN" sz="2000" dirty="0" smtClean="0">
                <a:latin typeface="Bell MT" pitchFamily="18" charset="0"/>
              </a:rPr>
              <a:t>Dataset because </a:t>
            </a:r>
            <a:r>
              <a:rPr lang="en-IN" sz="2000" dirty="0">
                <a:latin typeface="Bell MT" pitchFamily="18" charset="0"/>
              </a:rPr>
              <a:t>Adjusted </a:t>
            </a:r>
            <a:r>
              <a:rPr lang="en-IN" sz="2000" dirty="0" smtClean="0">
                <a:latin typeface="Bell MT" pitchFamily="18" charset="0"/>
              </a:rPr>
              <a:t>R-Squared </a:t>
            </a:r>
            <a:r>
              <a:rPr lang="en-IN" sz="2000" dirty="0">
                <a:latin typeface="Bell MT" pitchFamily="18" charset="0"/>
              </a:rPr>
              <a:t>test </a:t>
            </a:r>
            <a:r>
              <a:rPr lang="en-IN" sz="2000" dirty="0" smtClean="0">
                <a:latin typeface="Bell MT" pitchFamily="18" charset="0"/>
              </a:rPr>
              <a:t>on test dataset for Random Forest </a:t>
            </a:r>
            <a:r>
              <a:rPr lang="en-IN" sz="2000" dirty="0" err="1" smtClean="0">
                <a:latin typeface="Bell MT" pitchFamily="18" charset="0"/>
              </a:rPr>
              <a:t>Regressor</a:t>
            </a:r>
            <a:r>
              <a:rPr lang="en-IN" sz="2000" dirty="0" smtClean="0">
                <a:latin typeface="Bell MT" pitchFamily="18" charset="0"/>
              </a:rPr>
              <a:t> algorithm is highest.</a:t>
            </a:r>
            <a:endParaRPr lang="en-IN" sz="2000" dirty="0">
              <a:latin typeface="Bell MT" pitchFamily="18" charset="0"/>
            </a:endParaRPr>
          </a:p>
          <a:p>
            <a:pPr lvl="1"/>
            <a:endParaRPr lang="en-IN" sz="2200" dirty="0" smtClean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80920" cy="1080120"/>
          </a:xfrm>
        </p:spPr>
        <p:txBody>
          <a:bodyPr>
            <a:noAutofit/>
          </a:bodyPr>
          <a:lstStyle/>
          <a:p>
            <a:r>
              <a:rPr lang="en-US" sz="4000" dirty="0"/>
              <a:t>Conclusion &amp; Recommendations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256" y="1698512"/>
            <a:ext cx="8229600" cy="216253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ell MT" pitchFamily="18" charset="0"/>
              </a:rPr>
              <a:t>Using Candy Dataset win percent was calculated using three different models.</a:t>
            </a:r>
          </a:p>
          <a:p>
            <a:r>
              <a:rPr lang="en-US" sz="2000" dirty="0">
                <a:latin typeface="Bell MT" pitchFamily="18" charset="0"/>
              </a:rPr>
              <a:t>All three Models were evaluated on three different Evaluation techniques.</a:t>
            </a:r>
          </a:p>
          <a:p>
            <a:r>
              <a:rPr lang="en-US" sz="2000" dirty="0">
                <a:latin typeface="Bell MT" pitchFamily="18" charset="0"/>
              </a:rPr>
              <a:t>Based on the outcome of Model Evaluation it is recommended to use Random Forest </a:t>
            </a:r>
            <a:r>
              <a:rPr lang="en-US" sz="2000" dirty="0" err="1">
                <a:latin typeface="Bell MT" pitchFamily="18" charset="0"/>
              </a:rPr>
              <a:t>Regressor</a:t>
            </a:r>
            <a:r>
              <a:rPr lang="en-US" sz="2000" dirty="0">
                <a:latin typeface="Bell MT" pitchFamily="18" charset="0"/>
              </a:rPr>
              <a:t> Algorithm for predicting the win percent of future candy datasets.</a:t>
            </a:r>
            <a:endParaRPr lang="en-US" sz="2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 smtClean="0"/>
          </a:p>
          <a:p>
            <a:r>
              <a:rPr lang="en-IN" dirty="0" smtClean="0"/>
              <a:t>Dataset Description.</a:t>
            </a:r>
            <a:endParaRPr lang="en-IN" dirty="0" smtClean="0"/>
          </a:p>
          <a:p>
            <a:r>
              <a:rPr lang="en-IN" dirty="0" smtClean="0"/>
              <a:t>ML Objectives.</a:t>
            </a:r>
            <a:endParaRPr lang="en-IN" dirty="0" smtClean="0"/>
          </a:p>
          <a:p>
            <a:r>
              <a:rPr lang="en-IN" dirty="0" smtClean="0"/>
              <a:t>Dataset Structuring for Prediction.</a:t>
            </a:r>
            <a:endParaRPr lang="en-IN" dirty="0" smtClean="0"/>
          </a:p>
          <a:p>
            <a:r>
              <a:rPr lang="en-IN" dirty="0" smtClean="0"/>
              <a:t>ML Algorithms and evaluation techniques used.</a:t>
            </a:r>
          </a:p>
          <a:p>
            <a:r>
              <a:rPr lang="en-IN" dirty="0" smtClean="0"/>
              <a:t>Results of Model Evaluation.</a:t>
            </a:r>
          </a:p>
          <a:p>
            <a:r>
              <a:rPr lang="en-IN" dirty="0" smtClean="0"/>
              <a:t>Conclusion and Recommendations.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232248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latin typeface="Bell MT" pitchFamily="18" charset="0"/>
              </a:rPr>
              <a:t>Each row in the dataset corresponds to one type of Halloween candy. </a:t>
            </a:r>
            <a:r>
              <a:rPr lang="en-US" sz="2200" dirty="0">
                <a:latin typeface="Bell MT" pitchFamily="18" charset="0"/>
              </a:rPr>
              <a:t>Participants are shown different candies two at time and were asked which candy do they prefer. </a:t>
            </a:r>
            <a:endParaRPr lang="en-US" sz="2200" dirty="0" smtClean="0">
              <a:latin typeface="Bell MT" pitchFamily="18" charset="0"/>
            </a:endParaRPr>
          </a:p>
          <a:p>
            <a:pPr lvl="0"/>
            <a:r>
              <a:rPr lang="en-US" sz="2200" dirty="0" smtClean="0">
                <a:latin typeface="Bell MT" pitchFamily="18" charset="0"/>
              </a:rPr>
              <a:t>After </a:t>
            </a:r>
            <a:r>
              <a:rPr lang="en-US" sz="2200" dirty="0">
                <a:latin typeface="Bell MT" pitchFamily="18" charset="0"/>
              </a:rPr>
              <a:t>aggregating all the votes, each candy is given </a:t>
            </a:r>
            <a:r>
              <a:rPr lang="en-US" sz="2200" dirty="0" err="1">
                <a:latin typeface="Bell MT" pitchFamily="18" charset="0"/>
              </a:rPr>
              <a:t>winpercent</a:t>
            </a:r>
            <a:r>
              <a:rPr lang="en-US" sz="2200" dirty="0">
                <a:latin typeface="Bell MT" pitchFamily="18" charset="0"/>
              </a:rPr>
              <a:t>. Based on the given dataset we have to predict the </a:t>
            </a:r>
            <a:r>
              <a:rPr lang="en-US" sz="2200" dirty="0" err="1">
                <a:latin typeface="Bell MT" pitchFamily="18" charset="0"/>
              </a:rPr>
              <a:t>winpercent</a:t>
            </a:r>
            <a:r>
              <a:rPr lang="en-US" sz="2200" dirty="0">
                <a:latin typeface="Bell MT" pitchFamily="18" charset="0"/>
              </a:rPr>
              <a:t> of candies that are unknown to current dataset</a:t>
            </a:r>
            <a:r>
              <a:rPr lang="en-US" sz="2200" dirty="0" smtClean="0">
                <a:latin typeface="Bell MT" pitchFamily="18" charset="0"/>
              </a:rPr>
              <a:t>.</a:t>
            </a:r>
          </a:p>
          <a:p>
            <a:pPr lvl="0"/>
            <a:endParaRPr lang="en-US" sz="2200" dirty="0" smtClean="0">
              <a:latin typeface="Bell MT" pitchFamily="18" charset="0"/>
            </a:endParaRPr>
          </a:p>
          <a:p>
            <a:pPr lvl="1"/>
            <a:endParaRPr lang="en-IN" sz="2200" dirty="0" smtClean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Bell MT" pitchFamily="18" charset="0"/>
              </a:rPr>
              <a:t>Problem Statement</a:t>
            </a:r>
            <a:endParaRPr lang="en-IN" sz="3600" dirty="0">
              <a:latin typeface="Bell MT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68736" y="3429000"/>
            <a:ext cx="8229600" cy="72008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3600" dirty="0" smtClean="0">
                <a:latin typeface="Bell MT" pitchFamily="18" charset="0"/>
              </a:rPr>
              <a:t>Candy Dataset</a:t>
            </a:r>
            <a:endParaRPr lang="en-IN" sz="3600" dirty="0">
              <a:latin typeface="Bell MT" pitchFamily="18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96" y="4265712"/>
            <a:ext cx="8229600" cy="25922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93192" lvl="1" indent="0">
              <a:buNone/>
            </a:pPr>
            <a:endParaRPr lang="en-IN" sz="2200" dirty="0" smtClean="0">
              <a:latin typeface="Bell MT" pitchFamily="18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96" y="4265712"/>
            <a:ext cx="8229600" cy="1755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>
                <a:latin typeface="Bell MT" pitchFamily="18" charset="0"/>
              </a:rPr>
              <a:t>There </a:t>
            </a:r>
            <a:r>
              <a:rPr lang="en-US" sz="2200" dirty="0">
                <a:latin typeface="Bell MT" pitchFamily="18" charset="0"/>
              </a:rPr>
              <a:t>are 85 observations and 12 features</a:t>
            </a:r>
            <a:r>
              <a:rPr lang="en-US" sz="2200" dirty="0" smtClean="0">
                <a:latin typeface="Bell MT" pitchFamily="18" charset="0"/>
              </a:rPr>
              <a:t>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>
                <a:latin typeface="Bell MT" pitchFamily="18" charset="0"/>
              </a:rPr>
              <a:t>There </a:t>
            </a:r>
            <a:r>
              <a:rPr lang="en-US" sz="2200" dirty="0">
                <a:latin typeface="Bell MT" pitchFamily="18" charset="0"/>
              </a:rPr>
              <a:t>is no null value in </a:t>
            </a:r>
            <a:r>
              <a:rPr lang="en-US" sz="2200" dirty="0" smtClean="0">
                <a:latin typeface="Bell MT" pitchFamily="18" charset="0"/>
              </a:rPr>
              <a:t>dataset.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>
                <a:latin typeface="Bell MT" pitchFamily="18" charset="0"/>
              </a:rPr>
              <a:t>Most </a:t>
            </a:r>
            <a:r>
              <a:rPr lang="en-US" sz="2200" dirty="0">
                <a:latin typeface="Bell MT" pitchFamily="18" charset="0"/>
              </a:rPr>
              <a:t>of the features are having binary </a:t>
            </a:r>
            <a:r>
              <a:rPr lang="en-US" sz="2200" dirty="0" smtClean="0">
                <a:latin typeface="Bell MT" pitchFamily="18" charset="0"/>
              </a:rPr>
              <a:t>observations.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>
                <a:latin typeface="Bell MT" pitchFamily="18" charset="0"/>
              </a:rPr>
              <a:t>Win </a:t>
            </a:r>
            <a:r>
              <a:rPr lang="en-US" sz="2200" dirty="0">
                <a:latin typeface="Bell MT" pitchFamily="18" charset="0"/>
              </a:rPr>
              <a:t>Percent data is Right skewed</a:t>
            </a:r>
            <a:r>
              <a:rPr lang="en-US" sz="2200" dirty="0" smtClean="0">
                <a:latin typeface="Bell MT" pitchFamily="18" charset="0"/>
              </a:rPr>
              <a:t>.</a:t>
            </a:r>
          </a:p>
          <a:p>
            <a:pPr lvl="1"/>
            <a:endParaRPr lang="en-IN" sz="2200" dirty="0" smtClean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8397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700" dirty="0">
                <a:latin typeface="Bell MT" pitchFamily="18" charset="0"/>
              </a:rPr>
              <a:t>The dataset has below features based on which the </a:t>
            </a:r>
            <a:r>
              <a:rPr lang="en-US" sz="1700" dirty="0" err="1">
                <a:latin typeface="Bell MT" pitchFamily="18" charset="0"/>
              </a:rPr>
              <a:t>winpercent</a:t>
            </a:r>
            <a:r>
              <a:rPr lang="en-US" sz="1700" dirty="0">
                <a:latin typeface="Bell MT" pitchFamily="18" charset="0"/>
              </a:rPr>
              <a:t> of candies will be predicted</a:t>
            </a:r>
            <a:r>
              <a:rPr lang="en-US" sz="1700" dirty="0">
                <a:latin typeface="Bell MT" pitchFamily="18" charset="0"/>
              </a:rPr>
              <a:t>.</a:t>
            </a:r>
          </a:p>
          <a:p>
            <a:pPr marL="109728" indent="0">
              <a:buNone/>
            </a:pPr>
            <a:endParaRPr lang="en-US" sz="1700" dirty="0">
              <a:latin typeface="Bell MT" pitchFamily="18" charset="0"/>
            </a:endParaRPr>
          </a:p>
          <a:p>
            <a:r>
              <a:rPr lang="en-US" sz="1700" b="1" dirty="0">
                <a:latin typeface="Bell MT" pitchFamily="18" charset="0"/>
              </a:rPr>
              <a:t>chocolate</a:t>
            </a:r>
            <a:r>
              <a:rPr lang="en-US" sz="1700" dirty="0">
                <a:latin typeface="Bell MT" pitchFamily="18" charset="0"/>
              </a:rPr>
              <a:t>: Does it contain chocolate?</a:t>
            </a:r>
          </a:p>
          <a:p>
            <a:r>
              <a:rPr lang="en-US" sz="1700" b="1" dirty="0">
                <a:latin typeface="Bell MT" pitchFamily="18" charset="0"/>
              </a:rPr>
              <a:t>fruity</a:t>
            </a:r>
            <a:r>
              <a:rPr lang="en-US" sz="1700" dirty="0">
                <a:latin typeface="Bell MT" pitchFamily="18" charset="0"/>
              </a:rPr>
              <a:t>: Is it fruit flavored?</a:t>
            </a:r>
          </a:p>
          <a:p>
            <a:r>
              <a:rPr lang="en-US" sz="1700" b="1" dirty="0">
                <a:latin typeface="Bell MT" pitchFamily="18" charset="0"/>
              </a:rPr>
              <a:t>caramel</a:t>
            </a:r>
            <a:r>
              <a:rPr lang="en-US" sz="1700" dirty="0">
                <a:latin typeface="Bell MT" pitchFamily="18" charset="0"/>
              </a:rPr>
              <a:t>: Is there caramel in the candy?</a:t>
            </a:r>
          </a:p>
          <a:p>
            <a:r>
              <a:rPr lang="en-US" sz="1700" b="1" dirty="0" err="1">
                <a:latin typeface="Bell MT" pitchFamily="18" charset="0"/>
              </a:rPr>
              <a:t>peanutalmondy</a:t>
            </a:r>
            <a:r>
              <a:rPr lang="en-US" sz="1700" dirty="0">
                <a:latin typeface="Bell MT" pitchFamily="18" charset="0"/>
              </a:rPr>
              <a:t>: Does it contain peanuts, peanut butter or almonds?</a:t>
            </a:r>
          </a:p>
          <a:p>
            <a:r>
              <a:rPr lang="en-US" sz="1700" b="1" dirty="0">
                <a:latin typeface="Bell MT" pitchFamily="18" charset="0"/>
              </a:rPr>
              <a:t>nougat</a:t>
            </a:r>
            <a:r>
              <a:rPr lang="en-US" sz="1700" dirty="0">
                <a:latin typeface="Bell MT" pitchFamily="18" charset="0"/>
              </a:rPr>
              <a:t>: Does it contain nougat?</a:t>
            </a:r>
          </a:p>
          <a:p>
            <a:r>
              <a:rPr lang="en-US" sz="1700" b="1" dirty="0" err="1">
                <a:latin typeface="Bell MT" pitchFamily="18" charset="0"/>
              </a:rPr>
              <a:t>crispedricewafer</a:t>
            </a:r>
            <a:r>
              <a:rPr lang="en-US" sz="1700" dirty="0">
                <a:latin typeface="Bell MT" pitchFamily="18" charset="0"/>
              </a:rPr>
              <a:t>: Does it contain crisped rice, wafers, or a cookie component?</a:t>
            </a:r>
          </a:p>
          <a:p>
            <a:r>
              <a:rPr lang="en-US" sz="1700" b="1" dirty="0">
                <a:latin typeface="Bell MT" pitchFamily="18" charset="0"/>
              </a:rPr>
              <a:t>hard</a:t>
            </a:r>
            <a:r>
              <a:rPr lang="en-US" sz="1700" dirty="0">
                <a:latin typeface="Bell MT" pitchFamily="18" charset="0"/>
              </a:rPr>
              <a:t>: Is it a hard candy?</a:t>
            </a:r>
          </a:p>
          <a:p>
            <a:r>
              <a:rPr lang="en-US" sz="1700" b="1" dirty="0">
                <a:latin typeface="Bell MT" pitchFamily="18" charset="0"/>
              </a:rPr>
              <a:t>bar</a:t>
            </a:r>
            <a:r>
              <a:rPr lang="en-US" sz="1700" dirty="0">
                <a:latin typeface="Bell MT" pitchFamily="18" charset="0"/>
              </a:rPr>
              <a:t>: Is it a candy bar?</a:t>
            </a:r>
          </a:p>
          <a:p>
            <a:r>
              <a:rPr lang="en-US" sz="1700" b="1" dirty="0">
                <a:latin typeface="Bell MT" pitchFamily="18" charset="0"/>
              </a:rPr>
              <a:t>pluribus</a:t>
            </a:r>
            <a:r>
              <a:rPr lang="en-US" sz="1700" dirty="0">
                <a:latin typeface="Bell MT" pitchFamily="18" charset="0"/>
              </a:rPr>
              <a:t>: Is it one of many candies in a bag or box?</a:t>
            </a:r>
          </a:p>
          <a:p>
            <a:r>
              <a:rPr lang="en-US" sz="1700" b="1" dirty="0" err="1">
                <a:latin typeface="Bell MT" pitchFamily="18" charset="0"/>
              </a:rPr>
              <a:t>sugarpercent</a:t>
            </a:r>
            <a:r>
              <a:rPr lang="en-US" sz="1700" dirty="0">
                <a:latin typeface="Bell MT" pitchFamily="18" charset="0"/>
              </a:rPr>
              <a:t>: The percentile of sugar it falls under within the data set.</a:t>
            </a:r>
          </a:p>
          <a:p>
            <a:r>
              <a:rPr lang="en-US" sz="1700" b="1" dirty="0" err="1">
                <a:latin typeface="Bell MT" pitchFamily="18" charset="0"/>
              </a:rPr>
              <a:t>pricepercent</a:t>
            </a:r>
            <a:r>
              <a:rPr lang="en-US" sz="1700" dirty="0">
                <a:latin typeface="Bell MT" pitchFamily="18" charset="0"/>
              </a:rPr>
              <a:t>: The unit price percentile compared to the rest of the set.</a:t>
            </a:r>
          </a:p>
          <a:p>
            <a:r>
              <a:rPr lang="en-US" sz="1700" b="1" dirty="0" err="1">
                <a:latin typeface="Bell MT" pitchFamily="18" charset="0"/>
              </a:rPr>
              <a:t>winpercent</a:t>
            </a:r>
            <a:r>
              <a:rPr lang="en-US" sz="1700" dirty="0">
                <a:latin typeface="Bell MT" pitchFamily="18" charset="0"/>
              </a:rPr>
              <a:t>: The overall win percentage according to 269,000 matchups</a:t>
            </a:r>
            <a:r>
              <a:rPr lang="en-US" sz="1700" dirty="0">
                <a:latin typeface="Bell MT" pitchFamily="18" charset="0"/>
              </a:rPr>
              <a:t>.</a:t>
            </a:r>
            <a:endParaRPr lang="en-US" sz="1700" dirty="0">
              <a:latin typeface="Bell MT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Bell MT" pitchFamily="18" charset="0"/>
              </a:rPr>
              <a:t>Dataset Description</a:t>
            </a:r>
            <a:endParaRPr lang="en-IN" sz="4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1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/>
          <a:lstStyle/>
          <a:p>
            <a:r>
              <a:rPr lang="en-IN" sz="2200" dirty="0" smtClean="0">
                <a:latin typeface="Bell MT" pitchFamily="18" charset="0"/>
              </a:rPr>
              <a:t>The key actions as part of performing ML prediction on candy dataset is loading the dataset, generating info on dataset.</a:t>
            </a:r>
          </a:p>
          <a:p>
            <a:endParaRPr lang="en-IN" sz="2200" dirty="0" smtClean="0">
              <a:latin typeface="Bell MT" pitchFamily="18" charset="0"/>
            </a:endParaRPr>
          </a:p>
          <a:p>
            <a:r>
              <a:rPr lang="en-IN" sz="2200" dirty="0" smtClean="0">
                <a:latin typeface="Bell MT" pitchFamily="18" charset="0"/>
              </a:rPr>
              <a:t>Finding correlation between different features present in dataset. </a:t>
            </a:r>
          </a:p>
          <a:p>
            <a:endParaRPr lang="en-IN" sz="2200" dirty="0" smtClean="0">
              <a:latin typeface="Bell MT" pitchFamily="18" charset="0"/>
            </a:endParaRPr>
          </a:p>
          <a:p>
            <a:r>
              <a:rPr lang="en-IN" sz="2200" dirty="0" smtClean="0">
                <a:latin typeface="Bell MT" pitchFamily="18" charset="0"/>
              </a:rPr>
              <a:t>Since the target variable present in dataset is continuous in nature. So different Regression algorithms are applied on dataset. </a:t>
            </a:r>
          </a:p>
          <a:p>
            <a:endParaRPr lang="en-IN" sz="2200" dirty="0" smtClean="0">
              <a:latin typeface="Bell MT" pitchFamily="18" charset="0"/>
            </a:endParaRPr>
          </a:p>
          <a:p>
            <a:r>
              <a:rPr lang="en-IN" sz="2200" dirty="0" smtClean="0">
                <a:latin typeface="Bell MT" pitchFamily="18" charset="0"/>
              </a:rPr>
              <a:t>Post applying the regression algorithms all models were evaluated using standard Model Evaluation Techniques.</a:t>
            </a:r>
            <a:endParaRPr lang="en-IN" sz="2200" dirty="0">
              <a:latin typeface="Bell MT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ell MT" pitchFamily="18" charset="0"/>
              </a:rPr>
              <a:t>ML - </a:t>
            </a:r>
            <a:r>
              <a:rPr lang="en-IN" sz="4000" dirty="0" smtClean="0">
                <a:latin typeface="Bell MT" pitchFamily="18" charset="0"/>
              </a:rPr>
              <a:t>Objectives</a:t>
            </a:r>
            <a:endParaRPr lang="en-IN" sz="4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ell MT" pitchFamily="18" charset="0"/>
              </a:rPr>
              <a:t>Dataset Structuring </a:t>
            </a:r>
            <a:r>
              <a:rPr lang="en-IN" dirty="0" smtClean="0">
                <a:latin typeface="Bell MT" pitchFamily="18" charset="0"/>
              </a:rPr>
              <a:t>for </a:t>
            </a:r>
            <a:r>
              <a:rPr lang="en-IN" dirty="0" smtClean="0">
                <a:latin typeface="Bell MT" pitchFamily="18" charset="0"/>
              </a:rPr>
              <a:t>Prediction</a:t>
            </a:r>
            <a:endParaRPr lang="en-IN" dirty="0">
              <a:latin typeface="Bell MT" pitchFamily="18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>
                <a:latin typeface="Bell MT" pitchFamily="18" charset="0"/>
              </a:rPr>
              <a:t>The Candy dataset provided to us has no Null values present in it.</a:t>
            </a:r>
          </a:p>
          <a:p>
            <a:r>
              <a:rPr lang="en-IN" sz="2200" dirty="0">
                <a:latin typeface="Bell MT" pitchFamily="18" charset="0"/>
              </a:rPr>
              <a:t>The correlation between different features is less than the threshold of 0.8. Therefore, none of the feature is dropped from prediction.</a:t>
            </a:r>
          </a:p>
          <a:p>
            <a:r>
              <a:rPr lang="en-IN" sz="2200" dirty="0">
                <a:latin typeface="Bell MT" pitchFamily="18" charset="0"/>
              </a:rPr>
              <a:t>The target variable for this dataset is ‘</a:t>
            </a:r>
            <a:r>
              <a:rPr lang="en-IN" sz="2200" dirty="0" err="1">
                <a:latin typeface="Bell MT" pitchFamily="18" charset="0"/>
              </a:rPr>
              <a:t>winpercentage</a:t>
            </a:r>
            <a:r>
              <a:rPr lang="en-IN" sz="2200" dirty="0">
                <a:latin typeface="Bell MT" pitchFamily="18" charset="0"/>
              </a:rPr>
              <a:t>’ .</a:t>
            </a:r>
          </a:p>
          <a:p>
            <a:r>
              <a:rPr lang="en-US" sz="2200" dirty="0">
                <a:latin typeface="Bell MT" pitchFamily="18" charset="0"/>
              </a:rPr>
              <a:t>Chocolate is maximum positively correlated to </a:t>
            </a:r>
            <a:r>
              <a:rPr lang="en-US" sz="2200" dirty="0" err="1">
                <a:latin typeface="Bell MT" pitchFamily="18" charset="0"/>
              </a:rPr>
              <a:t>winpercentage</a:t>
            </a:r>
            <a:r>
              <a:rPr lang="en-US" sz="2200" dirty="0">
                <a:latin typeface="Bell MT" pitchFamily="18" charset="0"/>
              </a:rPr>
              <a:t>.</a:t>
            </a:r>
          </a:p>
          <a:p>
            <a:r>
              <a:rPr lang="en-US" sz="2200" dirty="0">
                <a:latin typeface="Bell MT" pitchFamily="18" charset="0"/>
              </a:rPr>
              <a:t>Fruity is maximum negatively correlated to </a:t>
            </a:r>
            <a:r>
              <a:rPr lang="en-US" sz="2200" dirty="0" err="1">
                <a:latin typeface="Bell MT" pitchFamily="18" charset="0"/>
              </a:rPr>
              <a:t>winpercentage</a:t>
            </a:r>
            <a:r>
              <a:rPr lang="en-US" sz="2200" dirty="0" smtClean="0">
                <a:latin typeface="Bell MT" pitchFamily="18" charset="0"/>
              </a:rPr>
              <a:t>.</a:t>
            </a:r>
          </a:p>
          <a:p>
            <a:r>
              <a:rPr lang="en-US" sz="2200" dirty="0" smtClean="0">
                <a:latin typeface="Bell MT" pitchFamily="18" charset="0"/>
              </a:rPr>
              <a:t>The dataset is split into train and test dataset by the ratio 80:20. This means we are training the model by using 80% dataset and rest 20% dataset we are using to test the model.</a:t>
            </a:r>
          </a:p>
          <a:p>
            <a:r>
              <a:rPr lang="en-US" sz="2200" dirty="0" smtClean="0">
                <a:latin typeface="Bell MT" pitchFamily="18" charset="0"/>
              </a:rPr>
              <a:t>After splitting the dataset it was scaled using Min-Max </a:t>
            </a:r>
            <a:r>
              <a:rPr lang="en-US" sz="2200" dirty="0" err="1" smtClean="0">
                <a:latin typeface="Bell MT" pitchFamily="18" charset="0"/>
              </a:rPr>
              <a:t>Scaler</a:t>
            </a:r>
            <a:r>
              <a:rPr lang="en-US" sz="2200" dirty="0" smtClean="0">
                <a:latin typeface="Bell MT" pitchFamily="18" charset="0"/>
              </a:rPr>
              <a:t>. We used this scaling technique because many features present in dataset are binary in nature.</a:t>
            </a:r>
            <a:endParaRPr lang="en-IN" sz="22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000" b="1" dirty="0" smtClean="0">
              <a:latin typeface="Bell MT" pitchFamily="18" charset="0"/>
            </a:endParaRPr>
          </a:p>
          <a:p>
            <a:pPr lvl="0"/>
            <a:r>
              <a:rPr lang="en-US" sz="2000" b="1" dirty="0" smtClean="0">
                <a:latin typeface="Bell MT" pitchFamily="18" charset="0"/>
              </a:rPr>
              <a:t>ML Algorithms Used:</a:t>
            </a:r>
            <a:endParaRPr lang="en-US" sz="2000" b="1" dirty="0">
              <a:latin typeface="Bell MT" pitchFamily="18" charset="0"/>
            </a:endParaRPr>
          </a:p>
          <a:p>
            <a:pPr lvl="1"/>
            <a:r>
              <a:rPr lang="en-IN" sz="1600" dirty="0">
                <a:latin typeface="Bell MT" pitchFamily="18" charset="0"/>
              </a:rPr>
              <a:t>Linear Regression.</a:t>
            </a:r>
          </a:p>
          <a:p>
            <a:pPr lvl="1"/>
            <a:r>
              <a:rPr lang="en-IN" sz="1600" dirty="0">
                <a:latin typeface="Bell MT" pitchFamily="18" charset="0"/>
              </a:rPr>
              <a:t>Decision Tree </a:t>
            </a:r>
            <a:r>
              <a:rPr lang="en-IN" sz="1600" dirty="0" err="1">
                <a:latin typeface="Bell MT" pitchFamily="18" charset="0"/>
              </a:rPr>
              <a:t>Regressor</a:t>
            </a:r>
            <a:r>
              <a:rPr lang="en-IN" sz="1600" dirty="0">
                <a:latin typeface="Bell MT" pitchFamily="18" charset="0"/>
              </a:rPr>
              <a:t>.</a:t>
            </a:r>
          </a:p>
          <a:p>
            <a:pPr lvl="1"/>
            <a:r>
              <a:rPr lang="en-IN" sz="1600" dirty="0">
                <a:latin typeface="Bell MT" pitchFamily="18" charset="0"/>
              </a:rPr>
              <a:t>Random Forest </a:t>
            </a:r>
            <a:r>
              <a:rPr lang="en-IN" sz="1600" dirty="0" err="1">
                <a:latin typeface="Bell MT" pitchFamily="18" charset="0"/>
              </a:rPr>
              <a:t>Regressor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pPr lvl="1"/>
            <a:endParaRPr lang="en-IN" sz="1600" dirty="0">
              <a:latin typeface="Bell MT" pitchFamily="18" charset="0"/>
            </a:endParaRPr>
          </a:p>
          <a:p>
            <a:r>
              <a:rPr lang="en-IN" sz="2000" b="1" dirty="0">
                <a:latin typeface="Bell MT" pitchFamily="18" charset="0"/>
              </a:rPr>
              <a:t>Model Evaluation Techniques Used:</a:t>
            </a:r>
          </a:p>
          <a:p>
            <a:pPr lvl="1"/>
            <a:r>
              <a:rPr lang="en-IN" sz="1800" dirty="0" smtClean="0">
                <a:latin typeface="Bell MT" pitchFamily="18" charset="0"/>
              </a:rPr>
              <a:t>Root Mean Square Error Test.</a:t>
            </a:r>
          </a:p>
          <a:p>
            <a:pPr lvl="1"/>
            <a:r>
              <a:rPr lang="en-IN" sz="1800" dirty="0" smtClean="0">
                <a:latin typeface="Bell MT" pitchFamily="18" charset="0"/>
              </a:rPr>
              <a:t>R-Squared Test</a:t>
            </a:r>
          </a:p>
          <a:p>
            <a:pPr lvl="1"/>
            <a:r>
              <a:rPr lang="en-IN" sz="1800" dirty="0" smtClean="0">
                <a:latin typeface="Bell MT" pitchFamily="18" charset="0"/>
              </a:rPr>
              <a:t>Adjusted R-Squared Test.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latin typeface="Bell MT" pitchFamily="18" charset="0"/>
              </a:rPr>
              <a:t>ML Algorithm and Evaluation Techniques</a:t>
            </a:r>
            <a:endParaRPr lang="en-IN" sz="40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ell MT" pitchFamily="18" charset="0"/>
              </a:rPr>
              <a:t>Root Mean Squared Error.</a:t>
            </a:r>
          </a:p>
          <a:p>
            <a:pPr lvl="1"/>
            <a:r>
              <a:rPr lang="en-IN" sz="2000" dirty="0">
                <a:latin typeface="Bell MT" pitchFamily="18" charset="0"/>
              </a:rPr>
              <a:t>Root Mean Square Error of test dataset for Linear Regression Algorithm is </a:t>
            </a:r>
            <a:r>
              <a:rPr lang="en-IN" sz="2000" b="1" dirty="0">
                <a:latin typeface="Bell MT" pitchFamily="18" charset="0"/>
              </a:rPr>
              <a:t>13.533966259353257.</a:t>
            </a:r>
          </a:p>
          <a:p>
            <a:pPr lvl="1"/>
            <a:r>
              <a:rPr lang="en-IN" sz="2000" dirty="0">
                <a:latin typeface="Bell MT" pitchFamily="18" charset="0"/>
              </a:rPr>
              <a:t>Root Mean Square Error of test dataset for Decision Tree </a:t>
            </a:r>
            <a:r>
              <a:rPr lang="en-IN" sz="2000" dirty="0" err="1">
                <a:latin typeface="Bell MT" pitchFamily="18" charset="0"/>
              </a:rPr>
              <a:t>Regressor</a:t>
            </a:r>
            <a:r>
              <a:rPr lang="en-IN" sz="2000" dirty="0">
                <a:latin typeface="Bell MT" pitchFamily="18" charset="0"/>
              </a:rPr>
              <a:t> Algorithm is </a:t>
            </a:r>
            <a:r>
              <a:rPr lang="en-IN" sz="2000" b="1" dirty="0">
                <a:latin typeface="Bell MT" pitchFamily="18" charset="0"/>
              </a:rPr>
              <a:t>13.822148981672571.</a:t>
            </a:r>
          </a:p>
          <a:p>
            <a:pPr lvl="1"/>
            <a:r>
              <a:rPr lang="en-IN" sz="2000" dirty="0">
                <a:latin typeface="Bell MT" pitchFamily="18" charset="0"/>
              </a:rPr>
              <a:t>Root Mean Square Error of test dataset for Random Forest </a:t>
            </a:r>
            <a:r>
              <a:rPr lang="en-IN" sz="2000" dirty="0" err="1">
                <a:latin typeface="Bell MT" pitchFamily="18" charset="0"/>
              </a:rPr>
              <a:t>Regressor</a:t>
            </a:r>
            <a:r>
              <a:rPr lang="en-IN" sz="2000" dirty="0">
                <a:latin typeface="Bell MT" pitchFamily="18" charset="0"/>
              </a:rPr>
              <a:t> Algorithm is </a:t>
            </a:r>
            <a:r>
              <a:rPr lang="en-IN" sz="2000" b="1" dirty="0">
                <a:latin typeface="Bell MT" pitchFamily="18" charset="0"/>
              </a:rPr>
              <a:t>13.359548772647335</a:t>
            </a:r>
            <a:r>
              <a:rPr lang="en-IN" sz="2000" b="1" dirty="0" smtClean="0">
                <a:latin typeface="Bell MT" pitchFamily="18" charset="0"/>
              </a:rPr>
              <a:t>.</a:t>
            </a:r>
          </a:p>
          <a:p>
            <a:pPr lvl="1"/>
            <a:endParaRPr lang="en-IN" sz="2000" b="1" dirty="0">
              <a:latin typeface="Bell MT" pitchFamily="18" charset="0"/>
            </a:endParaRPr>
          </a:p>
          <a:p>
            <a:r>
              <a:rPr lang="en-IN" sz="2000" dirty="0">
                <a:latin typeface="Bell MT" pitchFamily="18" charset="0"/>
              </a:rPr>
              <a:t>From the RMSE test Random Forest </a:t>
            </a:r>
            <a:r>
              <a:rPr lang="en-IN" sz="2000" dirty="0" err="1">
                <a:latin typeface="Bell MT" pitchFamily="18" charset="0"/>
              </a:rPr>
              <a:t>Regressor</a:t>
            </a:r>
            <a:r>
              <a:rPr lang="en-IN" sz="2000" dirty="0">
                <a:latin typeface="Bell MT" pitchFamily="18" charset="0"/>
              </a:rPr>
              <a:t> Algorithm is best fit for Candy </a:t>
            </a:r>
            <a:r>
              <a:rPr lang="en-IN" sz="2000" dirty="0" smtClean="0">
                <a:latin typeface="Bell MT" pitchFamily="18" charset="0"/>
              </a:rPr>
              <a:t>Dataset because RMSE on test dataset for Random Forest </a:t>
            </a:r>
            <a:r>
              <a:rPr lang="en-IN" sz="2000" dirty="0" err="1" smtClean="0">
                <a:latin typeface="Bell MT" pitchFamily="18" charset="0"/>
              </a:rPr>
              <a:t>Regressor</a:t>
            </a:r>
            <a:r>
              <a:rPr lang="en-IN" sz="2000" dirty="0" smtClean="0">
                <a:latin typeface="Bell MT" pitchFamily="18" charset="0"/>
              </a:rPr>
              <a:t> algorithm is lowest.</a:t>
            </a:r>
            <a:endParaRPr lang="en-IN" sz="2000" dirty="0">
              <a:latin typeface="Bell MT" pitchFamily="18" charset="0"/>
            </a:endParaRPr>
          </a:p>
          <a:p>
            <a:pPr lvl="1"/>
            <a:endParaRPr lang="en-IN" sz="2200" dirty="0" smtClean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of Model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5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Bell MT" pitchFamily="18" charset="0"/>
              </a:rPr>
              <a:t>R-Squared Test.</a:t>
            </a:r>
            <a:endParaRPr lang="en-IN" sz="2400" dirty="0">
              <a:latin typeface="Bell MT" pitchFamily="18" charset="0"/>
            </a:endParaRPr>
          </a:p>
          <a:p>
            <a:pPr lvl="1"/>
            <a:r>
              <a:rPr lang="en-US" sz="2000" dirty="0">
                <a:latin typeface="Bell MT" pitchFamily="18" charset="0"/>
              </a:rPr>
              <a:t>R-Squared value of test dataset for Linear Regression Algorithm is </a:t>
            </a:r>
            <a:r>
              <a:rPr lang="en-US" sz="2000" b="1" dirty="0">
                <a:latin typeface="Bell MT" pitchFamily="18" charset="0"/>
              </a:rPr>
              <a:t>0.011285514242579842</a:t>
            </a:r>
            <a:r>
              <a:rPr lang="en-IN" sz="2000" dirty="0">
                <a:latin typeface="Bell MT" pitchFamily="18" charset="0"/>
              </a:rPr>
              <a:t>.</a:t>
            </a:r>
            <a:endParaRPr lang="en-IN" sz="2000" dirty="0">
              <a:latin typeface="Bell MT" pitchFamily="18" charset="0"/>
            </a:endParaRPr>
          </a:p>
          <a:p>
            <a:pPr lvl="1"/>
            <a:r>
              <a:rPr lang="en-US" sz="2000" dirty="0">
                <a:latin typeface="Bell MT" pitchFamily="18" charset="0"/>
              </a:rPr>
              <a:t>R-Squared value of test dataset for Decision Tree </a:t>
            </a:r>
            <a:r>
              <a:rPr lang="en-US" sz="2000" dirty="0" err="1">
                <a:latin typeface="Bell MT" pitchFamily="18" charset="0"/>
              </a:rPr>
              <a:t>Regressor</a:t>
            </a:r>
            <a:r>
              <a:rPr lang="en-US" sz="2000" dirty="0">
                <a:latin typeface="Bell MT" pitchFamily="18" charset="0"/>
              </a:rPr>
              <a:t> Algorithm is </a:t>
            </a:r>
            <a:r>
              <a:rPr lang="en-US" sz="2000" b="1" dirty="0">
                <a:latin typeface="Bell MT" pitchFamily="18" charset="0"/>
              </a:rPr>
              <a:t>-0.031268749646006455</a:t>
            </a:r>
            <a:r>
              <a:rPr lang="en-IN" sz="2000" b="1" dirty="0">
                <a:latin typeface="Bell MT" pitchFamily="18" charset="0"/>
              </a:rPr>
              <a:t>.</a:t>
            </a:r>
            <a:endParaRPr lang="en-IN" sz="2000" b="1" dirty="0">
              <a:latin typeface="Bell MT" pitchFamily="18" charset="0"/>
            </a:endParaRPr>
          </a:p>
          <a:p>
            <a:pPr lvl="1"/>
            <a:r>
              <a:rPr lang="en-US" sz="2000" dirty="0">
                <a:latin typeface="Bell MT" pitchFamily="18" charset="0"/>
              </a:rPr>
              <a:t>R-Squared value of test dataset for Random Forest </a:t>
            </a:r>
            <a:r>
              <a:rPr lang="en-US" sz="2000" dirty="0" err="1">
                <a:latin typeface="Bell MT" pitchFamily="18" charset="0"/>
              </a:rPr>
              <a:t>Regressor</a:t>
            </a:r>
            <a:r>
              <a:rPr lang="en-US" sz="2000" dirty="0">
                <a:latin typeface="Bell MT" pitchFamily="18" charset="0"/>
              </a:rPr>
              <a:t> Algorithm is </a:t>
            </a:r>
            <a:r>
              <a:rPr lang="en-US" sz="2000" b="1" dirty="0" smtClean="0">
                <a:latin typeface="Bell MT" pitchFamily="18" charset="0"/>
              </a:rPr>
              <a:t>0.036605200003639204.</a:t>
            </a:r>
          </a:p>
          <a:p>
            <a:pPr lvl="1"/>
            <a:endParaRPr lang="en-IN" sz="2000" b="1" dirty="0">
              <a:latin typeface="Bell MT" pitchFamily="18" charset="0"/>
            </a:endParaRPr>
          </a:p>
          <a:p>
            <a:r>
              <a:rPr lang="en-IN" sz="2000" dirty="0">
                <a:latin typeface="Bell MT" pitchFamily="18" charset="0"/>
              </a:rPr>
              <a:t>From the </a:t>
            </a:r>
            <a:r>
              <a:rPr lang="en-IN" sz="2000" dirty="0" smtClean="0">
                <a:latin typeface="Bell MT" pitchFamily="18" charset="0"/>
              </a:rPr>
              <a:t>R-Squared test </a:t>
            </a:r>
            <a:r>
              <a:rPr lang="en-IN" sz="2000" dirty="0">
                <a:latin typeface="Bell MT" pitchFamily="18" charset="0"/>
              </a:rPr>
              <a:t>Random Forest </a:t>
            </a:r>
            <a:r>
              <a:rPr lang="en-IN" sz="2000" dirty="0" err="1">
                <a:latin typeface="Bell MT" pitchFamily="18" charset="0"/>
              </a:rPr>
              <a:t>Regressor</a:t>
            </a:r>
            <a:r>
              <a:rPr lang="en-IN" sz="2000" dirty="0">
                <a:latin typeface="Bell MT" pitchFamily="18" charset="0"/>
              </a:rPr>
              <a:t> Algorithm is best fit for Candy </a:t>
            </a:r>
            <a:r>
              <a:rPr lang="en-IN" sz="2000" dirty="0" smtClean="0">
                <a:latin typeface="Bell MT" pitchFamily="18" charset="0"/>
              </a:rPr>
              <a:t>Dataset because </a:t>
            </a:r>
            <a:r>
              <a:rPr lang="en-IN" sz="2000" dirty="0">
                <a:latin typeface="Bell MT" pitchFamily="18" charset="0"/>
              </a:rPr>
              <a:t>R-Squared test </a:t>
            </a:r>
            <a:r>
              <a:rPr lang="en-IN" sz="2000" dirty="0" smtClean="0">
                <a:latin typeface="Bell MT" pitchFamily="18" charset="0"/>
              </a:rPr>
              <a:t>on test dataset for Random Forest </a:t>
            </a:r>
            <a:r>
              <a:rPr lang="en-IN" sz="2000" dirty="0" err="1" smtClean="0">
                <a:latin typeface="Bell MT" pitchFamily="18" charset="0"/>
              </a:rPr>
              <a:t>Regressor</a:t>
            </a:r>
            <a:r>
              <a:rPr lang="en-IN" sz="2000" dirty="0" smtClean="0">
                <a:latin typeface="Bell MT" pitchFamily="18" charset="0"/>
              </a:rPr>
              <a:t> algorithm is highest.</a:t>
            </a:r>
            <a:endParaRPr lang="en-IN" sz="2000" dirty="0">
              <a:latin typeface="Bell MT" pitchFamily="18" charset="0"/>
            </a:endParaRPr>
          </a:p>
          <a:p>
            <a:pPr lvl="1"/>
            <a:endParaRPr lang="en-IN" sz="2200" dirty="0" smtClean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of Model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901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</TotalTime>
  <Words>812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ML1 Project on Candy Dataset</vt:lpstr>
      <vt:lpstr>Agenda</vt:lpstr>
      <vt:lpstr>Problem Statement</vt:lpstr>
      <vt:lpstr>Dataset Description</vt:lpstr>
      <vt:lpstr>ML - Objectives</vt:lpstr>
      <vt:lpstr>Dataset Structuring for Prediction</vt:lpstr>
      <vt:lpstr>ML Algorithm and Evaluation Techniques</vt:lpstr>
      <vt:lpstr>Results of Model Evaluation</vt:lpstr>
      <vt:lpstr>Results of Model Evaluation</vt:lpstr>
      <vt:lpstr>Results of Model Evaluation</vt:lpstr>
      <vt:lpstr>Conclusion &amp;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Netflix dATASET</dc:title>
  <dc:creator>Gaurav Sharma</dc:creator>
  <cp:lastModifiedBy>Gaurav Sharma</cp:lastModifiedBy>
  <cp:revision>38</cp:revision>
  <dcterms:created xsi:type="dcterms:W3CDTF">2020-05-05T12:24:53Z</dcterms:created>
  <dcterms:modified xsi:type="dcterms:W3CDTF">2020-07-06T15:15:48Z</dcterms:modified>
</cp:coreProperties>
</file>