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erriweather Light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Vidaloka"/>
      <p:regular r:id="rId40"/>
    </p:embeddedFont>
    <p:embeddedFont>
      <p:font typeface="Russo One"/>
      <p:regular r:id="rId41"/>
    </p:embeddedFont>
    <p:embeddedFont>
      <p:font typeface="Mako"/>
      <p:regular r:id="rId42"/>
    </p:embeddedFont>
    <p:embeddedFont>
      <p:font typeface="Crimson Text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Vidaloka-regular.fntdata"/><Relationship Id="rId42" Type="http://schemas.openxmlformats.org/officeDocument/2006/relationships/font" Target="fonts/Mako-regular.fntdata"/><Relationship Id="rId41" Type="http://schemas.openxmlformats.org/officeDocument/2006/relationships/font" Target="fonts/RussoOne-regular.fntdata"/><Relationship Id="rId44" Type="http://schemas.openxmlformats.org/officeDocument/2006/relationships/font" Target="fonts/CrimsonText-bold.fntdata"/><Relationship Id="rId43" Type="http://schemas.openxmlformats.org/officeDocument/2006/relationships/font" Target="fonts/CrimsonText-regular.fntdata"/><Relationship Id="rId46" Type="http://schemas.openxmlformats.org/officeDocument/2006/relationships/font" Target="fonts/CrimsonText-boldItalic.fntdata"/><Relationship Id="rId45" Type="http://schemas.openxmlformats.org/officeDocument/2006/relationships/font" Target="fonts/CrimsonTex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33" Type="http://schemas.openxmlformats.org/officeDocument/2006/relationships/font" Target="fonts/Lato-bold.fntdata"/><Relationship Id="rId32" Type="http://schemas.openxmlformats.org/officeDocument/2006/relationships/font" Target="fonts/Lato-regular.fntdata"/><Relationship Id="rId35" Type="http://schemas.openxmlformats.org/officeDocument/2006/relationships/font" Target="fonts/Lato-boldItalic.fntdata"/><Relationship Id="rId34" Type="http://schemas.openxmlformats.org/officeDocument/2006/relationships/font" Target="fonts/Lato-italic.fntdata"/><Relationship Id="rId37" Type="http://schemas.openxmlformats.org/officeDocument/2006/relationships/font" Target="fonts/OpenSansSemiBold-bold.fntdata"/><Relationship Id="rId36" Type="http://schemas.openxmlformats.org/officeDocument/2006/relationships/font" Target="fonts/OpenSansSemiBold-regular.fntdata"/><Relationship Id="rId39" Type="http://schemas.openxmlformats.org/officeDocument/2006/relationships/font" Target="fonts/OpenSansSemiBold-boldItalic.fntdata"/><Relationship Id="rId38" Type="http://schemas.openxmlformats.org/officeDocument/2006/relationships/font" Target="fonts/OpenSansSemiBold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erriweatherLight-regular.fntdata"/><Relationship Id="rId23" Type="http://schemas.openxmlformats.org/officeDocument/2006/relationships/slide" Target="slides/slide19.xml"/><Relationship Id="rId26" Type="http://schemas.openxmlformats.org/officeDocument/2006/relationships/font" Target="fonts/MerriweatherLight-italic.fntdata"/><Relationship Id="rId25" Type="http://schemas.openxmlformats.org/officeDocument/2006/relationships/font" Target="fonts/MerriweatherLight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erriweatherLight-boldItalic.fntdata"/><Relationship Id="rId29" Type="http://schemas.openxmlformats.org/officeDocument/2006/relationships/font" Target="fonts/Montserrat-bold.fnt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6eddedd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6eddedd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187ed983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187ed983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187ed983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187ed983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187ed983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187ed983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87ed983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87ed983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187ed9832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187ed983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187ed983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187ed983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187ed983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187ed983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f6eddedd5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f6eddedd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187ed983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187ed983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f6eddedd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f6eddedd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6eddedd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6eddedd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f6eddedd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f6eddedd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187ed983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187ed983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6eddedd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f6eddedd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.imf.org/regular.aspx?key=61013712" TargetMode="External"/><Relationship Id="rId4" Type="http://schemas.openxmlformats.org/officeDocument/2006/relationships/hyperlink" Target="https://databank.worldbank.org/source/world-development-indicators/Type/TABLE/preview/on#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bIcJwR35jxJGhKRSfX2iMhjL_knkHbZM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stn9Mhrg2FJGwaSELdxBA5L-79LAxtBR/view?usp=share_link" TargetMode="External"/><Relationship Id="rId4" Type="http://schemas.openxmlformats.org/officeDocument/2006/relationships/hyperlink" Target="https://drive.google.com/file/d/1nSoV6ammZ1BypUHH_0XPM8BP9jc9TyOe/view?usp=share_link" TargetMode="External"/><Relationship Id="rId5" Type="http://schemas.openxmlformats.org/officeDocument/2006/relationships/hyperlink" Target="https://drive.google.com/file/d/1GABz57CrwC8wbzD2YmEpVDFDAJMQU1Na/view?usp=sharing" TargetMode="External"/><Relationship Id="rId6" Type="http://schemas.openxmlformats.org/officeDocument/2006/relationships/hyperlink" Target="https://www.jstor.org/stable/313216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281175" y="1324500"/>
            <a:ext cx="853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Lato"/>
                <a:ea typeface="Lato"/>
                <a:cs typeface="Lato"/>
                <a:sym typeface="Lato"/>
              </a:rPr>
              <a:t>Analyzing the Economic Liberalization of 1991 : A Gravity Model approach</a:t>
            </a:r>
            <a:endParaRPr sz="4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Gaurav Raj, 200378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3"/>
          <p:cNvSpPr txBox="1"/>
          <p:nvPr>
            <p:ph idx="1" type="subTitle"/>
          </p:nvPr>
        </p:nvSpPr>
        <p:spPr>
          <a:xfrm>
            <a:off x="294300" y="1993099"/>
            <a:ext cx="85554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Trade data was extracted from </a:t>
            </a:r>
            <a:r>
              <a:rPr lang="en" sz="16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data.imf.org</a:t>
            </a:r>
            <a:endParaRPr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GDP data was extracted from </a:t>
            </a:r>
            <a:r>
              <a:rPr lang="en" sz="16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databank.worldbank.org</a:t>
            </a:r>
            <a:r>
              <a:rPr lang="en" sz="16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u="sng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data was taken from Wikipedia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Lang and border data were taken from Wikipedia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column for MR term was then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created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according to the formula mentioned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63"/>
          <p:cNvSpPr txBox="1"/>
          <p:nvPr/>
        </p:nvSpPr>
        <p:spPr>
          <a:xfrm>
            <a:off x="538175" y="701025"/>
            <a:ext cx="496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DATASET PREPARATION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"/>
          <p:cNvSpPr txBox="1"/>
          <p:nvPr>
            <p:ph type="title"/>
          </p:nvPr>
        </p:nvSpPr>
        <p:spPr>
          <a:xfrm>
            <a:off x="2491025" y="3220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 Screenshot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1" name="Google Shape;551;p64"/>
          <p:cNvPicPr preferRelativeResize="0"/>
          <p:nvPr/>
        </p:nvPicPr>
        <p:blipFill rotWithShape="1">
          <a:blip r:embed="rId3">
            <a:alphaModFix/>
          </a:blip>
          <a:srcRect b="0" l="0" r="0" t="21832"/>
          <a:stretch/>
        </p:blipFill>
        <p:spPr>
          <a:xfrm>
            <a:off x="293200" y="1050850"/>
            <a:ext cx="8557598" cy="37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5"/>
          <p:cNvSpPr txBox="1"/>
          <p:nvPr>
            <p:ph type="title"/>
          </p:nvPr>
        </p:nvSpPr>
        <p:spPr>
          <a:xfrm>
            <a:off x="1891800" y="473025"/>
            <a:ext cx="54582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Methodology and Coding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65"/>
          <p:cNvSpPr txBox="1"/>
          <p:nvPr>
            <p:ph idx="1" type="subTitle"/>
          </p:nvPr>
        </p:nvSpPr>
        <p:spPr>
          <a:xfrm>
            <a:off x="1418700" y="3020800"/>
            <a:ext cx="6306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 has been used for coding as it provides more flexibility in terms of model definitions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lm’ library has been used for panel data regression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BP test suggests that random effects model should be used  (p-value for BP test = 0.97)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This is in line with our methodology, as a chunk of out assumed significant variables capture time invariant effects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8" name="Google Shape;55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850" y="1438637"/>
            <a:ext cx="5458200" cy="1381588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5"/>
          <p:cNvSpPr txBox="1"/>
          <p:nvPr>
            <p:ph idx="1" type="subTitle"/>
          </p:nvPr>
        </p:nvSpPr>
        <p:spPr>
          <a:xfrm>
            <a:off x="153300" y="1883425"/>
            <a:ext cx="31704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full code can be accessed </a:t>
            </a:r>
            <a:r>
              <a:rPr lang="en" sz="15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"/>
          <p:cNvSpPr txBox="1"/>
          <p:nvPr>
            <p:ph type="title"/>
          </p:nvPr>
        </p:nvSpPr>
        <p:spPr>
          <a:xfrm>
            <a:off x="4494075" y="3421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5" name="Google Shape;56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50" y="435875"/>
            <a:ext cx="4430850" cy="42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6"/>
          <p:cNvSpPr txBox="1"/>
          <p:nvPr>
            <p:ph idx="1" type="subTitle"/>
          </p:nvPr>
        </p:nvSpPr>
        <p:spPr>
          <a:xfrm>
            <a:off x="5062875" y="966425"/>
            <a:ext cx="37542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The coefficients for GDP of both India and the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partner country are positive and significant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Coefficient for Distance is negative and significant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Liberalization has a </a:t>
            </a:r>
            <a:r>
              <a:rPr b="1" lang="en" sz="1400">
                <a:latin typeface="Lato"/>
                <a:ea typeface="Lato"/>
                <a:cs typeface="Lato"/>
                <a:sym typeface="Lato"/>
              </a:rPr>
              <a:t>positive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400">
                <a:latin typeface="Lato"/>
                <a:ea typeface="Lato"/>
                <a:cs typeface="Lato"/>
                <a:sym typeface="Lato"/>
              </a:rPr>
              <a:t>significant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coefficient, thus proving our hypothesis and demonstrating that trade was indeed positively affected by the policies of 1991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Language turns out to be positive but insignificant, and counter-intuitively, border turns out to be significant but negatively related with trade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The Multilateral Resistance term coefficient is negative and significant 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/>
          <p:nvPr>
            <p:ph type="title"/>
          </p:nvPr>
        </p:nvSpPr>
        <p:spPr>
          <a:xfrm>
            <a:off x="2229300" y="4730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Conclusion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67"/>
          <p:cNvSpPr txBox="1"/>
          <p:nvPr>
            <p:ph idx="1" type="subTitle"/>
          </p:nvPr>
        </p:nvSpPr>
        <p:spPr>
          <a:xfrm>
            <a:off x="454975" y="1581450"/>
            <a:ext cx="83745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As expected, the coefficients of GDP of India and the partner countries are positive, validating the gravity model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negative coefficient for the distance term is in line with the gravity model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Of particular interest is the libn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coefficient, which is both significant and positive, thus validating our hypothesis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negative multilateral resistance term validates Anderson’s model which suggests that trade with other countries influences trade with a partner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This exercise, thus validates the gravity model as well as proves our hypothesis true.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946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8"/>
          <p:cNvSpPr txBox="1"/>
          <p:nvPr/>
        </p:nvSpPr>
        <p:spPr>
          <a:xfrm>
            <a:off x="6997575" y="1961100"/>
            <a:ext cx="176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Log(trade) vs log(GDP_india)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9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31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9"/>
          <p:cNvSpPr txBox="1"/>
          <p:nvPr/>
        </p:nvSpPr>
        <p:spPr>
          <a:xfrm>
            <a:off x="7349875" y="1900650"/>
            <a:ext cx="170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Log(trade) vs log(GDP_j)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6794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0"/>
          <p:cNvSpPr txBox="1"/>
          <p:nvPr/>
        </p:nvSpPr>
        <p:spPr>
          <a:xfrm>
            <a:off x="6997575" y="1961100"/>
            <a:ext cx="176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Log(trade) vs Year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1"/>
          <p:cNvSpPr txBox="1"/>
          <p:nvPr>
            <p:ph idx="1" type="subTitle"/>
          </p:nvPr>
        </p:nvSpPr>
        <p:spPr>
          <a:xfrm>
            <a:off x="294300" y="1046275"/>
            <a:ext cx="85554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Jeffrey Frankel and  Andrew Rose,  “An Estimate of the Effect of Common Currencies on Trade and Income”, The Quarterly Journal of Economics, Volume 117, Issue 2, May 2002, Pages 437–466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Luigi Guiso, Paola Sapienza and Luigi Zingales,  “Cultural Biases in Economic Exchange?”, The Quarterly Journal of Economics, Volume 124, Issue 3, August 2009, Pages 1095–1131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David S Jacks and Krishna Pendakur,  “Global Trade and the Maritime Transport Revolution”, The Review of Economics and Statistics (2010) 92 (4), Pages 745–755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 James E. Anderson, Eric van Wincoop, “Gravity with Gravitas: A Solution to the Border Puzzle”, The American Economic Review, Vol. 93, No. 1 (Mar., 2003), pp. 170-192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71"/>
          <p:cNvSpPr txBox="1"/>
          <p:nvPr/>
        </p:nvSpPr>
        <p:spPr>
          <a:xfrm>
            <a:off x="3312450" y="339375"/>
            <a:ext cx="251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/>
          <p:nvPr>
            <p:ph type="title"/>
          </p:nvPr>
        </p:nvSpPr>
        <p:spPr>
          <a:xfrm>
            <a:off x="2410500" y="183190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THANK YOU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Abstract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02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1482600" y="2357062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04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01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Introduction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Literature review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03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720000" y="2956554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Objective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3403800" y="2956554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Model, Variables and Hypothesis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4166400" y="2357062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05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55"/>
          <p:cNvSpPr txBox="1"/>
          <p:nvPr>
            <p:ph idx="18" type="title"/>
          </p:nvPr>
        </p:nvSpPr>
        <p:spPr>
          <a:xfrm>
            <a:off x="6087600" y="2956554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Code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55"/>
          <p:cNvSpPr txBox="1"/>
          <p:nvPr>
            <p:ph idx="19" type="title"/>
          </p:nvPr>
        </p:nvSpPr>
        <p:spPr>
          <a:xfrm>
            <a:off x="6850200" y="2357062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06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55"/>
          <p:cNvSpPr txBox="1"/>
          <p:nvPr>
            <p:ph idx="21" type="title"/>
          </p:nvPr>
        </p:nvSpPr>
        <p:spPr>
          <a:xfrm>
            <a:off x="2332350" y="344600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Table of contents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5"/>
          <p:cNvSpPr txBox="1"/>
          <p:nvPr>
            <p:ph type="title"/>
          </p:nvPr>
        </p:nvSpPr>
        <p:spPr>
          <a:xfrm>
            <a:off x="720000" y="423586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Results and Inferences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5"/>
          <p:cNvSpPr txBox="1"/>
          <p:nvPr>
            <p:ph idx="2" type="title"/>
          </p:nvPr>
        </p:nvSpPr>
        <p:spPr>
          <a:xfrm>
            <a:off x="1482600" y="3680000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07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5"/>
          <p:cNvSpPr txBox="1"/>
          <p:nvPr>
            <p:ph type="title"/>
          </p:nvPr>
        </p:nvSpPr>
        <p:spPr>
          <a:xfrm>
            <a:off x="3403800" y="423586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Plots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5"/>
          <p:cNvSpPr txBox="1"/>
          <p:nvPr>
            <p:ph idx="2" type="title"/>
          </p:nvPr>
        </p:nvSpPr>
        <p:spPr>
          <a:xfrm>
            <a:off x="4194138" y="3680000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08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55"/>
          <p:cNvSpPr txBox="1"/>
          <p:nvPr>
            <p:ph idx="2" type="title"/>
          </p:nvPr>
        </p:nvSpPr>
        <p:spPr>
          <a:xfrm>
            <a:off x="6905675" y="3689200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09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5"/>
          <p:cNvSpPr txBox="1"/>
          <p:nvPr>
            <p:ph type="title"/>
          </p:nvPr>
        </p:nvSpPr>
        <p:spPr>
          <a:xfrm>
            <a:off x="6042400" y="4261893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Source and References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/>
          <p:nvPr>
            <p:ph idx="1" type="subTitle"/>
          </p:nvPr>
        </p:nvSpPr>
        <p:spPr>
          <a:xfrm>
            <a:off x="294300" y="1741473"/>
            <a:ext cx="85554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liberalisation of Economy that occurred in 1991 resulted in the opening of the market to foreign competition, which enhanced efficiency and innovation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Using the popular gravity with gravitas model of Anderson and van Wincoop (2003), we test the claim that it led to increase in trade in the Indian context.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results suggest that India's exports and imports increased significantly, and there was a diversification in trade partners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56"/>
          <p:cNvSpPr txBox="1"/>
          <p:nvPr/>
        </p:nvSpPr>
        <p:spPr>
          <a:xfrm>
            <a:off x="538175" y="701025"/>
            <a:ext cx="39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ABSTRACT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idx="1" type="subTitle"/>
          </p:nvPr>
        </p:nvSpPr>
        <p:spPr>
          <a:xfrm>
            <a:off x="294300" y="2023273"/>
            <a:ext cx="85554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Economic Liberalisation in 1991 opened the country’s economy to foreign competition, technology and investment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It led to increase in trade and competitiveness, but the growth in sectors was not uniform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e seek to empirically verify the first; i.e., has the trade in India increased with introduction of the 1991 reforms.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538175" y="701025"/>
            <a:ext cx="39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>
            <p:ph idx="1" type="subTitle"/>
          </p:nvPr>
        </p:nvSpPr>
        <p:spPr>
          <a:xfrm>
            <a:off x="354700" y="1219175"/>
            <a:ext cx="85554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Bhagwati and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Panagariya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(2002) and Ahluwalia (2001) use descriptive methods and secondary sources to analyze the impacts of the reforms and give conceptual frameworks to illustrate and confirm their arguments.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Adam and Bevan (2003) use econometric techniques to estimate the relationship between economic liberalization and economic growth, using a growth accounting framework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Anderson and  van Wincoop (2003) propose a new approach to estimating the gravity model, which addresses the "border puzzle" - the fact that many bilateral trade flows are zero or near-zero despite the absence of physical or policy barriers to trade.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Guiso, Sapienza and Zingales (2008) use the gravity with gravitas model to analyse the effect of culture and economic behavior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Giovanni and Levchenko (2009) explore trade openness and volatility using Anderson and van Wincoop's model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582800" y="321675"/>
            <a:ext cx="39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LITERATURE REVIEW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3426600" y="404050"/>
            <a:ext cx="22908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59"/>
          <p:cNvSpPr txBox="1"/>
          <p:nvPr>
            <p:ph idx="1" type="subTitle"/>
          </p:nvPr>
        </p:nvSpPr>
        <p:spPr>
          <a:xfrm>
            <a:off x="730950" y="1152275"/>
            <a:ext cx="80181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Through the use of Anderson and van Wincoop's (2003) gravity with gravitas model, we seek to develop a quantitative equation to describe the effects of the liberalization policy of 1991 in the context of India's trade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For this, we take 41 years of GDP and Trade data from 1970 to 2010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The data is taken for the following trade partners of India (top 10 trade partners by total trade (Wikipedia)) :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Hong Kong SA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R, China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Indonesia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UAE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China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Saudi Arabia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Russian Federation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Germany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South Korea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Malaysia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0"/>
          <p:cNvSpPr txBox="1"/>
          <p:nvPr>
            <p:ph type="title"/>
          </p:nvPr>
        </p:nvSpPr>
        <p:spPr>
          <a:xfrm>
            <a:off x="3688350" y="595250"/>
            <a:ext cx="17673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6" name="Google Shape;5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" y="1332849"/>
            <a:ext cx="8272050" cy="13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0"/>
          <p:cNvSpPr txBox="1"/>
          <p:nvPr>
            <p:ph idx="1" type="subTitle"/>
          </p:nvPr>
        </p:nvSpPr>
        <p:spPr>
          <a:xfrm>
            <a:off x="819150" y="315535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use a gravity model with additional liberalization, language, border and MR terms, which are explained as follows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>
            <p:ph type="title"/>
          </p:nvPr>
        </p:nvSpPr>
        <p:spPr>
          <a:xfrm>
            <a:off x="110700" y="1896350"/>
            <a:ext cx="22065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endParaRPr b="1" sz="3800"/>
          </a:p>
        </p:txBody>
      </p:sp>
      <p:pic>
        <p:nvPicPr>
          <p:cNvPr id="533" name="Google Shape;5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25" y="265725"/>
            <a:ext cx="7219475" cy="46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idx="1" type="subTitle"/>
          </p:nvPr>
        </p:nvSpPr>
        <p:spPr>
          <a:xfrm>
            <a:off x="294300" y="1842123"/>
            <a:ext cx="85554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positive and significant coefficient for the dummy libn, which would indicate that the reforms of 1991 did actually impact trade in India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The coefficients of GDP and distance are both expected to be significant, although differing in signs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 would also expect a positive coefficient for the variable lang and bor.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62"/>
          <p:cNvSpPr txBox="1"/>
          <p:nvPr/>
        </p:nvSpPr>
        <p:spPr>
          <a:xfrm>
            <a:off x="538175" y="701025"/>
            <a:ext cx="39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HYPOTHESIS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