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7" r:id="rId3"/>
    <p:sldId id="268" r:id="rId4"/>
    <p:sldId id="269" r:id="rId5"/>
    <p:sldId id="270" r:id="rId6"/>
    <p:sldId id="271" r:id="rId7"/>
    <p:sldId id="272" r:id="rId8"/>
    <p:sldId id="273" r:id="rId9"/>
    <p:sldId id="274" r:id="rId10"/>
    <p:sldId id="275" r:id="rId11"/>
    <p:sldId id="276" r:id="rId12"/>
    <p:sldId id="257" r:id="rId13"/>
    <p:sldId id="258" r:id="rId14"/>
    <p:sldId id="259" r:id="rId15"/>
    <p:sldId id="261" r:id="rId16"/>
    <p:sldId id="262" r:id="rId17"/>
    <p:sldId id="263" r:id="rId18"/>
    <p:sldId id="264" r:id="rId19"/>
    <p:sldId id="277" r:id="rId20"/>
    <p:sldId id="265" r:id="rId21"/>
    <p:sldId id="26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B2B40-2C25-4DC5-AFF6-0420700BBCC0}" type="datetimeFigureOut">
              <a:rPr lang="en-US" smtClean="0"/>
              <a:t>5/22/2017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2D7E6-BF52-4459-B88F-281F48BE4A65}" type="slidenum">
              <a:rPr lang="en-US" smtClean="0"/>
              <a:t>‹#›</a:t>
            </a:fld>
            <a:endParaRPr lang="en-US"/>
          </a:p>
        </p:txBody>
      </p:sp>
    </p:spTree>
    <p:extLst>
      <p:ext uri="{BB962C8B-B14F-4D97-AF65-F5344CB8AC3E}">
        <p14:creationId xmlns:p14="http://schemas.microsoft.com/office/powerpoint/2010/main" val="71196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3AB29-ECB2-4542-A15C-AB229CE23ED1}" type="slidenum">
              <a:rPr lang="he-IL" altLang="en-US"/>
              <a:pPr/>
              <a:t>3</a:t>
            </a:fld>
            <a:endParaRPr lang="fr-FR" altLang="en-US"/>
          </a:p>
        </p:txBody>
      </p:sp>
      <p:sp>
        <p:nvSpPr>
          <p:cNvPr id="68610" name="Rectangle 2"/>
          <p:cNvSpPr>
            <a:spLocks noGrp="1" noRot="1" noChangeAspect="1" noChangeArrowheads="1" noTextEdit="1"/>
          </p:cNvSpPr>
          <p:nvPr>
            <p:ph type="sldImg"/>
          </p:nvPr>
        </p:nvSpPr>
        <p:spPr>
          <a:xfrm>
            <a:off x="90488" y="744538"/>
            <a:ext cx="6616700" cy="3722687"/>
          </a:xfrm>
          <a:ln/>
        </p:spPr>
      </p:sp>
      <p:sp>
        <p:nvSpPr>
          <p:cNvPr id="6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913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B29CC-F9B0-4C95-9A20-3835CF4F90F7}" type="slidenum">
              <a:rPr lang="he-IL" altLang="en-US"/>
              <a:pPr/>
              <a:t>4</a:t>
            </a:fld>
            <a:endParaRPr lang="fr-FR" altLang="en-US"/>
          </a:p>
        </p:txBody>
      </p:sp>
      <p:sp>
        <p:nvSpPr>
          <p:cNvPr id="75778" name="Rectangle 2"/>
          <p:cNvSpPr>
            <a:spLocks noGrp="1" noRot="1" noChangeAspect="1" noChangeArrowheads="1" noTextEdit="1"/>
          </p:cNvSpPr>
          <p:nvPr>
            <p:ph type="sldImg"/>
          </p:nvPr>
        </p:nvSpPr>
        <p:spPr>
          <a:xfrm>
            <a:off x="90488" y="744538"/>
            <a:ext cx="6616700" cy="3722687"/>
          </a:xfrm>
          <a:ln/>
        </p:spPr>
      </p:sp>
      <p:sp>
        <p:nvSpPr>
          <p:cNvPr id="7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388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6B288-3289-43CA-B259-13D78D32AD6D}" type="slidenum">
              <a:rPr lang="he-IL" altLang="en-US"/>
              <a:pPr/>
              <a:t>5</a:t>
            </a:fld>
            <a:endParaRPr lang="fr-FR" altLang="en-US"/>
          </a:p>
        </p:txBody>
      </p:sp>
      <p:sp>
        <p:nvSpPr>
          <p:cNvPr id="55298" name="Rectangle 2"/>
          <p:cNvSpPr>
            <a:spLocks noGrp="1" noRot="1" noChangeAspect="1" noChangeArrowheads="1" noTextEdit="1"/>
          </p:cNvSpPr>
          <p:nvPr>
            <p:ph type="sldImg"/>
          </p:nvPr>
        </p:nvSpPr>
        <p:spPr>
          <a:xfrm>
            <a:off x="90488" y="744538"/>
            <a:ext cx="6616700" cy="3722687"/>
          </a:xfrm>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394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17410" name="Marcador de Posição de Notas 2"/>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a:latin typeface="Arial" charset="0"/>
              <a:ea typeface="Lucida Sans Unicode" pitchFamily="34" charset="0"/>
              <a:cs typeface="Lucida Sans Unicode" pitchFamily="34" charset="0"/>
            </a:endParaRPr>
          </a:p>
        </p:txBody>
      </p:sp>
      <p:sp>
        <p:nvSpPr>
          <p:cNvPr id="17411"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C6F9CB-1D86-4FFD-9A43-A682A900B261}" type="slidenum">
              <a:rPr lang="pt-PT"/>
              <a:pPr fontAlgn="base">
                <a:spcBef>
                  <a:spcPct val="0"/>
                </a:spcBef>
                <a:spcAft>
                  <a:spcPct val="0"/>
                </a:spcAft>
                <a:defRPr/>
              </a:pPr>
              <a:t>6</a:t>
            </a:fld>
            <a:endParaRPr lang="pt-PT"/>
          </a:p>
        </p:txBody>
      </p:sp>
    </p:spTree>
    <p:extLst>
      <p:ext uri="{BB962C8B-B14F-4D97-AF65-F5344CB8AC3E}">
        <p14:creationId xmlns:p14="http://schemas.microsoft.com/office/powerpoint/2010/main" val="319478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TextEdit="1"/>
          </p:cNvSpPr>
          <p:nvPr>
            <p:ph type="sldImg"/>
          </p:nvPr>
        </p:nvSpPr>
        <p:spPr bwMode="auto">
          <a:noFill/>
          <a:ln>
            <a:solidFill>
              <a:srgbClr val="000000"/>
            </a:solidFill>
            <a:miter lim="800000"/>
            <a:headEnd/>
            <a:tailEnd/>
          </a:ln>
        </p:spPr>
      </p:sp>
      <p:sp>
        <p:nvSpPr>
          <p:cNvPr id="23554" name="Rectangle 3"/>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a:latin typeface="Arial" charset="0"/>
              <a:ea typeface="Lucida Sans Unicode" pitchFamily="34" charset="0"/>
              <a:cs typeface="Lucida Sans Unicode" pitchFamily="34" charset="0"/>
            </a:endParaRPr>
          </a:p>
        </p:txBody>
      </p:sp>
    </p:spTree>
    <p:extLst>
      <p:ext uri="{BB962C8B-B14F-4D97-AF65-F5344CB8AC3E}">
        <p14:creationId xmlns:p14="http://schemas.microsoft.com/office/powerpoint/2010/main" val="380894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TextEdi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a:latin typeface="Arial" charset="0"/>
              <a:ea typeface="Lucida Sans Unicode" pitchFamily="34" charset="0"/>
              <a:cs typeface="Lucida Sans Unicode" pitchFamily="34" charset="0"/>
            </a:endParaRPr>
          </a:p>
        </p:txBody>
      </p:sp>
    </p:spTree>
    <p:extLst>
      <p:ext uri="{BB962C8B-B14F-4D97-AF65-F5344CB8AC3E}">
        <p14:creationId xmlns:p14="http://schemas.microsoft.com/office/powerpoint/2010/main" val="395617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a:latin typeface="Arial" charset="0"/>
              <a:ea typeface="Lucida Sans Unicode" pitchFamily="34" charset="0"/>
              <a:cs typeface="Lucida Sans Unicode" pitchFamily="34" charset="0"/>
            </a:endParaRPr>
          </a:p>
        </p:txBody>
      </p:sp>
    </p:spTree>
    <p:extLst>
      <p:ext uri="{BB962C8B-B14F-4D97-AF65-F5344CB8AC3E}">
        <p14:creationId xmlns:p14="http://schemas.microsoft.com/office/powerpoint/2010/main" val="106448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E58120-51B2-4485-9CEF-0A3C5CFAAE2D}"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165387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E58120-51B2-4485-9CEF-0A3C5CFAAE2D}"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114951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E58120-51B2-4485-9CEF-0A3C5CFAAE2D}"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51869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E58120-51B2-4485-9CEF-0A3C5CFAAE2D}"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5043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E58120-51B2-4485-9CEF-0A3C5CFAAE2D}"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32077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E58120-51B2-4485-9CEF-0A3C5CFAAE2D}"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211780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58120-51B2-4485-9CEF-0A3C5CFAAE2D}"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357635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E58120-51B2-4485-9CEF-0A3C5CFAAE2D}"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30784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58120-51B2-4485-9CEF-0A3C5CFAAE2D}"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28809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E58120-51B2-4485-9CEF-0A3C5CFAAE2D}"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422960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E58120-51B2-4485-9CEF-0A3C5CFAAE2D}"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326CA-DD91-4C8D-A2CD-F51ECFA90BCD}" type="slidenum">
              <a:rPr lang="en-US" smtClean="0"/>
              <a:t>‹#›</a:t>
            </a:fld>
            <a:endParaRPr lang="en-US"/>
          </a:p>
        </p:txBody>
      </p:sp>
    </p:spTree>
    <p:extLst>
      <p:ext uri="{BB962C8B-B14F-4D97-AF65-F5344CB8AC3E}">
        <p14:creationId xmlns:p14="http://schemas.microsoft.com/office/powerpoint/2010/main" val="303654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58120-51B2-4485-9CEF-0A3C5CFAAE2D}" type="datetimeFigureOut">
              <a:rPr lang="en-US" smtClean="0"/>
              <a:t>5/22/2017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326CA-DD91-4C8D-A2CD-F51ECFA90BCD}" type="slidenum">
              <a:rPr lang="en-US" smtClean="0"/>
              <a:t>‹#›</a:t>
            </a:fld>
            <a:endParaRPr lang="en-US"/>
          </a:p>
        </p:txBody>
      </p:sp>
    </p:spTree>
    <p:extLst>
      <p:ext uri="{BB962C8B-B14F-4D97-AF65-F5344CB8AC3E}">
        <p14:creationId xmlns:p14="http://schemas.microsoft.com/office/powerpoint/2010/main" val="384049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www.particleswarm.net/JK/" TargetMode="External"/><Relationship Id="rId4" Type="http://schemas.openxmlformats.org/officeDocument/2006/relationships/hyperlink" Target="http://www.engr.iupui.edu/~eberha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821" y="279504"/>
            <a:ext cx="9144000" cy="1486725"/>
          </a:xfrm>
        </p:spPr>
        <p:txBody>
          <a:bodyPr>
            <a:normAutofit fontScale="90000"/>
          </a:bodyPr>
          <a:lstStyle/>
          <a:p>
            <a:r>
              <a:rPr lang="en-US" sz="3100" b="1" dirty="0"/>
              <a:t>TSP OPTIMIZATION</a:t>
            </a:r>
            <a:br>
              <a:rPr lang="en-US" sz="3100" b="1" dirty="0"/>
            </a:br>
            <a:r>
              <a:rPr lang="en-US" sz="2000" b="1" dirty="0">
                <a:latin typeface="Times New Roman" panose="02020603050405020304" pitchFamily="18" charset="0"/>
                <a:cs typeface="Times New Roman" panose="02020603050405020304" pitchFamily="18" charset="0"/>
              </a:rPr>
              <a:t>(using Particle Swarm Optimization and Ant Colony Optimization)</a:t>
            </a:r>
            <a:br>
              <a:rPr lang="en-US" dirty="0"/>
            </a:br>
            <a:endParaRPr lang="en-US" dirty="0"/>
          </a:p>
        </p:txBody>
      </p:sp>
      <p:sp>
        <p:nvSpPr>
          <p:cNvPr id="4" name="Rectangle 3"/>
          <p:cNvSpPr/>
          <p:nvPr/>
        </p:nvSpPr>
        <p:spPr>
          <a:xfrm>
            <a:off x="1847247" y="1596871"/>
            <a:ext cx="6096000" cy="923330"/>
          </a:xfrm>
          <a:prstGeom prst="rect">
            <a:avLst/>
          </a:prstGeom>
        </p:spPr>
        <p:txBody>
          <a:bodyPr>
            <a:spAutoFit/>
          </a:bodyPr>
          <a:lstStyle/>
          <a:p>
            <a:pPr marL="685800" marR="0">
              <a:spcBef>
                <a:spcPts val="0"/>
              </a:spcBef>
              <a:spcAft>
                <a:spcPts val="0"/>
              </a:spcAft>
              <a:tabLst>
                <a:tab pos="2590800" algn="l"/>
              </a:tabLst>
            </a:pPr>
            <a:r>
              <a:rPr lang="en-US" dirty="0">
                <a:latin typeface="Times New Roman" panose="02020603050405020304" pitchFamily="18" charset="0"/>
                <a:ea typeface="Times New Roman" panose="02020603050405020304" pitchFamily="18" charset="0"/>
              </a:rPr>
              <a:t>Enrollment No.             - 9913103672</a:t>
            </a:r>
          </a:p>
          <a:p>
            <a:pPr marL="685800" marR="0">
              <a:spcBef>
                <a:spcPts val="0"/>
              </a:spcBef>
              <a:spcAft>
                <a:spcPts val="0"/>
              </a:spcAft>
              <a:tabLst>
                <a:tab pos="2590800" algn="l"/>
              </a:tabLst>
            </a:pPr>
            <a:r>
              <a:rPr lang="en-US" dirty="0">
                <a:latin typeface="Times New Roman" panose="02020603050405020304" pitchFamily="18" charset="0"/>
                <a:ea typeface="Times New Roman" panose="02020603050405020304" pitchFamily="18" charset="0"/>
              </a:rPr>
              <a:t>Name                            - Gaurav Chauhan</a:t>
            </a:r>
          </a:p>
          <a:p>
            <a:pPr marL="685800" marR="0">
              <a:spcBef>
                <a:spcPts val="0"/>
              </a:spcBef>
              <a:spcAft>
                <a:spcPts val="0"/>
              </a:spcAft>
              <a:tabLst>
                <a:tab pos="2590800" algn="l"/>
              </a:tabLst>
            </a:pPr>
            <a:r>
              <a:rPr lang="en-US" dirty="0">
                <a:latin typeface="Times New Roman" panose="02020603050405020304" pitchFamily="18" charset="0"/>
                <a:ea typeface="Times New Roman" panose="02020603050405020304" pitchFamily="18" charset="0"/>
              </a:rPr>
              <a:t>Name of supervisor(s)  - Dr. </a:t>
            </a:r>
            <a:r>
              <a:rPr lang="en-US" dirty="0" err="1">
                <a:latin typeface="Times New Roman" panose="02020603050405020304" pitchFamily="18" charset="0"/>
                <a:ea typeface="Times New Roman" panose="02020603050405020304" pitchFamily="18" charset="0"/>
              </a:rPr>
              <a:t>Mukesh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Saraswat</a:t>
            </a:r>
            <a:r>
              <a:rPr lang="en-US" dirty="0">
                <a:latin typeface="Times New Roman" panose="02020603050405020304" pitchFamily="18" charset="0"/>
                <a:ea typeface="Times New Roman" panose="02020603050405020304" pitchFamily="18" charset="0"/>
              </a:rPr>
              <a:t>	</a:t>
            </a:r>
          </a:p>
        </p:txBody>
      </p:sp>
      <p:pic>
        <p:nvPicPr>
          <p:cNvPr id="5" name="Picture 4"/>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6275" y="1935587"/>
            <a:ext cx="2193925" cy="2057400"/>
          </a:xfrm>
          <a:prstGeom prst="rect">
            <a:avLst/>
          </a:prstGeom>
          <a:noFill/>
        </p:spPr>
      </p:pic>
      <p:sp>
        <p:nvSpPr>
          <p:cNvPr id="6" name="Rectangle 5"/>
          <p:cNvSpPr/>
          <p:nvPr/>
        </p:nvSpPr>
        <p:spPr>
          <a:xfrm>
            <a:off x="1365821" y="2964287"/>
            <a:ext cx="6096000" cy="3662541"/>
          </a:xfrm>
          <a:prstGeom prst="rect">
            <a:avLst/>
          </a:prstGeom>
        </p:spPr>
        <p:txBody>
          <a:bodyPr>
            <a:spAutoFit/>
          </a:bodyPr>
          <a:lstStyle/>
          <a:p>
            <a:pPr algn="ctr"/>
            <a:r>
              <a:rPr lang="en-US" b="1" dirty="0">
                <a:latin typeface="Times New Roman" panose="02020603050405020304" pitchFamily="18" charset="0"/>
                <a:ea typeface="Times New Roman" panose="02020603050405020304" pitchFamily="18" charset="0"/>
              </a:rPr>
              <a:t>May - 2017</a:t>
            </a:r>
          </a:p>
          <a:p>
            <a:pPr algn="ct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Submitted in partial fulfillment of the Degree of  </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Bachelor of Technology B. Tech </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in</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Computer Science Engineering </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DEPARTMENT OF COMPUTER SCIENCE ENGINEERING &amp; INFORMATION TECHNOLOGY</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rPr>
              <a:t>JAYPEE INSTITUTE OF INFORMATION TECHNOLOGY, NOIDA</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0579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68374" y="2248248"/>
            <a:ext cx="5394960" cy="778043"/>
          </a:xfrm>
          <a:prstGeom prst="rect">
            <a:avLst/>
          </a:prstGeom>
        </p:spPr>
      </p:pic>
      <p:pic>
        <p:nvPicPr>
          <p:cNvPr id="6" name="Picture 5"/>
          <p:cNvPicPr>
            <a:picLocks noChangeAspect="1"/>
          </p:cNvPicPr>
          <p:nvPr/>
        </p:nvPicPr>
        <p:blipFill>
          <a:blip r:embed="rId3"/>
          <a:stretch>
            <a:fillRect/>
          </a:stretch>
        </p:blipFill>
        <p:spPr>
          <a:xfrm>
            <a:off x="2202325" y="4847439"/>
            <a:ext cx="3006852" cy="590193"/>
          </a:xfrm>
          <a:prstGeom prst="rect">
            <a:avLst/>
          </a:prstGeom>
        </p:spPr>
      </p:pic>
      <p:sp>
        <p:nvSpPr>
          <p:cNvPr id="7" name="Título 1"/>
          <p:cNvSpPr>
            <a:spLocks noGrp="1"/>
          </p:cNvSpPr>
          <p:nvPr>
            <p:ph type="title"/>
          </p:nvPr>
        </p:nvSpPr>
        <p:spPr>
          <a:xfrm>
            <a:off x="1956816" y="280415"/>
            <a:ext cx="8229600" cy="1143000"/>
          </a:xfrm>
        </p:spPr>
        <p:txBody>
          <a:bodyPr>
            <a:normAutofit/>
          </a:bodyPr>
          <a:lstStyle/>
          <a:p>
            <a:pPr marL="54864">
              <a:defRPr/>
            </a:pPr>
            <a:r>
              <a:rPr lang="pt-PT" dirty="0" err="1">
                <a:solidFill>
                  <a:schemeClr val="tx2">
                    <a:tint val="100000"/>
                    <a:shade val="90000"/>
                    <a:satMod val="250000"/>
                    <a:alpha val="100000"/>
                  </a:schemeClr>
                </a:solidFill>
              </a:rPr>
              <a:t>Introduction</a:t>
            </a:r>
            <a:r>
              <a:rPr lang="pt-PT" dirty="0">
                <a:solidFill>
                  <a:schemeClr val="tx2">
                    <a:tint val="100000"/>
                    <a:shade val="90000"/>
                    <a:satMod val="250000"/>
                    <a:alpha val="100000"/>
                  </a:schemeClr>
                </a:solidFill>
              </a:rPr>
              <a:t> to </a:t>
            </a:r>
            <a:r>
              <a:rPr lang="pt-PT" dirty="0" err="1">
                <a:solidFill>
                  <a:schemeClr val="tx2">
                    <a:tint val="100000"/>
                    <a:shade val="90000"/>
                    <a:satMod val="250000"/>
                    <a:alpha val="100000"/>
                  </a:schemeClr>
                </a:solidFill>
              </a:rPr>
              <a:t>the</a:t>
            </a:r>
            <a:r>
              <a:rPr lang="pt-PT" dirty="0">
                <a:solidFill>
                  <a:schemeClr val="tx2">
                    <a:tint val="100000"/>
                    <a:shade val="90000"/>
                    <a:satMod val="250000"/>
                    <a:alpha val="100000"/>
                  </a:schemeClr>
                </a:solidFill>
              </a:rPr>
              <a:t> PSO: </a:t>
            </a:r>
            <a:r>
              <a:rPr lang="pt-PT" b="1" u="sng" dirty="0" err="1">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8" name="TextBox 7"/>
          <p:cNvSpPr txBox="1"/>
          <p:nvPr/>
        </p:nvSpPr>
        <p:spPr>
          <a:xfrm>
            <a:off x="1639824" y="1597180"/>
            <a:ext cx="3709605" cy="400110"/>
          </a:xfrm>
          <a:prstGeom prst="rect">
            <a:avLst/>
          </a:prstGeom>
          <a:noFill/>
        </p:spPr>
        <p:txBody>
          <a:bodyPr wrap="none" rtlCol="0">
            <a:spAutoFit/>
          </a:bodyPr>
          <a:lstStyle/>
          <a:p>
            <a:r>
              <a:rPr lang="en-US" sz="2000" b="1" dirty="0"/>
              <a:t>Classical equation for Velocity is :</a:t>
            </a:r>
          </a:p>
        </p:txBody>
      </p:sp>
      <p:sp>
        <p:nvSpPr>
          <p:cNvPr id="9" name="TextBox 8"/>
          <p:cNvSpPr txBox="1"/>
          <p:nvPr/>
        </p:nvSpPr>
        <p:spPr>
          <a:xfrm>
            <a:off x="1711567" y="4327958"/>
            <a:ext cx="3311740" cy="400110"/>
          </a:xfrm>
          <a:prstGeom prst="rect">
            <a:avLst/>
          </a:prstGeom>
          <a:noFill/>
        </p:spPr>
        <p:txBody>
          <a:bodyPr wrap="none" rtlCol="0">
            <a:spAutoFit/>
          </a:bodyPr>
          <a:lstStyle/>
          <a:p>
            <a:r>
              <a:rPr lang="en-US" sz="2000" b="1" dirty="0"/>
              <a:t>The particles are updated as :</a:t>
            </a:r>
          </a:p>
        </p:txBody>
      </p:sp>
      <p:sp>
        <p:nvSpPr>
          <p:cNvPr id="10" name="TextBox 9"/>
          <p:cNvSpPr txBox="1"/>
          <p:nvPr/>
        </p:nvSpPr>
        <p:spPr>
          <a:xfrm>
            <a:off x="6863334" y="1828012"/>
            <a:ext cx="3914394" cy="3416320"/>
          </a:xfrm>
          <a:prstGeom prst="rect">
            <a:avLst/>
          </a:prstGeom>
          <a:noFill/>
        </p:spPr>
        <p:txBody>
          <a:bodyPr wrap="square" rtlCol="0">
            <a:spAutoFit/>
          </a:bodyPr>
          <a:lstStyle/>
          <a:p>
            <a:r>
              <a:rPr lang="en-US" dirty="0"/>
              <a:t>Vi = is the velocity value</a:t>
            </a:r>
          </a:p>
          <a:p>
            <a:r>
              <a:rPr lang="en-US" dirty="0"/>
              <a:t> </a:t>
            </a:r>
          </a:p>
          <a:p>
            <a:r>
              <a:rPr lang="en-US" dirty="0"/>
              <a:t> ,  ,   I is a uniform random value in the interval [0,1]</a:t>
            </a:r>
          </a:p>
          <a:p>
            <a:endParaRPr lang="en-US" dirty="0"/>
          </a:p>
          <a:p>
            <a:r>
              <a:rPr lang="en-US" dirty="0" err="1"/>
              <a:t>Pbesti</a:t>
            </a:r>
            <a:r>
              <a:rPr lang="en-US" dirty="0"/>
              <a:t> = is the best </a:t>
            </a:r>
            <a:r>
              <a:rPr lang="en-US" dirty="0" err="1"/>
              <a:t>postion</a:t>
            </a:r>
            <a:r>
              <a:rPr lang="en-US" dirty="0"/>
              <a:t> of </a:t>
            </a:r>
            <a:r>
              <a:rPr lang="en-US" dirty="0" err="1"/>
              <a:t>ith</a:t>
            </a:r>
            <a:r>
              <a:rPr lang="en-US" dirty="0"/>
              <a:t> item</a:t>
            </a:r>
          </a:p>
          <a:p>
            <a:endParaRPr lang="en-US" dirty="0"/>
          </a:p>
          <a:p>
            <a:r>
              <a:rPr lang="en-US" dirty="0" err="1"/>
              <a:t>Gbest</a:t>
            </a:r>
            <a:r>
              <a:rPr lang="en-US" dirty="0"/>
              <a:t> = is the best position of all items</a:t>
            </a:r>
          </a:p>
          <a:p>
            <a:endParaRPr lang="en-US" dirty="0"/>
          </a:p>
          <a:p>
            <a:r>
              <a:rPr lang="en-US" dirty="0"/>
              <a:t>Xi = is the current position of particle</a:t>
            </a:r>
          </a:p>
          <a:p>
            <a:endParaRPr lang="en-US" dirty="0"/>
          </a:p>
          <a:p>
            <a:r>
              <a:rPr lang="en-US" dirty="0"/>
              <a:t>V_MAX is max value of velocity</a:t>
            </a:r>
          </a:p>
        </p:txBody>
      </p:sp>
      <p:pic>
        <p:nvPicPr>
          <p:cNvPr id="11" name="Picture 10"/>
          <p:cNvPicPr>
            <a:picLocks noChangeAspect="1"/>
          </p:cNvPicPr>
          <p:nvPr/>
        </p:nvPicPr>
        <p:blipFill>
          <a:blip r:embed="rId4"/>
          <a:stretch>
            <a:fillRect/>
          </a:stretch>
        </p:blipFill>
        <p:spPr>
          <a:xfrm>
            <a:off x="6824377" y="2403216"/>
            <a:ext cx="281178" cy="325574"/>
          </a:xfrm>
          <a:prstGeom prst="rect">
            <a:avLst/>
          </a:prstGeom>
        </p:spPr>
      </p:pic>
      <p:pic>
        <p:nvPicPr>
          <p:cNvPr id="12" name="Picture 11"/>
          <p:cNvPicPr>
            <a:picLocks noChangeAspect="1"/>
          </p:cNvPicPr>
          <p:nvPr/>
        </p:nvPicPr>
        <p:blipFill>
          <a:blip r:embed="rId5"/>
          <a:stretch>
            <a:fillRect/>
          </a:stretch>
        </p:blipFill>
        <p:spPr>
          <a:xfrm>
            <a:off x="7231666" y="2403216"/>
            <a:ext cx="229468" cy="321255"/>
          </a:xfrm>
          <a:prstGeom prst="rect">
            <a:avLst/>
          </a:prstGeom>
        </p:spPr>
      </p:pic>
      <p:pic>
        <p:nvPicPr>
          <p:cNvPr id="13" name="Picture 12"/>
          <p:cNvPicPr>
            <a:picLocks noChangeAspect="1"/>
          </p:cNvPicPr>
          <p:nvPr/>
        </p:nvPicPr>
        <p:blipFill>
          <a:blip r:embed="rId6"/>
          <a:stretch>
            <a:fillRect/>
          </a:stretch>
        </p:blipFill>
        <p:spPr>
          <a:xfrm>
            <a:off x="5990653" y="2566003"/>
            <a:ext cx="166307" cy="254352"/>
          </a:xfrm>
          <a:prstGeom prst="rect">
            <a:avLst/>
          </a:prstGeom>
        </p:spPr>
      </p:pic>
      <p:sp>
        <p:nvSpPr>
          <p:cNvPr id="2" name="TextBox 1"/>
          <p:cNvSpPr txBox="1"/>
          <p:nvPr/>
        </p:nvSpPr>
        <p:spPr>
          <a:xfrm>
            <a:off x="1639824" y="3090803"/>
            <a:ext cx="4885505" cy="400110"/>
          </a:xfrm>
          <a:prstGeom prst="rect">
            <a:avLst/>
          </a:prstGeom>
          <a:noFill/>
        </p:spPr>
        <p:txBody>
          <a:bodyPr wrap="none" rtlCol="0">
            <a:spAutoFit/>
          </a:bodyPr>
          <a:lstStyle/>
          <a:p>
            <a:r>
              <a:rPr lang="en-US" sz="2000" b="1" dirty="0"/>
              <a:t>Velocity equation in my proposed approach:</a:t>
            </a:r>
          </a:p>
        </p:txBody>
      </p:sp>
      <p:sp>
        <p:nvSpPr>
          <p:cNvPr id="3" name="TextBox 2"/>
          <p:cNvSpPr txBox="1"/>
          <p:nvPr/>
        </p:nvSpPr>
        <p:spPr>
          <a:xfrm>
            <a:off x="2163550" y="3703537"/>
            <a:ext cx="2859757" cy="369332"/>
          </a:xfrm>
          <a:prstGeom prst="rect">
            <a:avLst/>
          </a:prstGeom>
          <a:noFill/>
        </p:spPr>
        <p:txBody>
          <a:bodyPr wrap="none" rtlCol="0">
            <a:spAutoFit/>
          </a:bodyPr>
          <a:lstStyle/>
          <a:p>
            <a:r>
              <a:rPr lang="en-US" dirty="0"/>
              <a:t>Vi = V_MAX * (</a:t>
            </a:r>
            <a:r>
              <a:rPr lang="en-US" dirty="0" err="1"/>
              <a:t>Gbest</a:t>
            </a:r>
            <a:r>
              <a:rPr lang="en-US" dirty="0"/>
              <a:t> /</a:t>
            </a:r>
            <a:r>
              <a:rPr lang="en-US" dirty="0" err="1"/>
              <a:t>Pbest</a:t>
            </a:r>
            <a:r>
              <a:rPr lang="en-US" dirty="0"/>
              <a:t>)</a:t>
            </a:r>
          </a:p>
        </p:txBody>
      </p:sp>
    </p:spTree>
    <p:extLst>
      <p:ext uri="{BB962C8B-B14F-4D97-AF65-F5344CB8AC3E}">
        <p14:creationId xmlns:p14="http://schemas.microsoft.com/office/powerpoint/2010/main" val="353570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38277"/>
            <a:ext cx="8196072" cy="805307"/>
          </a:xfrm>
        </p:spPr>
        <p:txBody>
          <a:bodyPr/>
          <a:lstStyle/>
          <a:p>
            <a:r>
              <a:rPr lang="en-US" dirty="0"/>
              <a:t>Output screen:</a:t>
            </a:r>
          </a:p>
        </p:txBody>
      </p:sp>
      <p:pic>
        <p:nvPicPr>
          <p:cNvPr id="4" name="Picture 3"/>
          <p:cNvPicPr>
            <a:picLocks noChangeAspect="1"/>
          </p:cNvPicPr>
          <p:nvPr/>
        </p:nvPicPr>
        <p:blipFill>
          <a:blip r:embed="rId2"/>
          <a:stretch>
            <a:fillRect/>
          </a:stretch>
        </p:blipFill>
        <p:spPr>
          <a:xfrm>
            <a:off x="1435608" y="1418082"/>
            <a:ext cx="9073896" cy="4568190"/>
          </a:xfrm>
          <a:prstGeom prst="rect">
            <a:avLst/>
          </a:prstGeom>
        </p:spPr>
      </p:pic>
    </p:spTree>
    <p:extLst>
      <p:ext uri="{BB962C8B-B14F-4D97-AF65-F5344CB8AC3E}">
        <p14:creationId xmlns:p14="http://schemas.microsoft.com/office/powerpoint/2010/main" val="4683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464" y="474853"/>
            <a:ext cx="10515600" cy="1325563"/>
          </a:xfrm>
        </p:spPr>
        <p:txBody>
          <a:bodyPr>
            <a:normAutofit/>
          </a:bodyPr>
          <a:lstStyle/>
          <a:p>
            <a:r>
              <a:rPr lang="en-US" sz="3200" b="1" dirty="0"/>
              <a:t>What is Ant Colony Optimization?</a:t>
            </a:r>
            <a:endParaRPr lang="en-US" sz="3200" dirty="0"/>
          </a:p>
        </p:txBody>
      </p:sp>
      <p:sp>
        <p:nvSpPr>
          <p:cNvPr id="3" name="Content Placeholder 2"/>
          <p:cNvSpPr>
            <a:spLocks noGrp="1"/>
          </p:cNvSpPr>
          <p:nvPr>
            <p:ph idx="1"/>
          </p:nvPr>
        </p:nvSpPr>
        <p:spPr>
          <a:xfrm>
            <a:off x="1045464" y="1971929"/>
            <a:ext cx="10515600" cy="4351338"/>
          </a:xfrm>
        </p:spPr>
        <p:txBody>
          <a:bodyPr/>
          <a:lstStyle/>
          <a:p>
            <a:r>
              <a:rPr lang="en-US" dirty="0"/>
              <a:t>Probabilistic technique.</a:t>
            </a:r>
          </a:p>
          <a:p>
            <a:r>
              <a:rPr lang="en-US" dirty="0"/>
              <a:t>Searching for optimal path in the graph based on </a:t>
            </a:r>
            <a:r>
              <a:rPr lang="en-US" dirty="0" err="1"/>
              <a:t>behaviour</a:t>
            </a:r>
            <a:r>
              <a:rPr lang="en-US" dirty="0"/>
              <a:t> of ants seeking a path between their colony and source of food.</a:t>
            </a:r>
          </a:p>
          <a:p>
            <a:r>
              <a:rPr lang="en-US" dirty="0"/>
              <a:t>Meta-heuristic optimization</a:t>
            </a:r>
          </a:p>
        </p:txBody>
      </p:sp>
    </p:spTree>
    <p:extLst>
      <p:ext uri="{BB962C8B-B14F-4D97-AF65-F5344CB8AC3E}">
        <p14:creationId xmlns:p14="http://schemas.microsoft.com/office/powerpoint/2010/main" val="363891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4925" y="903470"/>
            <a:ext cx="3173107" cy="584775"/>
          </a:xfrm>
          <a:prstGeom prst="rect">
            <a:avLst/>
          </a:prstGeom>
        </p:spPr>
        <p:txBody>
          <a:bodyPr wrap="square">
            <a:spAutoFit/>
          </a:bodyPr>
          <a:lstStyle/>
          <a:p>
            <a:r>
              <a:rPr lang="en-US" sz="3200" dirty="0"/>
              <a:t>ACO Concept:</a:t>
            </a:r>
          </a:p>
        </p:txBody>
      </p:sp>
      <p:sp>
        <p:nvSpPr>
          <p:cNvPr id="5" name="Rectangle 4"/>
          <p:cNvSpPr/>
          <p:nvPr/>
        </p:nvSpPr>
        <p:spPr>
          <a:xfrm>
            <a:off x="1654925" y="2120730"/>
            <a:ext cx="7476883" cy="2123658"/>
          </a:xfrm>
          <a:prstGeom prst="rect">
            <a:avLst/>
          </a:prstGeom>
        </p:spPr>
        <p:txBody>
          <a:bodyPr wrap="square">
            <a:spAutoFit/>
          </a:bodyPr>
          <a:lstStyle/>
          <a:p>
            <a:r>
              <a:rPr lang="en-US" sz="2400" b="1" dirty="0"/>
              <a:t>Overview of the Concepts: </a:t>
            </a:r>
            <a:endParaRPr lang="en-US" b="1" dirty="0">
              <a:solidFill>
                <a:srgbClr val="FFFFFF"/>
              </a:solidFill>
              <a:latin typeface="NimbusSanL-Bold"/>
            </a:endParaRPr>
          </a:p>
          <a:p>
            <a:r>
              <a:rPr lang="en-US" b="1" dirty="0">
                <a:solidFill>
                  <a:srgbClr val="FFFFFF"/>
                </a:solidFill>
                <a:latin typeface="NimbusSanL-Bold"/>
              </a:rPr>
              <a:t>Concept</a:t>
            </a:r>
          </a:p>
          <a:p>
            <a:pPr marL="285750" indent="-285750">
              <a:buFont typeface="Wingdings" panose="05000000000000000000" pitchFamily="2" charset="2"/>
              <a:buChar char="Ø"/>
            </a:pPr>
            <a:r>
              <a:rPr lang="en-US" dirty="0">
                <a:solidFill>
                  <a:srgbClr val="000000"/>
                </a:solidFill>
                <a:latin typeface="NimbusSanL-Regu"/>
              </a:rPr>
              <a:t>Ants navigate from nest to food source. </a:t>
            </a:r>
            <a:r>
              <a:rPr lang="en-US" dirty="0">
                <a:solidFill>
                  <a:srgbClr val="FF0000"/>
                </a:solidFill>
                <a:latin typeface="NimbusSanL-Regu"/>
              </a:rPr>
              <a:t>Ants are blind!</a:t>
            </a:r>
          </a:p>
          <a:p>
            <a:pPr marL="285750" indent="-285750">
              <a:buFont typeface="Wingdings" panose="05000000000000000000" pitchFamily="2" charset="2"/>
              <a:buChar char="Ø"/>
            </a:pPr>
            <a:r>
              <a:rPr lang="en-US" dirty="0">
                <a:solidFill>
                  <a:srgbClr val="000000"/>
                </a:solidFill>
                <a:latin typeface="NimbusSanL-Regu"/>
              </a:rPr>
              <a:t>Shortest path is discovered via </a:t>
            </a:r>
            <a:r>
              <a:rPr lang="en-US" dirty="0">
                <a:solidFill>
                  <a:srgbClr val="FF0000"/>
                </a:solidFill>
                <a:latin typeface="NimbusSanL-Regu"/>
              </a:rPr>
              <a:t>pheromone </a:t>
            </a:r>
            <a:r>
              <a:rPr lang="en-US" dirty="0">
                <a:solidFill>
                  <a:srgbClr val="000000"/>
                </a:solidFill>
                <a:latin typeface="NimbusSanL-Regu"/>
              </a:rPr>
              <a:t>trails.</a:t>
            </a:r>
          </a:p>
          <a:p>
            <a:pPr marL="285750" indent="-285750">
              <a:buFont typeface="Wingdings" panose="05000000000000000000" pitchFamily="2" charset="2"/>
              <a:buChar char="Ø"/>
            </a:pPr>
            <a:r>
              <a:rPr lang="en-US" dirty="0">
                <a:solidFill>
                  <a:srgbClr val="000000"/>
                </a:solidFill>
                <a:latin typeface="NimbusSanL-Regu"/>
              </a:rPr>
              <a:t>Each ant moves at random</a:t>
            </a:r>
          </a:p>
          <a:p>
            <a:pPr marL="285750" indent="-285750">
              <a:buFont typeface="Wingdings" panose="05000000000000000000" pitchFamily="2" charset="2"/>
              <a:buChar char="Ø"/>
            </a:pPr>
            <a:r>
              <a:rPr lang="en-US" dirty="0">
                <a:solidFill>
                  <a:srgbClr val="000000"/>
                </a:solidFill>
                <a:latin typeface="NimbusSanL-Regu"/>
              </a:rPr>
              <a:t>Pheromone is deposited on path</a:t>
            </a:r>
          </a:p>
          <a:p>
            <a:pPr marL="285750" indent="-285750">
              <a:buFont typeface="Wingdings" panose="05000000000000000000" pitchFamily="2" charset="2"/>
              <a:buChar char="Ø"/>
            </a:pPr>
            <a:r>
              <a:rPr lang="en-US" dirty="0">
                <a:solidFill>
                  <a:srgbClr val="000000"/>
                </a:solidFill>
                <a:latin typeface="NimbusSanL-Regu"/>
              </a:rPr>
              <a:t>More pheromone on path increases probability of path being followed</a:t>
            </a:r>
            <a:endParaRPr lang="en-US" dirty="0"/>
          </a:p>
        </p:txBody>
      </p:sp>
    </p:spTree>
    <p:extLst>
      <p:ext uri="{BB962C8B-B14F-4D97-AF65-F5344CB8AC3E}">
        <p14:creationId xmlns:p14="http://schemas.microsoft.com/office/powerpoint/2010/main" val="168032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7861" y="782192"/>
            <a:ext cx="9965627" cy="5411901"/>
          </a:xfrm>
          <a:prstGeom prst="rect">
            <a:avLst/>
          </a:prstGeom>
        </p:spPr>
      </p:pic>
    </p:spTree>
    <p:extLst>
      <p:ext uri="{BB962C8B-B14F-4D97-AF65-F5344CB8AC3E}">
        <p14:creationId xmlns:p14="http://schemas.microsoft.com/office/powerpoint/2010/main" val="104035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ACO System</a:t>
            </a:r>
            <a:endParaRPr lang="en-US" sz="3200" dirty="0"/>
          </a:p>
        </p:txBody>
      </p:sp>
      <p:sp>
        <p:nvSpPr>
          <p:cNvPr id="3" name="Content Placeholder 2"/>
          <p:cNvSpPr>
            <a:spLocks noGrp="1"/>
          </p:cNvSpPr>
          <p:nvPr>
            <p:ph idx="1"/>
          </p:nvPr>
        </p:nvSpPr>
        <p:spPr/>
        <p:txBody>
          <a:bodyPr/>
          <a:lstStyle/>
          <a:p>
            <a:pPr marL="0" indent="0">
              <a:buNone/>
            </a:pPr>
            <a:r>
              <a:rPr lang="en-US" b="1" dirty="0"/>
              <a:t>Overview of the System:</a:t>
            </a:r>
          </a:p>
          <a:p>
            <a:r>
              <a:rPr lang="en-US" dirty="0"/>
              <a:t>Virtual trail accumulated on path segments</a:t>
            </a:r>
          </a:p>
          <a:p>
            <a:r>
              <a:rPr lang="en-US" dirty="0"/>
              <a:t>Path selected at random based on amount of "trail" present on possible paths from starting node</a:t>
            </a:r>
          </a:p>
          <a:p>
            <a:r>
              <a:rPr lang="en-US" dirty="0"/>
              <a:t>Ant reaches next node, selects next path</a:t>
            </a:r>
          </a:p>
          <a:p>
            <a:r>
              <a:rPr lang="en-US" dirty="0"/>
              <a:t>Continues until reaches starting node</a:t>
            </a:r>
          </a:p>
          <a:p>
            <a:r>
              <a:rPr lang="en-US" dirty="0"/>
              <a:t>Finished tour is a solution.</a:t>
            </a:r>
          </a:p>
          <a:p>
            <a:r>
              <a:rPr lang="en-US" dirty="0"/>
              <a:t>Tour is analyzed for optimality</a:t>
            </a:r>
          </a:p>
        </p:txBody>
      </p:sp>
    </p:spTree>
    <p:extLst>
      <p:ext uri="{BB962C8B-B14F-4D97-AF65-F5344CB8AC3E}">
        <p14:creationId xmlns:p14="http://schemas.microsoft.com/office/powerpoint/2010/main" val="386540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Meta-heuristic</a:t>
            </a:r>
            <a:endParaRPr lang="en-US" sz="3200" dirty="0"/>
          </a:p>
        </p:txBody>
      </p:sp>
      <p:sp>
        <p:nvSpPr>
          <p:cNvPr id="3" name="Content Placeholder 2"/>
          <p:cNvSpPr>
            <a:spLocks noGrp="1"/>
          </p:cNvSpPr>
          <p:nvPr>
            <p:ph idx="1"/>
          </p:nvPr>
        </p:nvSpPr>
        <p:spPr/>
        <p:txBody>
          <a:bodyPr/>
          <a:lstStyle/>
          <a:p>
            <a:r>
              <a:rPr lang="en-US" dirty="0"/>
              <a:t>Heuristic method for solving a very general class of computational problems by combining user-given heuristics in the hope of obtaining a more efficient procedure.</a:t>
            </a:r>
          </a:p>
          <a:p>
            <a:r>
              <a:rPr lang="en-US" dirty="0"/>
              <a:t>ACO is meta-heuristic</a:t>
            </a:r>
          </a:p>
          <a:p>
            <a:r>
              <a:rPr lang="en-US" b="1" dirty="0"/>
              <a:t> </a:t>
            </a:r>
            <a:r>
              <a:rPr lang="en-US" dirty="0"/>
              <a:t>Soft computing technique for solving hard discrete optimization problems</a:t>
            </a:r>
          </a:p>
        </p:txBody>
      </p:sp>
    </p:spTree>
    <p:extLst>
      <p:ext uri="{BB962C8B-B14F-4D97-AF65-F5344CB8AC3E}">
        <p14:creationId xmlns:p14="http://schemas.microsoft.com/office/powerpoint/2010/main" val="311369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32" y="438277"/>
            <a:ext cx="10515600" cy="1325563"/>
          </a:xfrm>
        </p:spPr>
        <p:txBody>
          <a:bodyPr>
            <a:normAutofit/>
          </a:bodyPr>
          <a:lstStyle/>
          <a:p>
            <a:r>
              <a:rPr lang="en-US" sz="3200" b="1" dirty="0"/>
              <a:t>ACO - Construct Ant Solutions</a:t>
            </a:r>
            <a:endParaRPr lang="en-US" sz="3200" dirty="0"/>
          </a:p>
        </p:txBody>
      </p:sp>
      <p:pic>
        <p:nvPicPr>
          <p:cNvPr id="4" name="Content Placeholder 3"/>
          <p:cNvPicPr>
            <a:picLocks noGrp="1" noChangeAspect="1"/>
          </p:cNvPicPr>
          <p:nvPr>
            <p:ph idx="1"/>
          </p:nvPr>
        </p:nvPicPr>
        <p:blipFill>
          <a:blip r:embed="rId2"/>
          <a:stretch>
            <a:fillRect/>
          </a:stretch>
        </p:blipFill>
        <p:spPr>
          <a:xfrm>
            <a:off x="1170432" y="1871408"/>
            <a:ext cx="8766048" cy="3568161"/>
          </a:xfrm>
          <a:prstGeom prst="rect">
            <a:avLst/>
          </a:prstGeom>
        </p:spPr>
      </p:pic>
    </p:spTree>
    <p:extLst>
      <p:ext uri="{BB962C8B-B14F-4D97-AF65-F5344CB8AC3E}">
        <p14:creationId xmlns:p14="http://schemas.microsoft.com/office/powerpoint/2010/main" val="122240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610" y="365125"/>
            <a:ext cx="10515600" cy="1325563"/>
          </a:xfrm>
        </p:spPr>
        <p:txBody>
          <a:bodyPr>
            <a:normAutofit/>
          </a:bodyPr>
          <a:lstStyle/>
          <a:p>
            <a:r>
              <a:rPr lang="en-US" sz="3200" b="1" dirty="0"/>
              <a:t>ACO - Pheromone Update</a:t>
            </a:r>
            <a:endParaRPr lang="en-US" sz="3200" dirty="0"/>
          </a:p>
        </p:txBody>
      </p:sp>
      <p:pic>
        <p:nvPicPr>
          <p:cNvPr id="4" name="Content Placeholder 3"/>
          <p:cNvPicPr>
            <a:picLocks noGrp="1" noChangeAspect="1"/>
          </p:cNvPicPr>
          <p:nvPr>
            <p:ph idx="1"/>
          </p:nvPr>
        </p:nvPicPr>
        <p:blipFill>
          <a:blip r:embed="rId2"/>
          <a:stretch>
            <a:fillRect/>
          </a:stretch>
        </p:blipFill>
        <p:spPr>
          <a:xfrm>
            <a:off x="1451610" y="1690688"/>
            <a:ext cx="9301734" cy="4207605"/>
          </a:xfrm>
          <a:prstGeom prst="rect">
            <a:avLst/>
          </a:prstGeom>
        </p:spPr>
      </p:pic>
    </p:spTree>
    <p:extLst>
      <p:ext uri="{BB962C8B-B14F-4D97-AF65-F5344CB8AC3E}">
        <p14:creationId xmlns:p14="http://schemas.microsoft.com/office/powerpoint/2010/main" val="50832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139" y="328549"/>
            <a:ext cx="8939784" cy="780923"/>
          </a:xfrm>
        </p:spPr>
        <p:txBody>
          <a:bodyPr/>
          <a:lstStyle/>
          <a:p>
            <a:r>
              <a:rPr lang="en-US" dirty="0"/>
              <a:t>Output screen:</a:t>
            </a:r>
          </a:p>
        </p:txBody>
      </p:sp>
      <p:pic>
        <p:nvPicPr>
          <p:cNvPr id="3" name="Picture 2"/>
          <p:cNvPicPr>
            <a:picLocks noChangeAspect="1"/>
          </p:cNvPicPr>
          <p:nvPr/>
        </p:nvPicPr>
        <p:blipFill>
          <a:blip r:embed="rId2"/>
          <a:stretch>
            <a:fillRect/>
          </a:stretch>
        </p:blipFill>
        <p:spPr>
          <a:xfrm>
            <a:off x="1493139" y="1109472"/>
            <a:ext cx="8674989" cy="5218176"/>
          </a:xfrm>
          <a:prstGeom prst="rect">
            <a:avLst/>
          </a:prstGeom>
        </p:spPr>
      </p:pic>
    </p:spTree>
    <p:extLst>
      <p:ext uri="{BB962C8B-B14F-4D97-AF65-F5344CB8AC3E}">
        <p14:creationId xmlns:p14="http://schemas.microsoft.com/office/powerpoint/2010/main" val="154414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1120" y="1060705"/>
            <a:ext cx="9314688" cy="4419800"/>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Travelling Salesman Problem describes a salesman who must travel between N cities. The order in which he does so is something he does not care about, as long as he visits each one during his trip, and finishes where he was at first. Each city is connected to other close by cities, or nodes, by airplane, or by road or railway. Each of those links between the cities has one or more weights (or the cost) attached. The cost describes how "difficult" it is to traverse this edge on the graph, and may be given, for example, by the cost of an airplane ticket or train ticket, or perhaps by the length of the edge, or time required to complete the traversal. The salesman wants to keep both the travel costs, as well as the distance he travels as low as possible.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7772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112" y="377317"/>
            <a:ext cx="10515600" cy="1325563"/>
          </a:xfrm>
        </p:spPr>
        <p:txBody>
          <a:bodyPr>
            <a:normAutofit/>
          </a:bodyPr>
          <a:lstStyle/>
          <a:p>
            <a:r>
              <a:rPr lang="en-US" sz="3200" b="1" dirty="0"/>
              <a:t>Advantages of ACO</a:t>
            </a:r>
            <a:endParaRPr lang="en-US" sz="3200" dirty="0"/>
          </a:p>
        </p:txBody>
      </p:sp>
      <p:sp>
        <p:nvSpPr>
          <p:cNvPr id="3" name="Content Placeholder 2"/>
          <p:cNvSpPr>
            <a:spLocks noGrp="1"/>
          </p:cNvSpPr>
          <p:nvPr>
            <p:ph idx="1"/>
          </p:nvPr>
        </p:nvSpPr>
        <p:spPr>
          <a:xfrm>
            <a:off x="1277112" y="1825625"/>
            <a:ext cx="9512808" cy="4351338"/>
          </a:xfrm>
        </p:spPr>
        <p:txBody>
          <a:bodyPr/>
          <a:lstStyle/>
          <a:p>
            <a:r>
              <a:rPr lang="en-US" dirty="0"/>
              <a:t>Inherent parallelism</a:t>
            </a:r>
          </a:p>
          <a:p>
            <a:r>
              <a:rPr lang="en-US" dirty="0"/>
              <a:t>Positive Feedback accounts for rapid discovery of good solutions</a:t>
            </a:r>
          </a:p>
          <a:p>
            <a:r>
              <a:rPr lang="en-US" dirty="0"/>
              <a:t>Efficient for Traveling Salesman Problem and similar problems</a:t>
            </a:r>
          </a:p>
          <a:p>
            <a:r>
              <a:rPr lang="en-US" dirty="0"/>
              <a:t>Can be used in dynamic applications (adapts to changes such as new distances, </a:t>
            </a:r>
            <a:r>
              <a:rPr lang="en-US" dirty="0" err="1"/>
              <a:t>etc</a:t>
            </a:r>
            <a:r>
              <a:rPr lang="en-US" dirty="0"/>
              <a:t>)</a:t>
            </a:r>
          </a:p>
        </p:txBody>
      </p:sp>
    </p:spTree>
    <p:extLst>
      <p:ext uri="{BB962C8B-B14F-4D97-AF65-F5344CB8AC3E}">
        <p14:creationId xmlns:p14="http://schemas.microsoft.com/office/powerpoint/2010/main" val="325491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401701"/>
            <a:ext cx="9902952" cy="1325563"/>
          </a:xfrm>
        </p:spPr>
        <p:txBody>
          <a:bodyPr>
            <a:normAutofit/>
          </a:bodyPr>
          <a:lstStyle/>
          <a:p>
            <a:r>
              <a:rPr lang="en-US" sz="3200" b="1" dirty="0"/>
              <a:t>Disadvantages of ACO</a:t>
            </a:r>
            <a:endParaRPr lang="en-US" sz="3200" dirty="0"/>
          </a:p>
        </p:txBody>
      </p:sp>
      <p:sp>
        <p:nvSpPr>
          <p:cNvPr id="3" name="Content Placeholder 2"/>
          <p:cNvSpPr>
            <a:spLocks noGrp="1"/>
          </p:cNvSpPr>
          <p:nvPr>
            <p:ph idx="1"/>
          </p:nvPr>
        </p:nvSpPr>
        <p:spPr>
          <a:xfrm>
            <a:off x="1264920" y="1727264"/>
            <a:ext cx="9598152" cy="4026535"/>
          </a:xfrm>
        </p:spPr>
        <p:txBody>
          <a:bodyPr/>
          <a:lstStyle/>
          <a:p>
            <a:r>
              <a:rPr lang="en-US" dirty="0"/>
              <a:t>Theoretical analysis is difficult</a:t>
            </a:r>
          </a:p>
          <a:p>
            <a:r>
              <a:rPr lang="en-US" dirty="0"/>
              <a:t>Sequences of random decisions (not independent)</a:t>
            </a:r>
          </a:p>
          <a:p>
            <a:r>
              <a:rPr lang="en-US" dirty="0"/>
              <a:t>Probability distribution changes by iteration</a:t>
            </a:r>
          </a:p>
          <a:p>
            <a:r>
              <a:rPr lang="en-US" dirty="0"/>
              <a:t>Research is experimental rather than theoretical</a:t>
            </a:r>
          </a:p>
          <a:p>
            <a:r>
              <a:rPr lang="en-US" dirty="0"/>
              <a:t>Time to convergence uncertain (but convergence is </a:t>
            </a:r>
            <a:r>
              <a:rPr lang="en-US" dirty="0" err="1"/>
              <a:t>gauranteed</a:t>
            </a:r>
            <a:r>
              <a:rPr lang="en-US" dirty="0"/>
              <a:t>!)</a:t>
            </a:r>
          </a:p>
        </p:txBody>
      </p:sp>
    </p:spTree>
    <p:extLst>
      <p:ext uri="{BB962C8B-B14F-4D97-AF65-F5344CB8AC3E}">
        <p14:creationId xmlns:p14="http://schemas.microsoft.com/office/powerpoint/2010/main" val="1190237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152" y="706501"/>
            <a:ext cx="8854440" cy="1146683"/>
          </a:xfrm>
        </p:spPr>
        <p:txBody>
          <a:bodyPr/>
          <a:lstStyle/>
          <a:p>
            <a:r>
              <a:rPr lang="en-US" dirty="0"/>
              <a:t>Conclusion:</a:t>
            </a:r>
          </a:p>
        </p:txBody>
      </p:sp>
      <p:sp>
        <p:nvSpPr>
          <p:cNvPr id="3" name="TextBox 2"/>
          <p:cNvSpPr txBox="1"/>
          <p:nvPr/>
        </p:nvSpPr>
        <p:spPr>
          <a:xfrm>
            <a:off x="1597152" y="1950720"/>
            <a:ext cx="8144256" cy="2308324"/>
          </a:xfrm>
          <a:prstGeom prst="rect">
            <a:avLst/>
          </a:prstGeom>
          <a:noFill/>
        </p:spPr>
        <p:txBody>
          <a:bodyPr wrap="square" rtlCol="0">
            <a:spAutoFit/>
          </a:bodyPr>
          <a:lstStyle/>
          <a:p>
            <a:pPr algn="just"/>
            <a:r>
              <a:rPr lang="en-US" dirty="0"/>
              <a:t>In the comparative study of implementation of both of these algorithms on travelling salesman problem , Ant Colony Optimization was found to give better result than the particle swarm optimization because when both algorithms were executed with same number of particles (10) , the running time of both algorithms to find the shortest route was almost identical , while ACO was working on dataset of 40 cities and PSO was working on dataset of only 8 cities , which concludes that Ant Colony Optimization(ACO) algorithm is way much faster that PSO and hence is a better approach for in the process of solving the Travelling Salesman Problem.</a:t>
            </a:r>
          </a:p>
        </p:txBody>
      </p:sp>
    </p:spTree>
    <p:extLst>
      <p:ext uri="{BB962C8B-B14F-4D97-AF65-F5344CB8AC3E}">
        <p14:creationId xmlns:p14="http://schemas.microsoft.com/office/powerpoint/2010/main" val="94704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mad_carte_d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01" y="1490664"/>
            <a:ext cx="8278813" cy="3876675"/>
          </a:xfrm>
          <a:prstGeom prst="rect">
            <a:avLst/>
          </a:prstGeom>
          <a:noFill/>
          <a:extLst>
            <a:ext uri="{909E8E84-426E-40DD-AFC4-6F175D3DCCD1}">
              <a14:hiddenFill xmlns:a14="http://schemas.microsoft.com/office/drawing/2010/main">
                <a:solidFill>
                  <a:srgbClr val="FFFFFF"/>
                </a:solidFill>
              </a14:hiddenFill>
            </a:ext>
          </a:extLst>
        </p:spPr>
      </p:pic>
      <p:sp>
        <p:nvSpPr>
          <p:cNvPr id="7174" name="Text Box 6"/>
          <p:cNvSpPr txBox="1">
            <a:spLocks noChangeArrowheads="1"/>
          </p:cNvSpPr>
          <p:nvPr/>
        </p:nvSpPr>
        <p:spPr bwMode="auto">
          <a:xfrm>
            <a:off x="3019814" y="5670592"/>
            <a:ext cx="6150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Find a tour with minimum distance, visiting every city only once</a:t>
            </a:r>
          </a:p>
        </p:txBody>
      </p:sp>
      <p:sp>
        <p:nvSpPr>
          <p:cNvPr id="11355" name="Text Box 91"/>
          <p:cNvSpPr txBox="1">
            <a:spLocks noChangeArrowheads="1"/>
          </p:cNvSpPr>
          <p:nvPr/>
        </p:nvSpPr>
        <p:spPr bwMode="auto">
          <a:xfrm>
            <a:off x="3615457" y="785040"/>
            <a:ext cx="4959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Madeira Island (west of Morocco in Atlantic ocean)</a:t>
            </a:r>
          </a:p>
        </p:txBody>
      </p:sp>
    </p:spTree>
    <p:extLst>
      <p:ext uri="{BB962C8B-B14F-4D97-AF65-F5344CB8AC3E}">
        <p14:creationId xmlns:p14="http://schemas.microsoft.com/office/powerpoint/2010/main" val="242593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99032" y="365125"/>
            <a:ext cx="8525256" cy="1325563"/>
          </a:xfrm>
        </p:spPr>
        <p:txBody>
          <a:bodyPr/>
          <a:lstStyle/>
          <a:p>
            <a:r>
              <a:rPr lang="en-US" altLang="en-US" dirty="0"/>
              <a:t>Traveling Salesman Problem</a:t>
            </a:r>
          </a:p>
        </p:txBody>
      </p:sp>
      <p:sp>
        <p:nvSpPr>
          <p:cNvPr id="8195" name="Rectangle 3"/>
          <p:cNvSpPr>
            <a:spLocks noGrp="1" noChangeArrowheads="1"/>
          </p:cNvSpPr>
          <p:nvPr>
            <p:ph type="body" idx="1"/>
          </p:nvPr>
        </p:nvSpPr>
        <p:spPr>
          <a:xfrm>
            <a:off x="1719136" y="1690688"/>
            <a:ext cx="7772400" cy="4840287"/>
          </a:xfrm>
        </p:spPr>
        <p:txBody>
          <a:bodyPr/>
          <a:lstStyle/>
          <a:p>
            <a:r>
              <a:rPr lang="en-US" altLang="en-US" dirty="0"/>
              <a:t>Theoretical interest</a:t>
            </a:r>
          </a:p>
          <a:p>
            <a:pPr lvl="1"/>
            <a:r>
              <a:rPr lang="en-US" altLang="en-US" dirty="0"/>
              <a:t>Basic NP-complete problem  (</a:t>
            </a:r>
            <a:r>
              <a:rPr lang="en-US" altLang="en-US" dirty="0">
                <a:sym typeface="Wingdings" panose="05000000000000000000" pitchFamily="2" charset="2"/>
              </a:rPr>
              <a:t> not easy)</a:t>
            </a:r>
          </a:p>
          <a:p>
            <a:pPr marL="457200" lvl="1" indent="0">
              <a:buNone/>
            </a:pPr>
            <a:r>
              <a:rPr lang="en-US" altLang="en-US" dirty="0">
                <a:sym typeface="Wingdings" panose="05000000000000000000" pitchFamily="2" charset="2"/>
              </a:rPr>
              <a:t>(only to traverse 10 cities , the solution space , </a:t>
            </a:r>
            <a:r>
              <a:rPr lang="en-US" altLang="en-US" dirty="0" err="1">
                <a:sym typeface="Wingdings" panose="05000000000000000000" pitchFamily="2" charset="2"/>
              </a:rPr>
              <a:t>i.e</a:t>
            </a:r>
            <a:r>
              <a:rPr lang="en-US" altLang="en-US" dirty="0">
                <a:sym typeface="Wingdings" panose="05000000000000000000" pitchFamily="2" charset="2"/>
              </a:rPr>
              <a:t>, the total number of possible solutions is 181440 )</a:t>
            </a:r>
            <a:endParaRPr lang="en-US" altLang="en-US" dirty="0"/>
          </a:p>
          <a:p>
            <a:pPr lvl="1"/>
            <a:r>
              <a:rPr lang="en-US" altLang="en-US" dirty="0"/>
              <a:t>1993-2001: +150 articles about TSP in INFORMS &amp; Decision Sciences databases</a:t>
            </a:r>
          </a:p>
          <a:p>
            <a:r>
              <a:rPr lang="en-US" altLang="en-US" dirty="0"/>
              <a:t>Practical interest</a:t>
            </a:r>
          </a:p>
          <a:p>
            <a:pPr lvl="1"/>
            <a:r>
              <a:rPr lang="en-US" altLang="en-US" dirty="0"/>
              <a:t>Vehicle Routing Problem</a:t>
            </a:r>
          </a:p>
          <a:p>
            <a:pPr lvl="1"/>
            <a:r>
              <a:rPr lang="en-US" altLang="en-US" dirty="0"/>
              <a:t>Genetic/Radiated Hybrid Mapping Problem</a:t>
            </a:r>
          </a:p>
          <a:p>
            <a:pPr lvl="2"/>
            <a:r>
              <a:rPr lang="en-US" altLang="en-US" dirty="0"/>
              <a:t>NCBI/Concorde, </a:t>
            </a:r>
            <a:r>
              <a:rPr lang="en-US" altLang="en-US" dirty="0" err="1"/>
              <a:t>Carthagène</a:t>
            </a:r>
            <a:r>
              <a:rPr lang="en-US" altLang="en-US" dirty="0"/>
              <a:t>, ...</a:t>
            </a:r>
          </a:p>
        </p:txBody>
      </p:sp>
    </p:spTree>
    <p:extLst>
      <p:ext uri="{BB962C8B-B14F-4D97-AF65-F5344CB8AC3E}">
        <p14:creationId xmlns:p14="http://schemas.microsoft.com/office/powerpoint/2010/main" val="26655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Variants</a:t>
            </a:r>
          </a:p>
        </p:txBody>
      </p:sp>
      <p:sp>
        <p:nvSpPr>
          <p:cNvPr id="44035" name="Rectangle 3"/>
          <p:cNvSpPr>
            <a:spLocks noGrp="1" noChangeArrowheads="1"/>
          </p:cNvSpPr>
          <p:nvPr>
            <p:ph type="body" idx="1"/>
          </p:nvPr>
        </p:nvSpPr>
        <p:spPr>
          <a:xfrm>
            <a:off x="838200" y="1825625"/>
            <a:ext cx="4867656" cy="4351338"/>
          </a:xfrm>
        </p:spPr>
        <p:txBody>
          <a:bodyPr>
            <a:noAutofit/>
          </a:bodyPr>
          <a:lstStyle/>
          <a:p>
            <a:pPr>
              <a:lnSpc>
                <a:spcPct val="90000"/>
              </a:lnSpc>
            </a:pPr>
            <a:r>
              <a:rPr lang="en-US" altLang="en-US" sz="1800" dirty="0">
                <a:latin typeface="Times New Roman" panose="02020603050405020304" pitchFamily="18" charset="0"/>
                <a:cs typeface="Times New Roman" panose="02020603050405020304" pitchFamily="18" charset="0"/>
              </a:rPr>
              <a:t>Euclidean Traveling Salesman Selection Problem         </a:t>
            </a:r>
          </a:p>
          <a:p>
            <a:pPr>
              <a:lnSpc>
                <a:spcPct val="90000"/>
              </a:lnSpc>
            </a:pPr>
            <a:r>
              <a:rPr lang="en-US" altLang="en-US" sz="1800" dirty="0">
                <a:latin typeface="Times New Roman" panose="02020603050405020304" pitchFamily="18" charset="0"/>
                <a:cs typeface="Times New Roman" panose="02020603050405020304" pitchFamily="18" charset="0"/>
              </a:rPr>
              <a:t>Asymmetric Traveling Salesman Problem</a:t>
            </a:r>
          </a:p>
          <a:p>
            <a:pPr>
              <a:lnSpc>
                <a:spcPct val="90000"/>
              </a:lnSpc>
            </a:pPr>
            <a:r>
              <a:rPr lang="en-US" altLang="en-US" sz="1800" dirty="0">
                <a:latin typeface="Times New Roman" panose="02020603050405020304" pitchFamily="18" charset="0"/>
                <a:cs typeface="Times New Roman" panose="02020603050405020304" pitchFamily="18" charset="0"/>
              </a:rPr>
              <a:t>Symmetric Wandering Salesman Problem </a:t>
            </a:r>
          </a:p>
          <a:p>
            <a:pPr>
              <a:lnSpc>
                <a:spcPct val="90000"/>
              </a:lnSpc>
            </a:pPr>
            <a:r>
              <a:rPr lang="en-US" altLang="en-US" sz="1800" dirty="0">
                <a:latin typeface="Times New Roman" panose="02020603050405020304" pitchFamily="18" charset="0"/>
                <a:cs typeface="Times New Roman" panose="02020603050405020304" pitchFamily="18" charset="0"/>
              </a:rPr>
              <a:t>Selective Traveling Salesman Problem</a:t>
            </a:r>
          </a:p>
          <a:p>
            <a:pPr>
              <a:lnSpc>
                <a:spcPct val="90000"/>
              </a:lnSpc>
            </a:pPr>
            <a:r>
              <a:rPr lang="en-US" altLang="en-US" sz="1800" dirty="0">
                <a:latin typeface="Times New Roman" panose="02020603050405020304" pitchFamily="18" charset="0"/>
                <a:cs typeface="Times New Roman" panose="02020603050405020304" pitchFamily="18" charset="0"/>
              </a:rPr>
              <a:t>TSP with distances 1 and 2, TSP(1,2) </a:t>
            </a:r>
          </a:p>
          <a:p>
            <a:pPr>
              <a:lnSpc>
                <a:spcPct val="90000"/>
              </a:lnSpc>
            </a:pPr>
            <a:r>
              <a:rPr lang="en-US" altLang="en-US" sz="1800" dirty="0">
                <a:latin typeface="Times New Roman" panose="02020603050405020304" pitchFamily="18" charset="0"/>
                <a:cs typeface="Times New Roman" panose="02020603050405020304" pitchFamily="18" charset="0"/>
              </a:rPr>
              <a:t>K-template Traveling Salesman Problem </a:t>
            </a:r>
          </a:p>
          <a:p>
            <a:pPr>
              <a:lnSpc>
                <a:spcPct val="90000"/>
              </a:lnSpc>
            </a:pPr>
            <a:r>
              <a:rPr lang="en-US" altLang="en-US" sz="1800" dirty="0" err="1">
                <a:latin typeface="Times New Roman" panose="02020603050405020304" pitchFamily="18" charset="0"/>
                <a:cs typeface="Times New Roman" panose="02020603050405020304" pitchFamily="18" charset="0"/>
              </a:rPr>
              <a:t>Circulant</a:t>
            </a:r>
            <a:r>
              <a:rPr lang="en-US" altLang="en-US" sz="1800" dirty="0">
                <a:latin typeface="Times New Roman" panose="02020603050405020304" pitchFamily="18" charset="0"/>
                <a:cs typeface="Times New Roman" panose="02020603050405020304" pitchFamily="18" charset="0"/>
              </a:rPr>
              <a:t> Traveling Salesman Problem </a:t>
            </a:r>
          </a:p>
          <a:p>
            <a:pPr>
              <a:lnSpc>
                <a:spcPct val="90000"/>
              </a:lnSpc>
            </a:pPr>
            <a:r>
              <a:rPr lang="en-US" altLang="en-US" sz="1800" dirty="0">
                <a:latin typeface="Times New Roman" panose="02020603050405020304" pitchFamily="18" charset="0"/>
                <a:cs typeface="Times New Roman" panose="02020603050405020304" pitchFamily="18" charset="0"/>
              </a:rPr>
              <a:t>On-line Traveling Salesman Problem </a:t>
            </a:r>
          </a:p>
          <a:p>
            <a:r>
              <a:rPr lang="en-US" altLang="en-US" sz="1800" dirty="0">
                <a:latin typeface="Times New Roman" panose="02020603050405020304" pitchFamily="18" charset="0"/>
                <a:cs typeface="Times New Roman" panose="02020603050405020304" pitchFamily="18" charset="0"/>
              </a:rPr>
              <a:t>Maximum Latency TSP </a:t>
            </a:r>
          </a:p>
          <a:p>
            <a:pPr>
              <a:lnSpc>
                <a:spcPct val="90000"/>
              </a:lnSpc>
            </a:pPr>
            <a:endParaRPr lang="en-US" altLang="en-US" sz="1600" dirty="0">
              <a:latin typeface="Times New Roman" panose="02020603050405020304" pitchFamily="18" charset="0"/>
              <a:cs typeface="Times New Roman" panose="02020603050405020304" pitchFamily="18" charset="0"/>
            </a:endParaRPr>
          </a:p>
          <a:p>
            <a:pPr marL="0" indent="0">
              <a:lnSpc>
                <a:spcPct val="90000"/>
              </a:lnSpc>
              <a:buNone/>
            </a:pPr>
            <a:endParaRPr lang="en-US" altLang="en-US" sz="1000" dirty="0">
              <a:latin typeface="Courier New" panose="02070309020205020404" pitchFamily="49" charset="0"/>
            </a:endParaRPr>
          </a:p>
        </p:txBody>
      </p:sp>
      <p:sp>
        <p:nvSpPr>
          <p:cNvPr id="2" name="Rectangle 1"/>
          <p:cNvSpPr/>
          <p:nvPr/>
        </p:nvSpPr>
        <p:spPr>
          <a:xfrm>
            <a:off x="6096000" y="1825625"/>
            <a:ext cx="5669280" cy="2834622"/>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Minimum Latency Problem </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Max TSP</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Traveling Preacher Problem</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Bipartite TSP </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Remote TSP </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Precedence-Constrained TSP </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Exact TSP </a:t>
            </a:r>
          </a:p>
          <a:p>
            <a:pPr marL="285750" indent="-285750">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Tour Cover problem </a:t>
            </a:r>
          </a:p>
          <a:p>
            <a:pPr marL="285750" indent="-285750">
              <a:lnSpc>
                <a:spcPct val="9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Time-dependent TSP </a:t>
            </a:r>
          </a:p>
          <a:p>
            <a:pPr marL="285750" indent="-285750">
              <a:lnSpc>
                <a:spcPct val="9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Angular-Metric Traveling Salesman Problem </a:t>
            </a:r>
          </a:p>
          <a:p>
            <a:pPr marL="285750" indent="-285750">
              <a:lnSpc>
                <a:spcPct val="90000"/>
              </a:lnSpc>
              <a:buFont typeface="Arial" panose="020B0604020202020204" pitchFamily="34" charset="0"/>
              <a:buChar char="•"/>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263420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53536"/>
            <a:ext cx="8229600" cy="1143000"/>
          </a:xfrm>
        </p:spPr>
        <p:txBody>
          <a:bodyPr>
            <a:normAutofit/>
          </a:bodyPr>
          <a:lstStyle/>
          <a:p>
            <a:pPr marL="54864">
              <a:defRPr/>
            </a:pPr>
            <a:r>
              <a:rPr lang="pt-PT" dirty="0" err="1">
                <a:solidFill>
                  <a:schemeClr val="tx2">
                    <a:tint val="100000"/>
                    <a:shade val="90000"/>
                    <a:satMod val="250000"/>
                    <a:alpha val="100000"/>
                  </a:schemeClr>
                </a:solidFill>
              </a:rPr>
              <a:t>Introduction</a:t>
            </a:r>
            <a:r>
              <a:rPr lang="pt-PT" dirty="0">
                <a:solidFill>
                  <a:schemeClr val="tx2">
                    <a:tint val="100000"/>
                    <a:shade val="90000"/>
                    <a:satMod val="250000"/>
                    <a:alpha val="100000"/>
                  </a:schemeClr>
                </a:solidFill>
              </a:rPr>
              <a:t> to </a:t>
            </a:r>
            <a:r>
              <a:rPr lang="pt-PT" dirty="0" err="1">
                <a:solidFill>
                  <a:schemeClr val="tx2">
                    <a:tint val="100000"/>
                    <a:shade val="90000"/>
                    <a:satMod val="250000"/>
                    <a:alpha val="100000"/>
                  </a:schemeClr>
                </a:solidFill>
              </a:rPr>
              <a:t>the</a:t>
            </a:r>
            <a:r>
              <a:rPr lang="pt-PT" dirty="0">
                <a:solidFill>
                  <a:schemeClr val="tx2">
                    <a:tint val="100000"/>
                    <a:shade val="90000"/>
                    <a:satMod val="250000"/>
                    <a:alpha val="100000"/>
                  </a:schemeClr>
                </a:solidFill>
              </a:rPr>
              <a:t> PSO: </a:t>
            </a:r>
            <a:r>
              <a:rPr lang="pt-PT" b="1" u="sng" dirty="0" err="1">
                <a:solidFill>
                  <a:schemeClr val="tx2">
                    <a:tint val="100000"/>
                    <a:shade val="90000"/>
                    <a:satMod val="250000"/>
                    <a:alpha val="100000"/>
                  </a:schemeClr>
                </a:solidFill>
              </a:rPr>
              <a:t>Origins</a:t>
            </a:r>
            <a:endParaRPr lang="pt-PT" b="1" u="sng" dirty="0">
              <a:solidFill>
                <a:schemeClr val="tx2">
                  <a:tint val="100000"/>
                  <a:shade val="90000"/>
                  <a:satMod val="250000"/>
                  <a:alpha val="100000"/>
                </a:schemeClr>
              </a:solidFill>
            </a:endParaRPr>
          </a:p>
        </p:txBody>
      </p:sp>
      <p:pic>
        <p:nvPicPr>
          <p:cNvPr id="8195" name="Picture 3"/>
          <p:cNvPicPr>
            <a:picLocks noChangeAspect="1" noChangeArrowheads="1"/>
          </p:cNvPicPr>
          <p:nvPr/>
        </p:nvPicPr>
        <p:blipFill>
          <a:blip r:embed="rId3" cstate="print"/>
          <a:srcRect/>
          <a:stretch>
            <a:fillRect/>
          </a:stretch>
        </p:blipFill>
        <p:spPr bwMode="auto">
          <a:xfrm>
            <a:off x="2711625" y="3212976"/>
            <a:ext cx="2636619" cy="2880000"/>
          </a:xfrm>
          <a:prstGeom prst="rect">
            <a:avLst/>
          </a:prstGeom>
          <a:ln>
            <a:noFill/>
          </a:ln>
          <a:effectLst>
            <a:softEdge rad="112500"/>
          </a:effectLst>
        </p:spPr>
      </p:pic>
      <p:sp>
        <p:nvSpPr>
          <p:cNvPr id="16387" name="Marcador de Posição de Conteúdo 2"/>
          <p:cNvSpPr>
            <a:spLocks noGrp="1"/>
          </p:cNvSpPr>
          <p:nvPr>
            <p:ph idx="1"/>
          </p:nvPr>
        </p:nvSpPr>
        <p:spPr>
          <a:xfrm>
            <a:off x="1847850" y="1530350"/>
            <a:ext cx="8434388" cy="1538288"/>
          </a:xfrm>
        </p:spPr>
        <p:txBody>
          <a:bodyPr>
            <a:normAutofit fontScale="77500" lnSpcReduction="20000"/>
          </a:bodyPr>
          <a:lstStyle/>
          <a:p>
            <a:pPr>
              <a:lnSpc>
                <a:spcPct val="150000"/>
              </a:lnSpc>
              <a:spcAft>
                <a:spcPts val="1200"/>
              </a:spcAft>
            </a:pPr>
            <a:r>
              <a:rPr lang="en-US" dirty="0"/>
              <a:t> Particle swarm optimization (PSO) is a population based stochastic optimization technique developed by </a:t>
            </a:r>
            <a:r>
              <a:rPr lang="en-US" dirty="0">
                <a:hlinkClick r:id="rId4"/>
              </a:rPr>
              <a:t>Dr. </a:t>
            </a:r>
            <a:r>
              <a:rPr lang="en-US" dirty="0" err="1">
                <a:hlinkClick r:id="rId4"/>
              </a:rPr>
              <a:t>Eberhart</a:t>
            </a:r>
            <a:r>
              <a:rPr lang="en-US" dirty="0"/>
              <a:t> and </a:t>
            </a:r>
            <a:r>
              <a:rPr lang="en-US" dirty="0">
                <a:hlinkClick r:id="rId5"/>
              </a:rPr>
              <a:t>Dr. Kennedy</a:t>
            </a:r>
            <a:r>
              <a:rPr lang="en-US" dirty="0"/>
              <a:t>  in 1995, inspired by social behavior of bird flocking or fish schooling.</a:t>
            </a:r>
            <a:endParaRPr lang="en-US" sz="2400" dirty="0"/>
          </a:p>
        </p:txBody>
      </p:sp>
      <p:pic>
        <p:nvPicPr>
          <p:cNvPr id="13" name="Picture 2"/>
          <p:cNvPicPr>
            <a:picLocks noChangeAspect="1" noChangeArrowheads="1"/>
          </p:cNvPicPr>
          <p:nvPr/>
        </p:nvPicPr>
        <p:blipFill>
          <a:blip r:embed="rId6" cstate="print"/>
          <a:srcRect/>
          <a:stretch>
            <a:fillRect/>
          </a:stretch>
        </p:blipFill>
        <p:spPr bwMode="auto">
          <a:xfrm>
            <a:off x="5807969" y="3212976"/>
            <a:ext cx="3845151" cy="2880000"/>
          </a:xfrm>
          <a:prstGeom prst="rect">
            <a:avLst/>
          </a:prstGeom>
          <a:ln>
            <a:noFill/>
          </a:ln>
          <a:effectLst>
            <a:softEdge rad="112500"/>
          </a:effectLst>
        </p:spPr>
      </p:pic>
    </p:spTree>
    <p:extLst>
      <p:ext uri="{BB962C8B-B14F-4D97-AF65-F5344CB8AC3E}">
        <p14:creationId xmlns:p14="http://schemas.microsoft.com/office/powerpoint/2010/main" val="290840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53536"/>
            <a:ext cx="8229600" cy="1143000"/>
          </a:xfrm>
        </p:spPr>
        <p:txBody>
          <a:bodyPr>
            <a:normAutofit/>
          </a:bodyPr>
          <a:lstStyle/>
          <a:p>
            <a:pPr marL="54864">
              <a:defRPr/>
            </a:pPr>
            <a:r>
              <a:rPr lang="pt-PT" dirty="0" err="1">
                <a:solidFill>
                  <a:schemeClr val="tx2">
                    <a:tint val="100000"/>
                    <a:shade val="90000"/>
                    <a:satMod val="250000"/>
                    <a:alpha val="100000"/>
                  </a:schemeClr>
                </a:solidFill>
              </a:rPr>
              <a:t>Introduction</a:t>
            </a:r>
            <a:r>
              <a:rPr lang="pt-PT" dirty="0">
                <a:solidFill>
                  <a:schemeClr val="tx2">
                    <a:tint val="100000"/>
                    <a:shade val="90000"/>
                    <a:satMod val="250000"/>
                    <a:alpha val="100000"/>
                  </a:schemeClr>
                </a:solidFill>
              </a:rPr>
              <a:t> to </a:t>
            </a:r>
            <a:r>
              <a:rPr lang="pt-PT" dirty="0" err="1">
                <a:solidFill>
                  <a:schemeClr val="tx2">
                    <a:tint val="100000"/>
                    <a:shade val="90000"/>
                    <a:satMod val="250000"/>
                    <a:alpha val="100000"/>
                  </a:schemeClr>
                </a:solidFill>
              </a:rPr>
              <a:t>the</a:t>
            </a:r>
            <a:r>
              <a:rPr lang="pt-PT" dirty="0">
                <a:solidFill>
                  <a:schemeClr val="tx2">
                    <a:tint val="100000"/>
                    <a:shade val="90000"/>
                    <a:satMod val="250000"/>
                    <a:alpha val="100000"/>
                  </a:schemeClr>
                </a:solidFill>
              </a:rPr>
              <a:t> PSO: </a:t>
            </a:r>
            <a:r>
              <a:rPr lang="pt-PT" b="1" u="sng" dirty="0" err="1">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3" name="Marcador de Posição de Conteúdo 2"/>
          <p:cNvSpPr>
            <a:spLocks noGrp="1"/>
          </p:cNvSpPr>
          <p:nvPr>
            <p:ph idx="1"/>
          </p:nvPr>
        </p:nvSpPr>
        <p:spPr>
          <a:xfrm>
            <a:off x="1590104" y="1836040"/>
            <a:ext cx="5256212" cy="4735513"/>
          </a:xfrm>
        </p:spPr>
        <p:txBody>
          <a:bodyPr>
            <a:normAutofit lnSpcReduction="10000"/>
          </a:bodyPr>
          <a:lstStyle/>
          <a:p>
            <a:pPr>
              <a:lnSpc>
                <a:spcPct val="150000"/>
              </a:lnSpc>
              <a:spcBef>
                <a:spcPts val="0"/>
              </a:spcBef>
              <a:buFont typeface="Wingdings 2"/>
              <a:buChar char=""/>
              <a:defRPr/>
            </a:pPr>
            <a:r>
              <a:rPr lang="en-US" sz="2400" dirty="0"/>
              <a:t>Uses a number of agents (</a:t>
            </a:r>
            <a:r>
              <a:rPr lang="en-US" sz="2400" b="1" dirty="0"/>
              <a:t>particles</a:t>
            </a:r>
            <a:r>
              <a:rPr lang="en-US" sz="2400" dirty="0"/>
              <a:t>) that constitute a swarm moving around in the search space looking for the best solution</a:t>
            </a:r>
          </a:p>
          <a:p>
            <a:pPr>
              <a:spcBef>
                <a:spcPts val="0"/>
              </a:spcBef>
              <a:buFont typeface="Wingdings 2"/>
              <a:buChar char=""/>
              <a:defRPr/>
            </a:pPr>
            <a:endParaRPr lang="en-US" sz="2400" dirty="0"/>
          </a:p>
          <a:p>
            <a:pPr>
              <a:lnSpc>
                <a:spcPct val="150000"/>
              </a:lnSpc>
              <a:spcBef>
                <a:spcPts val="0"/>
              </a:spcBef>
              <a:buFont typeface="Wingdings 2"/>
              <a:buChar char=""/>
              <a:defRPr/>
            </a:pPr>
            <a:r>
              <a:rPr lang="en-US" sz="2400" dirty="0"/>
              <a:t>Each particle in search space adjusts its “flying” according to its own flying experience as well as the flying experience of other particles</a:t>
            </a:r>
          </a:p>
        </p:txBody>
      </p:sp>
      <p:pic>
        <p:nvPicPr>
          <p:cNvPr id="4" name="Picture 2"/>
          <p:cNvPicPr>
            <a:picLocks noChangeAspect="1" noChangeArrowheads="1"/>
          </p:cNvPicPr>
          <p:nvPr/>
        </p:nvPicPr>
        <p:blipFill>
          <a:blip r:embed="rId3" cstate="print">
            <a:lum contrast="10000"/>
          </a:blip>
          <a:srcRect r="39237"/>
          <a:stretch>
            <a:fillRect/>
          </a:stretch>
        </p:blipFill>
        <p:spPr bwMode="auto">
          <a:xfrm>
            <a:off x="7248128" y="1981176"/>
            <a:ext cx="3096344" cy="3824088"/>
          </a:xfrm>
          <a:prstGeom prst="rect">
            <a:avLst/>
          </a:prstGeom>
          <a:ln>
            <a:noFill/>
          </a:ln>
          <a:effectLst>
            <a:softEdge rad="112500"/>
          </a:effectLst>
        </p:spPr>
      </p:pic>
    </p:spTree>
    <p:extLst>
      <p:ext uri="{BB962C8B-B14F-4D97-AF65-F5344CB8AC3E}">
        <p14:creationId xmlns:p14="http://schemas.microsoft.com/office/powerpoint/2010/main" val="345642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53536"/>
            <a:ext cx="8229600" cy="1143000"/>
          </a:xfrm>
        </p:spPr>
        <p:txBody>
          <a:bodyPr>
            <a:normAutofit/>
          </a:bodyPr>
          <a:lstStyle/>
          <a:p>
            <a:pPr marL="54864">
              <a:defRPr/>
            </a:pPr>
            <a:r>
              <a:rPr lang="pt-PT" dirty="0" err="1">
                <a:solidFill>
                  <a:schemeClr val="tx2">
                    <a:tint val="100000"/>
                    <a:shade val="90000"/>
                    <a:satMod val="250000"/>
                    <a:alpha val="100000"/>
                  </a:schemeClr>
                </a:solidFill>
              </a:rPr>
              <a:t>Introduction</a:t>
            </a:r>
            <a:r>
              <a:rPr lang="pt-PT" dirty="0">
                <a:solidFill>
                  <a:schemeClr val="tx2">
                    <a:tint val="100000"/>
                    <a:shade val="90000"/>
                    <a:satMod val="250000"/>
                    <a:alpha val="100000"/>
                  </a:schemeClr>
                </a:solidFill>
              </a:rPr>
              <a:t> to </a:t>
            </a:r>
            <a:r>
              <a:rPr lang="pt-PT" dirty="0" err="1">
                <a:solidFill>
                  <a:schemeClr val="tx2">
                    <a:tint val="100000"/>
                    <a:shade val="90000"/>
                    <a:satMod val="250000"/>
                    <a:alpha val="100000"/>
                  </a:schemeClr>
                </a:solidFill>
              </a:rPr>
              <a:t>the</a:t>
            </a:r>
            <a:r>
              <a:rPr lang="pt-PT" dirty="0">
                <a:solidFill>
                  <a:schemeClr val="tx2">
                    <a:tint val="100000"/>
                    <a:shade val="90000"/>
                    <a:satMod val="250000"/>
                    <a:alpha val="100000"/>
                  </a:schemeClr>
                </a:solidFill>
              </a:rPr>
              <a:t> PSO: </a:t>
            </a:r>
            <a:r>
              <a:rPr lang="pt-PT" b="1" u="sng" dirty="0" err="1">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24578" name="Marcador de Posição de Conteúdo 2"/>
          <p:cNvSpPr>
            <a:spLocks noGrp="1"/>
          </p:cNvSpPr>
          <p:nvPr>
            <p:ph idx="1"/>
          </p:nvPr>
        </p:nvSpPr>
        <p:spPr>
          <a:xfrm>
            <a:off x="1981200" y="1557338"/>
            <a:ext cx="8229600" cy="4806950"/>
          </a:xfrm>
        </p:spPr>
        <p:txBody>
          <a:bodyPr/>
          <a:lstStyle/>
          <a:p>
            <a:pPr>
              <a:lnSpc>
                <a:spcPct val="150000"/>
              </a:lnSpc>
              <a:spcAft>
                <a:spcPts val="600"/>
              </a:spcAft>
            </a:pPr>
            <a:r>
              <a:rPr lang="en-US" sz="2400"/>
              <a:t>Collection of flying particles (swarm) - Changing solutions</a:t>
            </a:r>
          </a:p>
          <a:p>
            <a:pPr>
              <a:lnSpc>
                <a:spcPct val="150000"/>
              </a:lnSpc>
              <a:spcAft>
                <a:spcPts val="600"/>
              </a:spcAft>
            </a:pPr>
            <a:r>
              <a:rPr lang="en-US" sz="2400"/>
              <a:t>Search area - Possible solutions</a:t>
            </a:r>
          </a:p>
          <a:p>
            <a:pPr>
              <a:lnSpc>
                <a:spcPct val="150000"/>
              </a:lnSpc>
              <a:spcAft>
                <a:spcPts val="600"/>
              </a:spcAft>
            </a:pPr>
            <a:r>
              <a:rPr lang="en-US" sz="2400"/>
              <a:t>Movement towards a promising area to get the global optimum</a:t>
            </a:r>
          </a:p>
          <a:p>
            <a:pPr>
              <a:lnSpc>
                <a:spcPct val="150000"/>
              </a:lnSpc>
              <a:spcAft>
                <a:spcPts val="600"/>
              </a:spcAft>
            </a:pPr>
            <a:r>
              <a:rPr lang="en-US" sz="2400"/>
              <a:t>Each particle keeps track:</a:t>
            </a:r>
          </a:p>
          <a:p>
            <a:pPr lvl="1">
              <a:lnSpc>
                <a:spcPct val="150000"/>
              </a:lnSpc>
              <a:spcBef>
                <a:spcPct val="0"/>
              </a:spcBef>
              <a:spcAft>
                <a:spcPts val="600"/>
              </a:spcAft>
            </a:pPr>
            <a:r>
              <a:rPr lang="en-US" sz="1900"/>
              <a:t>its best solution, personal best, </a:t>
            </a:r>
            <a:r>
              <a:rPr lang="en-US" sz="1900" i="1" u="sng"/>
              <a:t>pbest</a:t>
            </a:r>
          </a:p>
          <a:p>
            <a:pPr lvl="1">
              <a:lnSpc>
                <a:spcPct val="150000"/>
              </a:lnSpc>
              <a:spcBef>
                <a:spcPct val="0"/>
              </a:spcBef>
              <a:spcAft>
                <a:spcPts val="600"/>
              </a:spcAft>
            </a:pPr>
            <a:r>
              <a:rPr lang="en-US" sz="1900"/>
              <a:t>the best value of any particle, global best, </a:t>
            </a:r>
            <a:r>
              <a:rPr lang="en-US" sz="1900" i="1" u="sng"/>
              <a:t>gbest</a:t>
            </a:r>
          </a:p>
        </p:txBody>
      </p:sp>
    </p:spTree>
    <p:extLst>
      <p:ext uri="{BB962C8B-B14F-4D97-AF65-F5344CB8AC3E}">
        <p14:creationId xmlns:p14="http://schemas.microsoft.com/office/powerpoint/2010/main" val="325613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253536"/>
            <a:ext cx="8229600" cy="1143000"/>
          </a:xfrm>
        </p:spPr>
        <p:txBody>
          <a:bodyPr>
            <a:normAutofit/>
          </a:bodyPr>
          <a:lstStyle/>
          <a:p>
            <a:pPr marL="54864">
              <a:defRPr/>
            </a:pPr>
            <a:r>
              <a:rPr lang="pt-PT" dirty="0" err="1">
                <a:solidFill>
                  <a:schemeClr val="tx2">
                    <a:tint val="100000"/>
                    <a:shade val="90000"/>
                    <a:satMod val="250000"/>
                    <a:alpha val="100000"/>
                  </a:schemeClr>
                </a:solidFill>
              </a:rPr>
              <a:t>Introduction</a:t>
            </a:r>
            <a:r>
              <a:rPr lang="pt-PT" dirty="0">
                <a:solidFill>
                  <a:schemeClr val="tx2">
                    <a:tint val="100000"/>
                    <a:shade val="90000"/>
                    <a:satMod val="250000"/>
                    <a:alpha val="100000"/>
                  </a:schemeClr>
                </a:solidFill>
              </a:rPr>
              <a:t> to </a:t>
            </a:r>
            <a:r>
              <a:rPr lang="pt-PT" dirty="0" err="1">
                <a:solidFill>
                  <a:schemeClr val="tx2">
                    <a:tint val="100000"/>
                    <a:shade val="90000"/>
                    <a:satMod val="250000"/>
                    <a:alpha val="100000"/>
                  </a:schemeClr>
                </a:solidFill>
              </a:rPr>
              <a:t>the</a:t>
            </a:r>
            <a:r>
              <a:rPr lang="pt-PT" dirty="0">
                <a:solidFill>
                  <a:schemeClr val="tx2">
                    <a:tint val="100000"/>
                    <a:shade val="90000"/>
                    <a:satMod val="250000"/>
                    <a:alpha val="100000"/>
                  </a:schemeClr>
                </a:solidFill>
              </a:rPr>
              <a:t> PSO: </a:t>
            </a:r>
            <a:r>
              <a:rPr lang="pt-PT" b="1" u="sng" dirty="0" err="1">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26626" name="Marcador de Posição de Conteúdo 2"/>
          <p:cNvSpPr>
            <a:spLocks noGrp="1"/>
          </p:cNvSpPr>
          <p:nvPr>
            <p:ph idx="1"/>
          </p:nvPr>
        </p:nvSpPr>
        <p:spPr>
          <a:xfrm>
            <a:off x="1847851" y="1524696"/>
            <a:ext cx="8424863" cy="1422152"/>
          </a:xfrm>
        </p:spPr>
        <p:txBody>
          <a:bodyPr/>
          <a:lstStyle/>
          <a:p>
            <a:pPr eaLnBrk="1">
              <a:buClr>
                <a:srgbClr val="72A376"/>
              </a:buClr>
            </a:pPr>
            <a:r>
              <a:rPr lang="en-US" sz="2600" dirty="0">
                <a:solidFill>
                  <a:srgbClr val="FFFFFF"/>
                </a:solidFill>
              </a:rPr>
              <a:t>Each particle adjusts its travelling speed dynamically corresponding to the flying experiences of itself and its colleagues</a:t>
            </a:r>
          </a:p>
        </p:txBody>
      </p:sp>
      <p:sp>
        <p:nvSpPr>
          <p:cNvPr id="26627" name="Rectângulo 4"/>
          <p:cNvSpPr>
            <a:spLocks noChangeArrowheads="1"/>
          </p:cNvSpPr>
          <p:nvPr/>
        </p:nvSpPr>
        <p:spPr bwMode="auto">
          <a:xfrm>
            <a:off x="1497749" y="1854337"/>
            <a:ext cx="4033838" cy="3887787"/>
          </a:xfrm>
          <a:prstGeom prst="rect">
            <a:avLst/>
          </a:prstGeom>
          <a:noFill/>
          <a:ln w="9525">
            <a:noFill/>
            <a:miter lim="800000"/>
            <a:headEnd/>
            <a:tailEnd/>
          </a:ln>
        </p:spPr>
        <p:txBody>
          <a:bodyPr/>
          <a:lstStyle/>
          <a:p>
            <a:pPr marL="292100" indent="-292100">
              <a:lnSpc>
                <a:spcPct val="150000"/>
              </a:lnSpc>
              <a:spcAft>
                <a:spcPts val="1200"/>
              </a:spcAft>
              <a:buClr>
                <a:schemeClr val="accent1"/>
              </a:buClr>
              <a:buSzPct val="70000"/>
              <a:buFont typeface="Wingdings 2" pitchFamily="18" charset="2"/>
              <a:buChar char=""/>
            </a:pPr>
            <a:r>
              <a:rPr lang="en-US" sz="2000" dirty="0">
                <a:latin typeface="Rockwell" pitchFamily="18" charset="0"/>
              </a:rPr>
              <a:t>Each particle modifies its position according to:</a:t>
            </a:r>
          </a:p>
          <a:p>
            <a:pPr marL="749300" lvl="1" indent="-292100">
              <a:spcAft>
                <a:spcPts val="1200"/>
              </a:spcAft>
              <a:buClr>
                <a:schemeClr val="accent1"/>
              </a:buClr>
              <a:buSzPct val="70000"/>
              <a:buFont typeface="Arial" charset="0"/>
              <a:buChar char="•"/>
            </a:pPr>
            <a:r>
              <a:rPr lang="en-US" dirty="0">
                <a:latin typeface="Rockwell" pitchFamily="18" charset="0"/>
              </a:rPr>
              <a:t>its current position</a:t>
            </a:r>
          </a:p>
          <a:p>
            <a:pPr marL="749300" lvl="2" indent="-292100">
              <a:spcAft>
                <a:spcPts val="1200"/>
              </a:spcAft>
              <a:buClr>
                <a:schemeClr val="accent1"/>
              </a:buClr>
              <a:buSzPct val="70000"/>
              <a:buFont typeface="Arial" charset="0"/>
              <a:buChar char="•"/>
            </a:pPr>
            <a:r>
              <a:rPr lang="en-US" dirty="0">
                <a:latin typeface="Rockwell" pitchFamily="18" charset="0"/>
              </a:rPr>
              <a:t>its current velocity</a:t>
            </a:r>
          </a:p>
          <a:p>
            <a:pPr marL="749300" lvl="2" indent="-292100">
              <a:lnSpc>
                <a:spcPct val="150000"/>
              </a:lnSpc>
              <a:spcAft>
                <a:spcPts val="1200"/>
              </a:spcAft>
              <a:buClr>
                <a:schemeClr val="accent1"/>
              </a:buClr>
              <a:buSzPct val="70000"/>
              <a:buFont typeface="Arial" charset="0"/>
              <a:buChar char="•"/>
            </a:pPr>
            <a:r>
              <a:rPr lang="en-US" dirty="0">
                <a:latin typeface="Rockwell" pitchFamily="18" charset="0"/>
              </a:rPr>
              <a:t>the distance between its current position and </a:t>
            </a:r>
            <a:r>
              <a:rPr lang="en-US" i="1" u="sng" dirty="0" err="1">
                <a:latin typeface="Rockwell" pitchFamily="18" charset="0"/>
              </a:rPr>
              <a:t>pbest</a:t>
            </a:r>
            <a:endParaRPr lang="en-US" i="1" u="sng" dirty="0">
              <a:latin typeface="Rockwell" pitchFamily="18" charset="0"/>
            </a:endParaRPr>
          </a:p>
          <a:p>
            <a:pPr marL="749300" lvl="2" indent="-292100">
              <a:lnSpc>
                <a:spcPct val="150000"/>
              </a:lnSpc>
              <a:spcAft>
                <a:spcPts val="1200"/>
              </a:spcAft>
              <a:buClr>
                <a:schemeClr val="accent1"/>
              </a:buClr>
              <a:buSzPct val="70000"/>
              <a:buFont typeface="Arial" charset="0"/>
              <a:buChar char="•"/>
            </a:pPr>
            <a:r>
              <a:rPr lang="en-US" dirty="0">
                <a:latin typeface="Rockwell" pitchFamily="18" charset="0"/>
              </a:rPr>
              <a:t>the distance between its current position and </a:t>
            </a:r>
            <a:r>
              <a:rPr lang="en-US" i="1" u="sng" dirty="0" err="1">
                <a:latin typeface="Rockwell" pitchFamily="18" charset="0"/>
              </a:rPr>
              <a:t>gbest</a:t>
            </a:r>
            <a:endParaRPr lang="en-US" i="1" u="sng" dirty="0">
              <a:latin typeface="Rockwell" pitchFamily="18" charset="0"/>
            </a:endParaRPr>
          </a:p>
        </p:txBody>
      </p:sp>
      <p:pic>
        <p:nvPicPr>
          <p:cNvPr id="26628" name="Picture 6"/>
          <p:cNvPicPr>
            <a:picLocks noChangeAspect="1" noChangeArrowheads="1"/>
          </p:cNvPicPr>
          <p:nvPr/>
        </p:nvPicPr>
        <p:blipFill>
          <a:blip r:embed="rId3"/>
          <a:srcRect/>
          <a:stretch>
            <a:fillRect/>
          </a:stretch>
        </p:blipFill>
        <p:spPr bwMode="auto">
          <a:xfrm>
            <a:off x="6289568" y="1645413"/>
            <a:ext cx="4549120" cy="4096711"/>
          </a:xfrm>
          <a:prstGeom prst="rect">
            <a:avLst/>
          </a:prstGeom>
          <a:noFill/>
          <a:ln w="38100">
            <a:solidFill>
              <a:schemeClr val="bg1"/>
            </a:solidFill>
            <a:miter lim="800000"/>
            <a:headEnd/>
            <a:tailEnd/>
          </a:ln>
        </p:spPr>
      </p:pic>
    </p:spTree>
    <p:extLst>
      <p:ext uri="{BB962C8B-B14F-4D97-AF65-F5344CB8AC3E}">
        <p14:creationId xmlns:p14="http://schemas.microsoft.com/office/powerpoint/2010/main" val="63263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907</Words>
  <Application>Microsoft Office PowerPoint</Application>
  <PresentationFormat>Widescreen</PresentationFormat>
  <Paragraphs>128</Paragraphs>
  <Slides>22</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Calibri Light</vt:lpstr>
      <vt:lpstr>Courier New</vt:lpstr>
      <vt:lpstr>Lucida Sans Unicode</vt:lpstr>
      <vt:lpstr>NimbusSanL-Bold</vt:lpstr>
      <vt:lpstr>NimbusSanL-Regu</vt:lpstr>
      <vt:lpstr>Rockwell</vt:lpstr>
      <vt:lpstr>Times New Roman</vt:lpstr>
      <vt:lpstr>Wingdings</vt:lpstr>
      <vt:lpstr>Wingdings 2</vt:lpstr>
      <vt:lpstr>Office Theme</vt:lpstr>
      <vt:lpstr>TSP OPTIMIZATION (using Particle Swarm Optimization and Ant Colony Optimization) </vt:lpstr>
      <vt:lpstr>PowerPoint Presentation</vt:lpstr>
      <vt:lpstr>PowerPoint Presentation</vt:lpstr>
      <vt:lpstr>Traveling Salesman Problem</vt:lpstr>
      <vt:lpstr>Variants</vt:lpstr>
      <vt:lpstr>Introduction to the PSO: Origins</vt:lpstr>
      <vt:lpstr>Introduction to the PSO: Concept</vt:lpstr>
      <vt:lpstr>Introduction to the PSO: Concept</vt:lpstr>
      <vt:lpstr>Introduction to the PSO: Concept</vt:lpstr>
      <vt:lpstr>Introduction to the PSO: Concept</vt:lpstr>
      <vt:lpstr>Output screen:</vt:lpstr>
      <vt:lpstr>What is Ant Colony Optimization?</vt:lpstr>
      <vt:lpstr>PowerPoint Presentation</vt:lpstr>
      <vt:lpstr>PowerPoint Presentation</vt:lpstr>
      <vt:lpstr>ACO System</vt:lpstr>
      <vt:lpstr>Meta-heuristic</vt:lpstr>
      <vt:lpstr>ACO - Construct Ant Solutions</vt:lpstr>
      <vt:lpstr>ACO - Pheromone Update</vt:lpstr>
      <vt:lpstr>Output screen:</vt:lpstr>
      <vt:lpstr>Advantages of ACO</vt:lpstr>
      <vt:lpstr>Disadvantages of ACO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ANT COLONY OPTIMIZATION TECHNIQUE FOR CLUSTERING</dc:title>
  <dc:creator>gaurav chauhan</dc:creator>
  <cp:lastModifiedBy>gaurav chauhan</cp:lastModifiedBy>
  <cp:revision>15</cp:revision>
  <dcterms:created xsi:type="dcterms:W3CDTF">2016-12-21T18:32:48Z</dcterms:created>
  <dcterms:modified xsi:type="dcterms:W3CDTF">2017-05-22T16:36:28Z</dcterms:modified>
</cp:coreProperties>
</file>