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36aeb1fe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36aeb1fe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36aeb1fe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036aeb1fe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36aeb1fe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36aeb1fe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106c8cd6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106c8cd6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36aeb1fe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36aeb1f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36aeb1fe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36aeb1fe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36aeb1fe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36aeb1fe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36aeb1fe4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36aeb1fe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36aeb1fe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36aeb1fe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36aeb1fe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36aeb1fe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36aeb1fe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36aeb1fe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36aeb1fe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36aeb1fe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a:t>
            </a:r>
            <a:r>
              <a:rPr lang="en"/>
              <a:t>he top traits which have most impact on performance</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Insights from Semifinals and Finals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Critical Wicket-Taking Moments</a:t>
            </a:r>
            <a:endParaRPr/>
          </a:p>
        </p:txBody>
      </p:sp>
      <p:sp>
        <p:nvSpPr>
          <p:cNvPr id="124" name="Google Shape;124;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Targeting key batsmen, breaking partnerships.</a:t>
            </a:r>
            <a:endParaRPr/>
          </a:p>
        </p:txBody>
      </p:sp>
      <p:pic>
        <p:nvPicPr>
          <p:cNvPr id="125" name="Google Shape;125;p22"/>
          <p:cNvPicPr preferRelativeResize="0"/>
          <p:nvPr/>
        </p:nvPicPr>
        <p:blipFill rotWithShape="1">
          <a:blip r:embed="rId3">
            <a:alphaModFix/>
          </a:blip>
          <a:srcRect b="0" l="13247" r="0" t="12495"/>
          <a:stretch/>
        </p:blipFill>
        <p:spPr>
          <a:xfrm>
            <a:off x="905697" y="1931350"/>
            <a:ext cx="7332616" cy="307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and Key Takeaways</a:t>
            </a:r>
            <a:endParaRPr/>
          </a:p>
        </p:txBody>
      </p:sp>
      <p:sp>
        <p:nvSpPr>
          <p:cNvPr id="131" name="Google Shape;131;p23"/>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Batting Depth and Consistency: India and Australia’s strong top and middle-order batting reduced collapses and led to higher scores, unlike non-finalist teams.</a:t>
            </a:r>
            <a:endParaRPr/>
          </a:p>
          <a:p>
            <a:pPr indent="0" lvl="0" marL="0" rtl="0" algn="l">
              <a:spcBef>
                <a:spcPts val="1200"/>
              </a:spcBef>
              <a:spcAft>
                <a:spcPts val="0"/>
              </a:spcAft>
              <a:buNone/>
            </a:pPr>
            <a:r>
              <a:rPr lang="en"/>
              <a:t>Effective Wicket-Taking: Both teams excelled in taking key wickets at critical times, with India using strategic spin and Australia relying on aggressive pace.</a:t>
            </a:r>
            <a:endParaRPr/>
          </a:p>
          <a:p>
            <a:pPr indent="0" lvl="0" marL="0" rtl="0" algn="l">
              <a:spcBef>
                <a:spcPts val="1200"/>
              </a:spcBef>
              <a:spcAft>
                <a:spcPts val="0"/>
              </a:spcAft>
              <a:buNone/>
            </a:pPr>
            <a:r>
              <a:rPr lang="en"/>
              <a:t>Balanced Team Composition: Reliable all-rounders gave both teams flexibility and adaptability, an advantage over other teams.</a:t>
            </a:r>
            <a:endParaRPr/>
          </a:p>
          <a:p>
            <a:pPr indent="0" lvl="0" marL="0" rtl="0" algn="l">
              <a:spcBef>
                <a:spcPts val="1200"/>
              </a:spcBef>
              <a:spcAft>
                <a:spcPts val="0"/>
              </a:spcAft>
              <a:buNone/>
            </a:pPr>
            <a:r>
              <a:rPr lang="en"/>
              <a:t>Discipline and Control: Fewer extras and disciplined bowling helped India and Australia maintain control and momentum.</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Concluding Insights and Future Recommendations</a:t>
            </a:r>
            <a:endParaRPr/>
          </a:p>
        </p:txBody>
      </p:sp>
      <p:sp>
        <p:nvSpPr>
          <p:cNvPr id="137" name="Google Shape;137;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Consistent High Performers: Players with high runs, strike rates, and effective wicket-taking abilities (e.g., Kohli, Warner, Bumrah, Starc) played a crucial role in their teams’ success, emphasizing the importance of individual excellence in key areas.</a:t>
            </a:r>
            <a:endParaRPr/>
          </a:p>
          <a:p>
            <a:pPr indent="0" lvl="0" marL="0" rtl="0" algn="l">
              <a:spcBef>
                <a:spcPts val="1200"/>
              </a:spcBef>
              <a:spcAft>
                <a:spcPts val="0"/>
              </a:spcAft>
              <a:buNone/>
            </a:pPr>
            <a:r>
              <a:rPr lang="en"/>
              <a:t>Strong Batting and Bowling Depth: Finalist teams (India and Australia) demonstrated greater consistency in both batting and bowling, particularly with reliable contributions from middle-order batsmen and disciplined bowlers.</a:t>
            </a:r>
            <a:endParaRPr/>
          </a:p>
          <a:p>
            <a:pPr indent="0" lvl="0" marL="0" rtl="0" algn="l">
              <a:spcBef>
                <a:spcPts val="1200"/>
              </a:spcBef>
              <a:spcAft>
                <a:spcPts val="0"/>
              </a:spcAft>
              <a:buNone/>
            </a:pPr>
            <a:r>
              <a:rPr lang="en"/>
              <a:t>Effective Use of All-Rounders: All-rounders like Jadeja and Maxwell provided balance and flexibility, enabling teams to adapt to various match situations and recover from setbacks.</a:t>
            </a:r>
            <a:endParaRPr/>
          </a:p>
          <a:p>
            <a:pPr indent="0" lvl="0" marL="0" rtl="0" algn="l">
              <a:spcBef>
                <a:spcPts val="1200"/>
              </a:spcBef>
              <a:spcAft>
                <a:spcPts val="0"/>
              </a:spcAft>
              <a:buNone/>
            </a:pPr>
            <a:r>
              <a:rPr lang="en"/>
              <a:t>Disciplined Play: Control over extras and disciplined wicket-taking strategies differentiated the finalist teams from others, highlighting the significance of minimizing scoring opportunities for opponents.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Recommandation</a:t>
            </a:r>
            <a:endParaRPr/>
          </a:p>
        </p:txBody>
      </p:sp>
      <p:sp>
        <p:nvSpPr>
          <p:cNvPr id="143" name="Google Shape;143;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Focus on Developing Consistent All-Rounders: Teams should invest in players who can perform in both batting and bowling to create a balanced lineup.</a:t>
            </a:r>
            <a:endParaRPr/>
          </a:p>
          <a:p>
            <a:pPr indent="0" lvl="0" marL="0" rtl="0" algn="l">
              <a:spcBef>
                <a:spcPts val="1200"/>
              </a:spcBef>
              <a:spcAft>
                <a:spcPts val="0"/>
              </a:spcAft>
              <a:buNone/>
            </a:pPr>
            <a:r>
              <a:rPr lang="en"/>
              <a:t>Prioritize Bowling Discipline: Limiting extras and maintaining tight lines can reduce free scoring opportunities for opponents, a key advantage observed in successful teams.</a:t>
            </a:r>
            <a:endParaRPr/>
          </a:p>
          <a:p>
            <a:pPr indent="0" lvl="0" marL="0" rtl="0" algn="l">
              <a:spcBef>
                <a:spcPts val="1200"/>
              </a:spcBef>
              <a:spcAft>
                <a:spcPts val="0"/>
              </a:spcAft>
              <a:buNone/>
            </a:pPr>
            <a:r>
              <a:rPr lang="en"/>
              <a:t>Enhance Middle-Order Stability: Strengthening middle-order consistency can help teams build competitive scores and recover from early losses.</a:t>
            </a:r>
            <a:endParaRPr/>
          </a:p>
          <a:p>
            <a:pPr indent="0" lvl="0" marL="0" rtl="0" algn="l">
              <a:spcBef>
                <a:spcPts val="1200"/>
              </a:spcBef>
              <a:spcAft>
                <a:spcPts val="0"/>
              </a:spcAft>
              <a:buNone/>
            </a:pPr>
            <a:r>
              <a:rPr lang="en"/>
              <a:t>Target Key Wickets at Critical Times: Developing strategic bowling approaches that target key opposition players can disrupt the opponent’s momentum and increase chances of success.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Purpose of the Analysis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Content: Brief overview of the objectives:</a:t>
            </a:r>
            <a:endParaRPr/>
          </a:p>
          <a:p>
            <a:pPr indent="-342900" lvl="0" marL="457200" rtl="0" algn="l">
              <a:spcBef>
                <a:spcPts val="1200"/>
              </a:spcBef>
              <a:spcAft>
                <a:spcPts val="0"/>
              </a:spcAft>
              <a:buSzPts val="1800"/>
              <a:buChar char="●"/>
            </a:pPr>
            <a:r>
              <a:rPr lang="en"/>
              <a:t>Identify traits that impacted player performance.</a:t>
            </a:r>
            <a:endParaRPr/>
          </a:p>
          <a:p>
            <a:pPr indent="-342900" lvl="0" marL="457200" rtl="0" algn="l">
              <a:spcBef>
                <a:spcPts val="0"/>
              </a:spcBef>
              <a:spcAft>
                <a:spcPts val="0"/>
              </a:spcAft>
              <a:buSzPts val="1800"/>
              <a:buChar char="●"/>
            </a:pPr>
            <a:r>
              <a:rPr lang="en"/>
              <a:t>Highlight the differences between finalist teams (India and Australia) and others.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Top Performing Players and Their Impact</a:t>
            </a:r>
            <a:endParaRPr/>
          </a:p>
        </p:txBody>
      </p:sp>
      <p:sp>
        <p:nvSpPr>
          <p:cNvPr id="76" name="Google Shape;76;p15"/>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Consistent Top Batsmen</a:t>
            </a:r>
            <a:endParaRPr/>
          </a:p>
          <a:p>
            <a:pPr indent="0" lvl="0" marL="0" rtl="0" algn="l">
              <a:spcBef>
                <a:spcPts val="1200"/>
              </a:spcBef>
              <a:spcAft>
                <a:spcPts val="1200"/>
              </a:spcAft>
              <a:buNone/>
            </a:pPr>
            <a:r>
              <a:rPr lang="en"/>
              <a:t>Players like Virat Kohli and David Warner stood out for their high runs and consistent performances. Kohli’s ability to accumulate runs with a steady strike rate allowed India to maintain a competitive total, while Warner’s aggressive playstyle provided Australia with a quick start, putting pressure on opposing bowlers.</a:t>
            </a:r>
            <a:endParaRPr/>
          </a:p>
        </p:txBody>
      </p:sp>
      <p:pic>
        <p:nvPicPr>
          <p:cNvPr id="77" name="Google Shape;77;p15"/>
          <p:cNvPicPr preferRelativeResize="0"/>
          <p:nvPr/>
        </p:nvPicPr>
        <p:blipFill>
          <a:blip r:embed="rId3">
            <a:alphaModFix/>
          </a:blip>
          <a:stretch>
            <a:fillRect/>
          </a:stretch>
        </p:blipFill>
        <p:spPr>
          <a:xfrm>
            <a:off x="4572001" y="1579750"/>
            <a:ext cx="4542274" cy="2988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0"/>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Bowling Efficiency and Wicket-Taking Ability</a:t>
            </a:r>
            <a:endParaRPr/>
          </a:p>
        </p:txBody>
      </p:sp>
      <p:sp>
        <p:nvSpPr>
          <p:cNvPr id="83" name="Google Shape;83;p16"/>
          <p:cNvSpPr txBox="1"/>
          <p:nvPr>
            <p:ph idx="1" type="body"/>
          </p:nvPr>
        </p:nvSpPr>
        <p:spPr>
          <a:xfrm>
            <a:off x="0" y="886000"/>
            <a:ext cx="9144000" cy="160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Bowlers such as Jasprit Bumrah (India) and Mitchell Starc (Australia) were pivotal in maintaining control over the innings by taking key wickets and minimizing extras like wides and no-balls.</a:t>
            </a:r>
            <a:endParaRPr/>
          </a:p>
        </p:txBody>
      </p:sp>
      <p:pic>
        <p:nvPicPr>
          <p:cNvPr id="84" name="Google Shape;84;p16"/>
          <p:cNvPicPr preferRelativeResize="0"/>
          <p:nvPr/>
        </p:nvPicPr>
        <p:blipFill>
          <a:blip r:embed="rId3">
            <a:alphaModFix/>
          </a:blip>
          <a:stretch>
            <a:fillRect/>
          </a:stretch>
        </p:blipFill>
        <p:spPr>
          <a:xfrm>
            <a:off x="-1" y="2491475"/>
            <a:ext cx="9143998" cy="2652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Bowling Discipline and Control over Extras</a:t>
            </a:r>
            <a:endParaRPr/>
          </a:p>
        </p:txBody>
      </p:sp>
      <p:sp>
        <p:nvSpPr>
          <p:cNvPr id="90" name="Google Shape;90;p17"/>
          <p:cNvSpPr txBox="1"/>
          <p:nvPr>
            <p:ph idx="1" type="body"/>
          </p:nvPr>
        </p:nvSpPr>
        <p:spPr>
          <a:xfrm>
            <a:off x="387900" y="1489825"/>
            <a:ext cx="43215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India and Australia maintained superior control over extras, particularly in the form of wides and no-balls, which reduced free scoring opportunities for their opponents. The disciplined bowling strategy helped maintain pressure and forced mistakes from opposing batsmen.</a:t>
            </a:r>
            <a:endParaRPr/>
          </a:p>
        </p:txBody>
      </p:sp>
      <p:pic>
        <p:nvPicPr>
          <p:cNvPr id="91" name="Google Shape;91;p17"/>
          <p:cNvPicPr preferRelativeResize="0"/>
          <p:nvPr/>
        </p:nvPicPr>
        <p:blipFill>
          <a:blip r:embed="rId3">
            <a:alphaModFix/>
          </a:blip>
          <a:stretch>
            <a:fillRect/>
          </a:stretch>
        </p:blipFill>
        <p:spPr>
          <a:xfrm>
            <a:off x="4709400" y="1633350"/>
            <a:ext cx="4434577" cy="279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7900" y="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Effective Wicket-Taking Strategies</a:t>
            </a:r>
            <a:endParaRPr/>
          </a:p>
        </p:txBody>
      </p:sp>
      <p:sp>
        <p:nvSpPr>
          <p:cNvPr id="97" name="Google Shape;97;p18"/>
          <p:cNvSpPr txBox="1"/>
          <p:nvPr>
            <p:ph idx="1" type="body"/>
          </p:nvPr>
        </p:nvSpPr>
        <p:spPr>
          <a:xfrm>
            <a:off x="387900" y="7465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India and Australia had bowlers who were effective in targeting key batsmen, often taking wickets in critical moments of the game. Australia’s aggressive pace and India’s strategic use of spin played crucial roles in breaking partnerships.</a:t>
            </a:r>
            <a:endParaRPr/>
          </a:p>
        </p:txBody>
      </p:sp>
      <p:pic>
        <p:nvPicPr>
          <p:cNvPr id="98" name="Google Shape;98;p18"/>
          <p:cNvPicPr preferRelativeResize="0"/>
          <p:nvPr/>
        </p:nvPicPr>
        <p:blipFill rotWithShape="1">
          <a:blip r:embed="rId3">
            <a:alphaModFix/>
          </a:blip>
          <a:srcRect b="0" l="0" r="0" t="10642"/>
          <a:stretch/>
        </p:blipFill>
        <p:spPr>
          <a:xfrm>
            <a:off x="0" y="2164425"/>
            <a:ext cx="9144003" cy="2979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ctrTitle"/>
          </p:nvPr>
        </p:nvSpPr>
        <p:spPr>
          <a:xfrm>
            <a:off x="1680302" y="1188925"/>
            <a:ext cx="5783400" cy="1457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Set Finalists Apart from Other Teams?</a:t>
            </a:r>
            <a:endParaRPr/>
          </a:p>
        </p:txBody>
      </p:sp>
      <p:sp>
        <p:nvSpPr>
          <p:cNvPr id="104" name="Google Shape;104;p19"/>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Exploring Key Differentiators in Team Dynamics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Batting Depth and Consistency</a:t>
            </a:r>
            <a:endParaRPr/>
          </a:p>
        </p:txBody>
      </p:sp>
      <p:sp>
        <p:nvSpPr>
          <p:cNvPr id="110" name="Google Shape;110;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Stronger contributions from top and middle-order</a:t>
            </a:r>
            <a:endParaRPr/>
          </a:p>
        </p:txBody>
      </p:sp>
      <p:pic>
        <p:nvPicPr>
          <p:cNvPr id="111" name="Google Shape;111;p20"/>
          <p:cNvPicPr preferRelativeResize="0"/>
          <p:nvPr/>
        </p:nvPicPr>
        <p:blipFill>
          <a:blip r:embed="rId3">
            <a:alphaModFix/>
          </a:blip>
          <a:stretch>
            <a:fillRect/>
          </a:stretch>
        </p:blipFill>
        <p:spPr>
          <a:xfrm>
            <a:off x="1888924" y="1996802"/>
            <a:ext cx="5366151" cy="30145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Bowling Discipline and Reduced Extras</a:t>
            </a:r>
            <a:endParaRPr/>
          </a:p>
        </p:txBody>
      </p:sp>
      <p:sp>
        <p:nvSpPr>
          <p:cNvPr id="117" name="Google Shape;117;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Few wides and no-balls, disciplined approach</a:t>
            </a:r>
            <a:endParaRPr/>
          </a:p>
        </p:txBody>
      </p:sp>
      <p:pic>
        <p:nvPicPr>
          <p:cNvPr id="118" name="Google Shape;118;p21"/>
          <p:cNvPicPr preferRelativeResize="0"/>
          <p:nvPr/>
        </p:nvPicPr>
        <p:blipFill>
          <a:blip r:embed="rId3">
            <a:alphaModFix/>
          </a:blip>
          <a:stretch>
            <a:fillRect/>
          </a:stretch>
        </p:blipFill>
        <p:spPr>
          <a:xfrm>
            <a:off x="1660987" y="1919077"/>
            <a:ext cx="5822026" cy="32706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