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4" r:id="rId7"/>
    <p:sldId id="265" r:id="rId8"/>
    <p:sldId id="266" r:id="rId9"/>
    <p:sldId id="267" r:id="rId10"/>
    <p:sldId id="260" r:id="rId11"/>
    <p:sldId id="268" r:id="rId12"/>
    <p:sldId id="269" r:id="rId13"/>
    <p:sldId id="270" r:id="rId14"/>
    <p:sldId id="271" r:id="rId15"/>
    <p:sldId id="272" r:id="rId16"/>
    <p:sldId id="261" r:id="rId17"/>
    <p:sldId id="273"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FB1E-0DCC-46DA-9613-1FCE7588E8E0}"/>
              </a:ext>
            </a:extLst>
          </p:cNvPr>
          <p:cNvSpPr>
            <a:spLocks noGrp="1"/>
          </p:cNvSpPr>
          <p:nvPr>
            <p:ph type="ctrTitle"/>
          </p:nvPr>
        </p:nvSpPr>
        <p:spPr/>
        <p:txBody>
          <a:bodyPr>
            <a:noAutofit/>
          </a:bodyPr>
          <a:lstStyle/>
          <a:p>
            <a:pPr algn="ctr"/>
            <a:r>
              <a:rPr lang="en-IN" sz="3200" b="1" dirty="0"/>
              <a:t>Capstone Project – The Battle of Neighbourhoods</a:t>
            </a:r>
            <a:br>
              <a:rPr lang="en-IN" sz="3200" dirty="0"/>
            </a:br>
            <a:r>
              <a:rPr lang="en-IN" sz="3200" b="1" dirty="0"/>
              <a:t>Presentation</a:t>
            </a:r>
            <a:endParaRPr lang="en-IN" sz="3200" dirty="0"/>
          </a:p>
        </p:txBody>
      </p:sp>
      <p:sp>
        <p:nvSpPr>
          <p:cNvPr id="3" name="Subtitle 2">
            <a:extLst>
              <a:ext uri="{FF2B5EF4-FFF2-40B4-BE49-F238E27FC236}">
                <a16:creationId xmlns:a16="http://schemas.microsoft.com/office/drawing/2014/main" id="{AD9FD2EB-7573-473F-B467-309AABA50C5D}"/>
              </a:ext>
            </a:extLst>
          </p:cNvPr>
          <p:cNvSpPr>
            <a:spLocks noGrp="1"/>
          </p:cNvSpPr>
          <p:nvPr>
            <p:ph type="subTitle" idx="1"/>
          </p:nvPr>
        </p:nvSpPr>
        <p:spPr/>
        <p:txBody>
          <a:bodyPr/>
          <a:lstStyle/>
          <a:p>
            <a:pPr algn="ctr"/>
            <a:r>
              <a:rPr lang="en-IN" dirty="0"/>
              <a:t>By</a:t>
            </a:r>
          </a:p>
          <a:p>
            <a:pPr algn="ctr"/>
            <a:r>
              <a:rPr lang="en-IN" dirty="0"/>
              <a:t>Gaurav Tiwari</a:t>
            </a:r>
          </a:p>
        </p:txBody>
      </p:sp>
    </p:spTree>
    <p:extLst>
      <p:ext uri="{BB962C8B-B14F-4D97-AF65-F5344CB8AC3E}">
        <p14:creationId xmlns:p14="http://schemas.microsoft.com/office/powerpoint/2010/main" val="9023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32A2-95E5-43AC-B402-307BE0C7F9D6}"/>
              </a:ext>
            </a:extLst>
          </p:cNvPr>
          <p:cNvSpPr>
            <a:spLocks noGrp="1"/>
          </p:cNvSpPr>
          <p:nvPr>
            <p:ph type="title"/>
          </p:nvPr>
        </p:nvSpPr>
        <p:spPr/>
        <p:txBody>
          <a:bodyPr/>
          <a:lstStyle/>
          <a:p>
            <a:r>
              <a:rPr lang="en-IN" b="1" dirty="0"/>
              <a:t>Result</a:t>
            </a:r>
            <a:br>
              <a:rPr lang="en-IN" dirty="0"/>
            </a:br>
            <a:endParaRPr lang="en-IN" dirty="0"/>
          </a:p>
        </p:txBody>
      </p:sp>
      <p:sp>
        <p:nvSpPr>
          <p:cNvPr id="3" name="Content Placeholder 2">
            <a:extLst>
              <a:ext uri="{FF2B5EF4-FFF2-40B4-BE49-F238E27FC236}">
                <a16:creationId xmlns:a16="http://schemas.microsoft.com/office/drawing/2014/main" id="{68073DBB-4857-4903-BEA8-18CB97C6F0F5}"/>
              </a:ext>
            </a:extLst>
          </p:cNvPr>
          <p:cNvSpPr>
            <a:spLocks noGrp="1"/>
          </p:cNvSpPr>
          <p:nvPr>
            <p:ph idx="1"/>
          </p:nvPr>
        </p:nvSpPr>
        <p:spPr/>
        <p:txBody>
          <a:bodyPr/>
          <a:lstStyle/>
          <a:p>
            <a:r>
              <a:rPr lang="en-IN" dirty="0"/>
              <a:t>As per Silhouette score, we came up with optimal number of clusters k = 10 Following which we visualized cluster and observed each cluster individually.</a:t>
            </a:r>
          </a:p>
          <a:p>
            <a:endParaRPr lang="en-IN" dirty="0"/>
          </a:p>
        </p:txBody>
      </p:sp>
    </p:spTree>
    <p:extLst>
      <p:ext uri="{BB962C8B-B14F-4D97-AF65-F5344CB8AC3E}">
        <p14:creationId xmlns:p14="http://schemas.microsoft.com/office/powerpoint/2010/main" val="56191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26022-3A46-496F-8127-E93B3BBAD5F2}"/>
              </a:ext>
            </a:extLst>
          </p:cNvPr>
          <p:cNvSpPr>
            <a:spLocks noGrp="1"/>
          </p:cNvSpPr>
          <p:nvPr>
            <p:ph idx="1"/>
          </p:nvPr>
        </p:nvSpPr>
        <p:spPr>
          <a:xfrm>
            <a:off x="1141412" y="542925"/>
            <a:ext cx="9905999" cy="5248276"/>
          </a:xfrm>
        </p:spPr>
        <p:txBody>
          <a:bodyPr/>
          <a:lstStyle/>
          <a:p>
            <a:r>
              <a:rPr lang="en-IN" dirty="0"/>
              <a:t>Cluster 1 is the 2</a:t>
            </a:r>
            <a:r>
              <a:rPr lang="en-IN" baseline="30000" dirty="0"/>
              <a:t>nd</a:t>
            </a:r>
            <a:r>
              <a:rPr lang="en-IN" dirty="0"/>
              <a:t> biggest cluster observed and consisting of 13 neighbourhoods with Restaurant, coffee shops and other outside eateries as most common venues. We also see that 3 neighbourhood have ATM as the most common venue. </a:t>
            </a:r>
          </a:p>
        </p:txBody>
      </p:sp>
      <p:pic>
        <p:nvPicPr>
          <p:cNvPr id="7" name="Picture 6">
            <a:extLst>
              <a:ext uri="{FF2B5EF4-FFF2-40B4-BE49-F238E27FC236}">
                <a16:creationId xmlns:a16="http://schemas.microsoft.com/office/drawing/2014/main" id="{B07053D9-8561-4753-A180-21B18CA621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66887" y="2408872"/>
            <a:ext cx="8658225" cy="3830003"/>
          </a:xfrm>
          <a:prstGeom prst="rect">
            <a:avLst/>
          </a:prstGeom>
          <a:noFill/>
          <a:ln>
            <a:noFill/>
          </a:ln>
        </p:spPr>
      </p:pic>
    </p:spTree>
    <p:extLst>
      <p:ext uri="{BB962C8B-B14F-4D97-AF65-F5344CB8AC3E}">
        <p14:creationId xmlns:p14="http://schemas.microsoft.com/office/powerpoint/2010/main" val="306339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0C4FF-D272-4CC1-88A1-E8E13A03A3D8}"/>
              </a:ext>
            </a:extLst>
          </p:cNvPr>
          <p:cNvSpPr>
            <a:spLocks noGrp="1"/>
          </p:cNvSpPr>
          <p:nvPr>
            <p:ph idx="1"/>
          </p:nvPr>
        </p:nvSpPr>
        <p:spPr>
          <a:xfrm>
            <a:off x="1143000" y="706437"/>
            <a:ext cx="9905999" cy="3541714"/>
          </a:xfrm>
        </p:spPr>
        <p:txBody>
          <a:bodyPr/>
          <a:lstStyle/>
          <a:p>
            <a:r>
              <a:rPr lang="en-IN" dirty="0"/>
              <a:t>Cluster 2 is 3</a:t>
            </a:r>
            <a:r>
              <a:rPr lang="en-IN" baseline="30000" dirty="0"/>
              <a:t>rd</a:t>
            </a:r>
            <a:r>
              <a:rPr lang="en-IN" dirty="0"/>
              <a:t> biggest cluster with 8 neighbourhood with completely similar common venues with Motel, Restaurant and Men’s store being top 3 common venue. </a:t>
            </a:r>
          </a:p>
        </p:txBody>
      </p:sp>
      <p:pic>
        <p:nvPicPr>
          <p:cNvPr id="4" name="Picture 3">
            <a:extLst>
              <a:ext uri="{FF2B5EF4-FFF2-40B4-BE49-F238E27FC236}">
                <a16:creationId xmlns:a16="http://schemas.microsoft.com/office/drawing/2014/main" id="{47F43176-9066-48EA-9F30-36731ED5F4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267744"/>
            <a:ext cx="8191500" cy="3541714"/>
          </a:xfrm>
          <a:prstGeom prst="rect">
            <a:avLst/>
          </a:prstGeom>
          <a:noFill/>
          <a:ln>
            <a:noFill/>
          </a:ln>
        </p:spPr>
      </p:pic>
    </p:spTree>
    <p:extLst>
      <p:ext uri="{BB962C8B-B14F-4D97-AF65-F5344CB8AC3E}">
        <p14:creationId xmlns:p14="http://schemas.microsoft.com/office/powerpoint/2010/main" val="188220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9FF08-7527-43EF-842C-59E49F383445}"/>
              </a:ext>
            </a:extLst>
          </p:cNvPr>
          <p:cNvSpPr>
            <a:spLocks noGrp="1"/>
          </p:cNvSpPr>
          <p:nvPr>
            <p:ph idx="1"/>
          </p:nvPr>
        </p:nvSpPr>
        <p:spPr>
          <a:xfrm>
            <a:off x="1143000" y="639762"/>
            <a:ext cx="9905999" cy="3541714"/>
          </a:xfrm>
        </p:spPr>
        <p:txBody>
          <a:bodyPr>
            <a:normAutofit lnSpcReduction="10000"/>
          </a:bodyPr>
          <a:lstStyle/>
          <a:p>
            <a:r>
              <a:rPr lang="en-IN" dirty="0"/>
              <a:t>Cluster 3 consist of 2 neighbourhood with Bus station as most common venue. </a:t>
            </a:r>
          </a:p>
          <a:p>
            <a:endParaRPr lang="en-IN" dirty="0"/>
          </a:p>
          <a:p>
            <a:endParaRPr lang="en-IN" dirty="0"/>
          </a:p>
          <a:p>
            <a:endParaRPr lang="en-IN" dirty="0"/>
          </a:p>
          <a:p>
            <a:r>
              <a:rPr lang="en-IN" dirty="0"/>
              <a:t>Cluster 4 consist of 7 neighbourhood with ATM being most common venue and other venues show similar characters with Restaurant and coffee shops being few of common venues. </a:t>
            </a:r>
          </a:p>
        </p:txBody>
      </p:sp>
      <p:pic>
        <p:nvPicPr>
          <p:cNvPr id="4" name="Picture 3">
            <a:extLst>
              <a:ext uri="{FF2B5EF4-FFF2-40B4-BE49-F238E27FC236}">
                <a16:creationId xmlns:a16="http://schemas.microsoft.com/office/drawing/2014/main" id="{BF1E0879-193E-484C-8905-D71131A017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2870" y="1157922"/>
            <a:ext cx="9790430" cy="1753552"/>
          </a:xfrm>
          <a:prstGeom prst="rect">
            <a:avLst/>
          </a:prstGeom>
          <a:noFill/>
          <a:ln>
            <a:noFill/>
          </a:ln>
        </p:spPr>
      </p:pic>
      <p:pic>
        <p:nvPicPr>
          <p:cNvPr id="5" name="Picture 4">
            <a:extLst>
              <a:ext uri="{FF2B5EF4-FFF2-40B4-BE49-F238E27FC236}">
                <a16:creationId xmlns:a16="http://schemas.microsoft.com/office/drawing/2014/main" id="{07714BA4-BDAB-4224-A84C-F126E5A3E4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2870" y="3946526"/>
            <a:ext cx="9790430" cy="2606674"/>
          </a:xfrm>
          <a:prstGeom prst="rect">
            <a:avLst/>
          </a:prstGeom>
          <a:noFill/>
          <a:ln>
            <a:noFill/>
          </a:ln>
        </p:spPr>
      </p:pic>
    </p:spTree>
    <p:extLst>
      <p:ext uri="{BB962C8B-B14F-4D97-AF65-F5344CB8AC3E}">
        <p14:creationId xmlns:p14="http://schemas.microsoft.com/office/powerpoint/2010/main" val="1814811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BEC44-DB8C-4194-8A64-FD570BE5E4CB}"/>
              </a:ext>
            </a:extLst>
          </p:cNvPr>
          <p:cNvSpPr>
            <a:spLocks noGrp="1"/>
          </p:cNvSpPr>
          <p:nvPr>
            <p:ph idx="1"/>
          </p:nvPr>
        </p:nvSpPr>
        <p:spPr>
          <a:xfrm>
            <a:off x="1141412" y="567054"/>
            <a:ext cx="9905999" cy="3541714"/>
          </a:xfrm>
        </p:spPr>
        <p:txBody>
          <a:bodyPr/>
          <a:lstStyle/>
          <a:p>
            <a:r>
              <a:rPr lang="en-IN" dirty="0"/>
              <a:t>Cluster 5 consist of only 3 neighbourhood with almost completely same common venues. </a:t>
            </a:r>
          </a:p>
          <a:p>
            <a:endParaRPr lang="en-IN" dirty="0"/>
          </a:p>
          <a:p>
            <a:endParaRPr lang="en-IN" dirty="0"/>
          </a:p>
          <a:p>
            <a:endParaRPr lang="en-IN" dirty="0"/>
          </a:p>
          <a:p>
            <a:r>
              <a:rPr lang="en-IN" dirty="0"/>
              <a:t>Cluster 6 consist of 2 neighbourhoods with completely same common venues. </a:t>
            </a:r>
          </a:p>
        </p:txBody>
      </p:sp>
      <p:pic>
        <p:nvPicPr>
          <p:cNvPr id="4" name="Picture 3">
            <a:extLst>
              <a:ext uri="{FF2B5EF4-FFF2-40B4-BE49-F238E27FC236}">
                <a16:creationId xmlns:a16="http://schemas.microsoft.com/office/drawing/2014/main" id="{12952470-B29E-49EB-8B98-FC57FC7D0D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84311" y="1547970"/>
            <a:ext cx="9478963" cy="1576229"/>
          </a:xfrm>
          <a:prstGeom prst="rect">
            <a:avLst/>
          </a:prstGeom>
          <a:noFill/>
          <a:ln>
            <a:noFill/>
          </a:ln>
        </p:spPr>
      </p:pic>
      <p:pic>
        <p:nvPicPr>
          <p:cNvPr id="5" name="Picture 4">
            <a:extLst>
              <a:ext uri="{FF2B5EF4-FFF2-40B4-BE49-F238E27FC236}">
                <a16:creationId xmlns:a16="http://schemas.microsoft.com/office/drawing/2014/main" id="{65D45822-C395-49E1-B582-C0B75865B3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84311" y="3923665"/>
            <a:ext cx="9478962" cy="1667510"/>
          </a:xfrm>
          <a:prstGeom prst="rect">
            <a:avLst/>
          </a:prstGeom>
          <a:noFill/>
          <a:ln>
            <a:noFill/>
          </a:ln>
        </p:spPr>
      </p:pic>
    </p:spTree>
    <p:extLst>
      <p:ext uri="{BB962C8B-B14F-4D97-AF65-F5344CB8AC3E}">
        <p14:creationId xmlns:p14="http://schemas.microsoft.com/office/powerpoint/2010/main" val="15279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5920C-188A-462D-B3D7-922E8B20A9B6}"/>
              </a:ext>
            </a:extLst>
          </p:cNvPr>
          <p:cNvSpPr>
            <a:spLocks noGrp="1"/>
          </p:cNvSpPr>
          <p:nvPr>
            <p:ph idx="1"/>
          </p:nvPr>
        </p:nvSpPr>
        <p:spPr>
          <a:xfrm>
            <a:off x="1141412" y="552450"/>
            <a:ext cx="9905999" cy="5238751"/>
          </a:xfrm>
        </p:spPr>
        <p:txBody>
          <a:bodyPr/>
          <a:lstStyle/>
          <a:p>
            <a:r>
              <a:rPr lang="en-IN" dirty="0"/>
              <a:t>Cluster 8 is biggest cluster with 27 neighbourhoods, this has a lot of neighbourhoods with Restaurants as one of most common venues. </a:t>
            </a:r>
          </a:p>
          <a:p>
            <a:endParaRPr lang="en-IN" dirty="0"/>
          </a:p>
          <a:p>
            <a:endParaRPr lang="en-IN" dirty="0"/>
          </a:p>
          <a:p>
            <a:endParaRPr lang="en-IN" dirty="0"/>
          </a:p>
          <a:p>
            <a:endParaRPr lang="en-IN" dirty="0"/>
          </a:p>
          <a:p>
            <a:endParaRPr lang="en-IN" dirty="0"/>
          </a:p>
          <a:p>
            <a:r>
              <a:rPr lang="en-IN" dirty="0"/>
              <a:t>Cluster 7, 9 and 10 consist of only 1 neighbourhood each.</a:t>
            </a:r>
          </a:p>
          <a:p>
            <a:endParaRPr lang="en-IN" dirty="0"/>
          </a:p>
        </p:txBody>
      </p:sp>
      <p:pic>
        <p:nvPicPr>
          <p:cNvPr id="4" name="Picture 3">
            <a:extLst>
              <a:ext uri="{FF2B5EF4-FFF2-40B4-BE49-F238E27FC236}">
                <a16:creationId xmlns:a16="http://schemas.microsoft.com/office/drawing/2014/main" id="{2157FF9A-6848-42EE-BD4D-D2FCCEF36B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68120" y="1487804"/>
            <a:ext cx="9352280" cy="2398395"/>
          </a:xfrm>
          <a:prstGeom prst="rect">
            <a:avLst/>
          </a:prstGeom>
          <a:noFill/>
          <a:ln>
            <a:noFill/>
          </a:ln>
        </p:spPr>
      </p:pic>
    </p:spTree>
    <p:extLst>
      <p:ext uri="{BB962C8B-B14F-4D97-AF65-F5344CB8AC3E}">
        <p14:creationId xmlns:p14="http://schemas.microsoft.com/office/powerpoint/2010/main" val="405283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B368-96C2-4592-ACEE-BD9E54490B2D}"/>
              </a:ext>
            </a:extLst>
          </p:cNvPr>
          <p:cNvSpPr>
            <a:spLocks noGrp="1"/>
          </p:cNvSpPr>
          <p:nvPr>
            <p:ph type="title"/>
          </p:nvPr>
        </p:nvSpPr>
        <p:spPr/>
        <p:txBody>
          <a:bodyPr/>
          <a:lstStyle/>
          <a:p>
            <a:r>
              <a:rPr lang="en-IN" b="1" dirty="0"/>
              <a:t>Discussion</a:t>
            </a:r>
            <a:br>
              <a:rPr lang="en-IN" dirty="0"/>
            </a:br>
            <a:endParaRPr lang="en-IN" dirty="0"/>
          </a:p>
        </p:txBody>
      </p:sp>
      <p:sp>
        <p:nvSpPr>
          <p:cNvPr id="3" name="Content Placeholder 2">
            <a:extLst>
              <a:ext uri="{FF2B5EF4-FFF2-40B4-BE49-F238E27FC236}">
                <a16:creationId xmlns:a16="http://schemas.microsoft.com/office/drawing/2014/main" id="{A1059164-FD50-4B21-912C-86BC0FB60CF7}"/>
              </a:ext>
            </a:extLst>
          </p:cNvPr>
          <p:cNvSpPr>
            <a:spLocks noGrp="1"/>
          </p:cNvSpPr>
          <p:nvPr>
            <p:ph idx="1"/>
          </p:nvPr>
        </p:nvSpPr>
        <p:spPr>
          <a:xfrm>
            <a:off x="1141412" y="2097088"/>
            <a:ext cx="9905999" cy="3541714"/>
          </a:xfrm>
        </p:spPr>
        <p:txBody>
          <a:bodyPr>
            <a:noAutofit/>
          </a:bodyPr>
          <a:lstStyle/>
          <a:p>
            <a:r>
              <a:rPr lang="en-IN" sz="2000" dirty="0"/>
              <a:t>Once we observe each cluster individually, we see a lot of important insights into how clusters were formed. </a:t>
            </a:r>
          </a:p>
          <a:p>
            <a:r>
              <a:rPr lang="en-IN" sz="2000" dirty="0"/>
              <a:t>To begin with cluster 4, neighbourhoods in this clusters have ATM as first most common venue. Clearly this location has a large number of ATMs already present and clearly shouldn’t be focus for further increase in ATM number as per this analysis. But this also shows that high frequency of ATMs is also accompanied with high frequency of restaurants and shopping outlets.</a:t>
            </a:r>
          </a:p>
          <a:p>
            <a:pPr lvl="0"/>
            <a:r>
              <a:rPr lang="en-IN" sz="2000" dirty="0"/>
              <a:t>Cluster 1 is 2</a:t>
            </a:r>
            <a:r>
              <a:rPr lang="en-IN" sz="2000" baseline="30000" dirty="0"/>
              <a:t>nd</a:t>
            </a:r>
            <a:r>
              <a:rPr lang="en-IN" sz="2000" dirty="0"/>
              <a:t> largest cluster and it consist of 3 neighbourhoods which show high number of ATMs as well as high number of restaurants and shopping outlets. But none of the other neighbourhoods have ATMs in top ten venue. As all neighbourhoods in same cluster have similar characters these neighbourhoods in cluster 1 should be a prime location for new ATMs</a:t>
            </a:r>
          </a:p>
          <a:p>
            <a:endParaRPr lang="en-IN" sz="2000" dirty="0"/>
          </a:p>
        </p:txBody>
      </p:sp>
    </p:spTree>
    <p:extLst>
      <p:ext uri="{BB962C8B-B14F-4D97-AF65-F5344CB8AC3E}">
        <p14:creationId xmlns:p14="http://schemas.microsoft.com/office/powerpoint/2010/main" val="293646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28B33-16EB-4BF5-A77A-8899CFDA7C41}"/>
              </a:ext>
            </a:extLst>
          </p:cNvPr>
          <p:cNvSpPr>
            <a:spLocks noGrp="1"/>
          </p:cNvSpPr>
          <p:nvPr>
            <p:ph idx="1"/>
          </p:nvPr>
        </p:nvSpPr>
        <p:spPr>
          <a:xfrm>
            <a:off x="1141412" y="514350"/>
            <a:ext cx="9905999" cy="5276851"/>
          </a:xfrm>
        </p:spPr>
        <p:txBody>
          <a:bodyPr>
            <a:normAutofit/>
          </a:bodyPr>
          <a:lstStyle/>
          <a:p>
            <a:pPr lvl="0"/>
            <a:r>
              <a:rPr lang="en-IN" sz="1800" dirty="0"/>
              <a:t>Cluster 2 is 3</a:t>
            </a:r>
            <a:r>
              <a:rPr lang="en-IN" sz="1800" baseline="30000" dirty="0"/>
              <a:t>rd</a:t>
            </a:r>
            <a:r>
              <a:rPr lang="en-IN" sz="1800" dirty="0"/>
              <a:t> largest cluster and it consist of neighbourhood that have completely same venues, most common venues do consist of restaurants and shopping outlets but this cluster also doesn’t have any ATMs in top ten. This could be a good place for new ATMs.</a:t>
            </a:r>
          </a:p>
          <a:p>
            <a:pPr lvl="0"/>
            <a:r>
              <a:rPr lang="en-IN" sz="1800" dirty="0"/>
              <a:t>Cluster 8 is largest cluster and doesn’t show a particularly strong similarity which can make </a:t>
            </a:r>
            <a:r>
              <a:rPr lang="en-IN" sz="2000" dirty="0"/>
              <a:t>neighbourhoods</a:t>
            </a:r>
            <a:r>
              <a:rPr lang="en-IN" sz="1800" dirty="0"/>
              <a:t> in this cluster a prime spot for new ATMs, but some of the neighbourhoods have potential to be a good spot based on significant number of restaurant and shopping outlets. </a:t>
            </a:r>
          </a:p>
          <a:p>
            <a:pPr lvl="0"/>
            <a:r>
              <a:rPr lang="en-IN" sz="1800" dirty="0"/>
              <a:t>Other clusters are too small to be useful here but could be utilized in a further study involving daily traffic into picture to see if these locations are involved with high number of people visiting. As places like bus and train station can be a good spot for ATMs as well.</a:t>
            </a:r>
          </a:p>
          <a:p>
            <a:endParaRPr lang="en-IN" sz="1800" dirty="0"/>
          </a:p>
        </p:txBody>
      </p:sp>
    </p:spTree>
    <p:extLst>
      <p:ext uri="{BB962C8B-B14F-4D97-AF65-F5344CB8AC3E}">
        <p14:creationId xmlns:p14="http://schemas.microsoft.com/office/powerpoint/2010/main" val="179660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703A-9A9B-430E-A2F8-1D328EB379E6}"/>
              </a:ext>
            </a:extLst>
          </p:cNvPr>
          <p:cNvSpPr>
            <a:spLocks noGrp="1"/>
          </p:cNvSpPr>
          <p:nvPr>
            <p:ph type="title"/>
          </p:nvPr>
        </p:nvSpPr>
        <p:spPr/>
        <p:txBody>
          <a:bodyPr/>
          <a:lstStyle/>
          <a:p>
            <a:r>
              <a:rPr lang="en-IN" b="1" dirty="0"/>
              <a:t>Conclusion</a:t>
            </a:r>
            <a:br>
              <a:rPr lang="en-IN" dirty="0"/>
            </a:br>
            <a:endParaRPr lang="en-IN" dirty="0"/>
          </a:p>
        </p:txBody>
      </p:sp>
      <p:sp>
        <p:nvSpPr>
          <p:cNvPr id="3" name="Content Placeholder 2">
            <a:extLst>
              <a:ext uri="{FF2B5EF4-FFF2-40B4-BE49-F238E27FC236}">
                <a16:creationId xmlns:a16="http://schemas.microsoft.com/office/drawing/2014/main" id="{44D51003-5E07-4055-A078-D98848CD351D}"/>
              </a:ext>
            </a:extLst>
          </p:cNvPr>
          <p:cNvSpPr>
            <a:spLocks noGrp="1"/>
          </p:cNvSpPr>
          <p:nvPr>
            <p:ph idx="1"/>
          </p:nvPr>
        </p:nvSpPr>
        <p:spPr/>
        <p:txBody>
          <a:bodyPr/>
          <a:lstStyle/>
          <a:p>
            <a:r>
              <a:rPr lang="en-IN" dirty="0"/>
              <a:t>This project shows us the patterns associated with ATMs location when looking from the point of most common venues. Neighbourhoods with high number of ATMs show us the other most common venues around a particular ATM. This information can be utilized by a bank to pick best spot for their new ATMs to provide a better reach to its customers. This analysis could also be accompanied with daily road traffic to get much better location.</a:t>
            </a:r>
          </a:p>
          <a:p>
            <a:endParaRPr lang="en-IN" dirty="0"/>
          </a:p>
        </p:txBody>
      </p:sp>
    </p:spTree>
    <p:extLst>
      <p:ext uri="{BB962C8B-B14F-4D97-AF65-F5344CB8AC3E}">
        <p14:creationId xmlns:p14="http://schemas.microsoft.com/office/powerpoint/2010/main" val="47069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A192-C089-4FE5-B9D4-2D2E0B573134}"/>
              </a:ext>
            </a:extLst>
          </p:cNvPr>
          <p:cNvSpPr>
            <a:spLocks noGrp="1"/>
          </p:cNvSpPr>
          <p:nvPr>
            <p:ph type="title"/>
          </p:nvPr>
        </p:nvSpPr>
        <p:spPr/>
        <p:txBody>
          <a:bodyPr/>
          <a:lstStyle/>
          <a:p>
            <a:r>
              <a:rPr lang="en-IN" b="1" dirty="0"/>
              <a:t>Introduction</a:t>
            </a:r>
            <a:br>
              <a:rPr lang="en-IN" dirty="0"/>
            </a:br>
            <a:endParaRPr lang="en-IN" dirty="0"/>
          </a:p>
        </p:txBody>
      </p:sp>
      <p:sp>
        <p:nvSpPr>
          <p:cNvPr id="3" name="Content Placeholder 2">
            <a:extLst>
              <a:ext uri="{FF2B5EF4-FFF2-40B4-BE49-F238E27FC236}">
                <a16:creationId xmlns:a16="http://schemas.microsoft.com/office/drawing/2014/main" id="{21DF1FFE-2C15-4EED-8956-F56ABD26E1BB}"/>
              </a:ext>
            </a:extLst>
          </p:cNvPr>
          <p:cNvSpPr>
            <a:spLocks noGrp="1"/>
          </p:cNvSpPr>
          <p:nvPr>
            <p:ph idx="1"/>
          </p:nvPr>
        </p:nvSpPr>
        <p:spPr/>
        <p:txBody>
          <a:bodyPr>
            <a:normAutofit fontScale="85000" lnSpcReduction="20000"/>
          </a:bodyPr>
          <a:lstStyle/>
          <a:p>
            <a:r>
              <a:rPr lang="en-US" dirty="0"/>
              <a:t>India is one of the major economies of world, with a large consumer population and a wide variety of products and services in market. This makes up for a high amount of daily financial transactions. </a:t>
            </a:r>
          </a:p>
          <a:p>
            <a:r>
              <a:rPr lang="en-US" dirty="0"/>
              <a:t>While India is moving towards digital cashless transaction still a very large percentage of transactions are with cash. This large cash demand makes ATM a key service/product for a bank’s customer, and right location to set up an ATM can be a good strategy for any bank.</a:t>
            </a:r>
          </a:p>
          <a:p>
            <a:r>
              <a:rPr lang="en-IN" b="1" dirty="0"/>
              <a:t>Business Problem: </a:t>
            </a:r>
            <a:r>
              <a:rPr lang="en-IN" dirty="0"/>
              <a:t>For a bank to increase its reach to customer in terms of providing services relies on ATM as they are the easiest and most convenient way to acquire cash. It’s important for a bank to find best location to reach large customers and this will be the focus here. We will be tackling one of the cities in India and find out best location for ATM.</a:t>
            </a:r>
          </a:p>
          <a:p>
            <a:endParaRPr lang="en-US" dirty="0"/>
          </a:p>
          <a:p>
            <a:endParaRPr lang="en-IN" dirty="0"/>
          </a:p>
        </p:txBody>
      </p:sp>
    </p:spTree>
    <p:extLst>
      <p:ext uri="{BB962C8B-B14F-4D97-AF65-F5344CB8AC3E}">
        <p14:creationId xmlns:p14="http://schemas.microsoft.com/office/powerpoint/2010/main" val="272511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2816-21E9-4088-9A32-E1FE85E21B4D}"/>
              </a:ext>
            </a:extLst>
          </p:cNvPr>
          <p:cNvSpPr>
            <a:spLocks noGrp="1"/>
          </p:cNvSpPr>
          <p:nvPr>
            <p:ph type="title"/>
          </p:nvPr>
        </p:nvSpPr>
        <p:spPr/>
        <p:txBody>
          <a:bodyPr/>
          <a:lstStyle/>
          <a:p>
            <a:r>
              <a:rPr lang="en-IN" b="1" dirty="0"/>
              <a:t>Data Gathering and Processing</a:t>
            </a:r>
            <a:br>
              <a:rPr lang="en-IN" dirty="0"/>
            </a:br>
            <a:endParaRPr lang="en-IN" dirty="0"/>
          </a:p>
        </p:txBody>
      </p:sp>
      <p:sp>
        <p:nvSpPr>
          <p:cNvPr id="3" name="Content Placeholder 2">
            <a:extLst>
              <a:ext uri="{FF2B5EF4-FFF2-40B4-BE49-F238E27FC236}">
                <a16:creationId xmlns:a16="http://schemas.microsoft.com/office/drawing/2014/main" id="{DFAE770B-7349-4596-B093-E8EF7F0B3C03}"/>
              </a:ext>
            </a:extLst>
          </p:cNvPr>
          <p:cNvSpPr>
            <a:spLocks noGrp="1"/>
          </p:cNvSpPr>
          <p:nvPr>
            <p:ph idx="1"/>
          </p:nvPr>
        </p:nvSpPr>
        <p:spPr>
          <a:xfrm>
            <a:off x="1141412" y="1714500"/>
            <a:ext cx="9905999" cy="4076701"/>
          </a:xfrm>
        </p:spPr>
        <p:txBody>
          <a:bodyPr>
            <a:normAutofit fontScale="92500" lnSpcReduction="20000"/>
          </a:bodyPr>
          <a:lstStyle/>
          <a:p>
            <a:pPr marL="0" indent="0">
              <a:buNone/>
            </a:pPr>
            <a:r>
              <a:rPr lang="en-IN" b="1" dirty="0"/>
              <a:t>Data Gathering</a:t>
            </a:r>
          </a:p>
          <a:p>
            <a:r>
              <a:rPr lang="en-IN" dirty="0"/>
              <a:t>Data required here involved neighbourhoods in Ahmedabad, geographical coordinates of neighbourhoods, and venues in these neighbourhoods.</a:t>
            </a:r>
          </a:p>
          <a:p>
            <a:pPr lvl="0"/>
            <a:r>
              <a:rPr lang="en-IN" dirty="0"/>
              <a:t>Neighbourhoods of Ahmedabad were gathered by web scraping performed using BeautifulSoup from Wikipedia. A total of 81 neighbourhood in the city.</a:t>
            </a:r>
          </a:p>
          <a:p>
            <a:r>
              <a:rPr lang="en-IN" dirty="0"/>
              <a:t>Geographical coordinates were acquired using geocoder. ArcGIS. This gave us Latitude and Longitude of the neighbourhoods</a:t>
            </a:r>
          </a:p>
          <a:p>
            <a:r>
              <a:rPr lang="en-IN" dirty="0"/>
              <a:t>Venues data was obtained from Foursquare through an API. An API call was made with personal credential. This provided the information of venue, venue category, neighbourhood location, venue Latitude and Longitude.</a:t>
            </a:r>
          </a:p>
          <a:p>
            <a:endParaRPr lang="en-IN" dirty="0"/>
          </a:p>
          <a:p>
            <a:endParaRPr lang="en-IN" dirty="0"/>
          </a:p>
        </p:txBody>
      </p:sp>
    </p:spTree>
    <p:extLst>
      <p:ext uri="{BB962C8B-B14F-4D97-AF65-F5344CB8AC3E}">
        <p14:creationId xmlns:p14="http://schemas.microsoft.com/office/powerpoint/2010/main" val="191834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8D13A-54D7-4DBF-B0F2-3BB34165A5BA}"/>
              </a:ext>
            </a:extLst>
          </p:cNvPr>
          <p:cNvSpPr>
            <a:spLocks noGrp="1"/>
          </p:cNvSpPr>
          <p:nvPr>
            <p:ph idx="1"/>
          </p:nvPr>
        </p:nvSpPr>
        <p:spPr>
          <a:xfrm>
            <a:off x="1141412" y="619125"/>
            <a:ext cx="9905999" cy="5172076"/>
          </a:xfrm>
        </p:spPr>
        <p:txBody>
          <a:bodyPr/>
          <a:lstStyle/>
          <a:p>
            <a:pPr marL="0" indent="0">
              <a:buNone/>
            </a:pPr>
            <a:r>
              <a:rPr lang="en-IN" b="1" dirty="0"/>
              <a:t>Data Processing</a:t>
            </a:r>
            <a:endParaRPr lang="en-IN" dirty="0"/>
          </a:p>
          <a:p>
            <a:pPr lvl="0"/>
            <a:r>
              <a:rPr lang="en-IN" dirty="0"/>
              <a:t>First step of data processing was merging Neighbourhood DataFrame with geographical coordinates DataFrame, which resulted in a DataFrame with 3 columns of Neighbourhood, Latitude and Longitude.</a:t>
            </a:r>
          </a:p>
          <a:p>
            <a:r>
              <a:rPr lang="en-IN" dirty="0"/>
              <a:t>Next utilizing Foursquare API, a new DataFrame was created with columns of Venue, Venue Latitude, Venue Longitude and Venue Category, in addition to the 3 columns from previous DataFrame i.e. Neighbourhood, Latitude and Longitude. These were merged according to Neighbourhood. </a:t>
            </a:r>
          </a:p>
        </p:txBody>
      </p:sp>
      <p:pic>
        <p:nvPicPr>
          <p:cNvPr id="5" name="Picture 4">
            <a:extLst>
              <a:ext uri="{FF2B5EF4-FFF2-40B4-BE49-F238E27FC236}">
                <a16:creationId xmlns:a16="http://schemas.microsoft.com/office/drawing/2014/main" id="{83766EC5-878F-404A-91C7-0A6D2BF17D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8595" y="4473575"/>
            <a:ext cx="9466580" cy="2089150"/>
          </a:xfrm>
          <a:prstGeom prst="rect">
            <a:avLst/>
          </a:prstGeom>
          <a:noFill/>
          <a:ln>
            <a:noFill/>
          </a:ln>
        </p:spPr>
      </p:pic>
    </p:spTree>
    <p:extLst>
      <p:ext uri="{BB962C8B-B14F-4D97-AF65-F5344CB8AC3E}">
        <p14:creationId xmlns:p14="http://schemas.microsoft.com/office/powerpoint/2010/main" val="187982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EB3C-7C47-4CB5-8345-88A2DCC92AF8}"/>
              </a:ext>
            </a:extLst>
          </p:cNvPr>
          <p:cNvSpPr>
            <a:spLocks noGrp="1"/>
          </p:cNvSpPr>
          <p:nvPr>
            <p:ph type="title"/>
          </p:nvPr>
        </p:nvSpPr>
        <p:spPr/>
        <p:txBody>
          <a:bodyPr/>
          <a:lstStyle/>
          <a:p>
            <a:r>
              <a:rPr lang="en-IN" b="1" dirty="0"/>
              <a:t>Methodology</a:t>
            </a:r>
            <a:br>
              <a:rPr lang="en-IN" dirty="0"/>
            </a:br>
            <a:endParaRPr lang="en-IN" dirty="0"/>
          </a:p>
        </p:txBody>
      </p:sp>
      <p:sp>
        <p:nvSpPr>
          <p:cNvPr id="3" name="Content Placeholder 2">
            <a:extLst>
              <a:ext uri="{FF2B5EF4-FFF2-40B4-BE49-F238E27FC236}">
                <a16:creationId xmlns:a16="http://schemas.microsoft.com/office/drawing/2014/main" id="{1E0FB3A7-7590-4B6A-A145-13556BEC0C44}"/>
              </a:ext>
            </a:extLst>
          </p:cNvPr>
          <p:cNvSpPr>
            <a:spLocks noGrp="1"/>
          </p:cNvSpPr>
          <p:nvPr>
            <p:ph idx="1"/>
          </p:nvPr>
        </p:nvSpPr>
        <p:spPr/>
        <p:txBody>
          <a:bodyPr/>
          <a:lstStyle/>
          <a:p>
            <a:r>
              <a:rPr lang="en-IN" dirty="0"/>
              <a:t>The methodology in this project consists of two parts:</a:t>
            </a:r>
          </a:p>
          <a:p>
            <a:pPr marL="0" indent="0">
              <a:buNone/>
            </a:pPr>
            <a:r>
              <a:rPr lang="en-IN" b="1" dirty="0"/>
              <a:t>Exploratory Data Analysis </a:t>
            </a:r>
            <a:endParaRPr lang="en-IN" dirty="0"/>
          </a:p>
          <a:p>
            <a:r>
              <a:rPr lang="en-IN" dirty="0"/>
              <a:t>Visualise and extract the neighbourhoods in that borough to find the 10 most common venues in each neighbourhood.</a:t>
            </a:r>
          </a:p>
          <a:p>
            <a:endParaRPr lang="en-IN" dirty="0"/>
          </a:p>
        </p:txBody>
      </p:sp>
      <p:pic>
        <p:nvPicPr>
          <p:cNvPr id="4" name="Picture 3">
            <a:extLst>
              <a:ext uri="{FF2B5EF4-FFF2-40B4-BE49-F238E27FC236}">
                <a16:creationId xmlns:a16="http://schemas.microsoft.com/office/drawing/2014/main" id="{03F2EC1F-F42B-491C-862C-A177C6E73A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4294" y="4346576"/>
            <a:ext cx="9590405" cy="2330449"/>
          </a:xfrm>
          <a:prstGeom prst="rect">
            <a:avLst/>
          </a:prstGeom>
          <a:noFill/>
          <a:ln>
            <a:noFill/>
          </a:ln>
        </p:spPr>
      </p:pic>
    </p:spTree>
    <p:extLst>
      <p:ext uri="{BB962C8B-B14F-4D97-AF65-F5344CB8AC3E}">
        <p14:creationId xmlns:p14="http://schemas.microsoft.com/office/powerpoint/2010/main" val="268167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58E74-BA76-4842-88C8-E7D875BA7E5D}"/>
              </a:ext>
            </a:extLst>
          </p:cNvPr>
          <p:cNvSpPr>
            <a:spLocks noGrp="1"/>
          </p:cNvSpPr>
          <p:nvPr>
            <p:ph idx="1"/>
          </p:nvPr>
        </p:nvSpPr>
        <p:spPr>
          <a:xfrm>
            <a:off x="1141412" y="704850"/>
            <a:ext cx="9905999" cy="5086351"/>
          </a:xfrm>
        </p:spPr>
        <p:txBody>
          <a:bodyPr/>
          <a:lstStyle/>
          <a:p>
            <a:pPr marL="0" indent="0">
              <a:buNone/>
            </a:pPr>
            <a:r>
              <a:rPr lang="en-IN" b="1" dirty="0"/>
              <a:t>Modelling</a:t>
            </a:r>
            <a:endParaRPr lang="en-IN" dirty="0"/>
          </a:p>
          <a:p>
            <a:r>
              <a:rPr lang="en-IN" dirty="0"/>
              <a:t>To find similar neighbourhoods we will be clustering similar neighbourhoods using K - means clustering which is a form of unsupervised machine learning algorithm that clusters data based on predefined cluster size. To find out best K we will be finding out distortion/inertia and also if needed Silhouette score. K-mean will group similar neighbourhoods into clusters, these clusters should have a lot of common venues and this will help us understand which clusters and in turn which neighbourhoods are best.</a:t>
            </a:r>
          </a:p>
          <a:p>
            <a:endParaRPr lang="en-IN" dirty="0"/>
          </a:p>
        </p:txBody>
      </p:sp>
    </p:spTree>
    <p:extLst>
      <p:ext uri="{BB962C8B-B14F-4D97-AF65-F5344CB8AC3E}">
        <p14:creationId xmlns:p14="http://schemas.microsoft.com/office/powerpoint/2010/main" val="40497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10742-2BE5-4A73-9AC3-DA89398DA431}"/>
              </a:ext>
            </a:extLst>
          </p:cNvPr>
          <p:cNvSpPr>
            <a:spLocks noGrp="1"/>
          </p:cNvSpPr>
          <p:nvPr>
            <p:ph idx="1"/>
          </p:nvPr>
        </p:nvSpPr>
        <p:spPr>
          <a:xfrm>
            <a:off x="1141412" y="533400"/>
            <a:ext cx="9905999" cy="5257801"/>
          </a:xfrm>
        </p:spPr>
        <p:txBody>
          <a:bodyPr/>
          <a:lstStyle/>
          <a:p>
            <a:pPr marL="0" indent="0">
              <a:buNone/>
            </a:pPr>
            <a:r>
              <a:rPr lang="en-IN" b="1" dirty="0"/>
              <a:t>For finding optimal K we have used two methods:</a:t>
            </a:r>
          </a:p>
          <a:p>
            <a:r>
              <a:rPr lang="en-IN" dirty="0"/>
              <a:t>Using Inertia/Distortion: This is what is called The Elbow method. Inertia is sum of squared distances of sample from their closest cluster. Distortion is the average of squared distances from the cluster centre. </a:t>
            </a:r>
          </a:p>
        </p:txBody>
      </p:sp>
      <p:pic>
        <p:nvPicPr>
          <p:cNvPr id="4" name="Picture 3">
            <a:extLst>
              <a:ext uri="{FF2B5EF4-FFF2-40B4-BE49-F238E27FC236}">
                <a16:creationId xmlns:a16="http://schemas.microsoft.com/office/drawing/2014/main" id="{FCCDB22B-22A7-4CFA-AE9C-EB34CBF34D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28948" y="2762249"/>
            <a:ext cx="5895977" cy="3028952"/>
          </a:xfrm>
          <a:prstGeom prst="rect">
            <a:avLst/>
          </a:prstGeom>
          <a:noFill/>
          <a:ln>
            <a:noFill/>
          </a:ln>
        </p:spPr>
      </p:pic>
    </p:spTree>
    <p:extLst>
      <p:ext uri="{BB962C8B-B14F-4D97-AF65-F5344CB8AC3E}">
        <p14:creationId xmlns:p14="http://schemas.microsoft.com/office/powerpoint/2010/main" val="195874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1EBA9-8286-4094-A667-F8A190E35F78}"/>
              </a:ext>
            </a:extLst>
          </p:cNvPr>
          <p:cNvSpPr>
            <a:spLocks noGrp="1"/>
          </p:cNvSpPr>
          <p:nvPr>
            <p:ph idx="1"/>
          </p:nvPr>
        </p:nvSpPr>
        <p:spPr>
          <a:xfrm>
            <a:off x="1141412" y="552450"/>
            <a:ext cx="9905999" cy="5238751"/>
          </a:xfrm>
        </p:spPr>
        <p:txBody>
          <a:bodyPr/>
          <a:lstStyle/>
          <a:p>
            <a:r>
              <a:rPr lang="en-IN" dirty="0"/>
              <a:t>Silhouette score: It is a measure of how similar an object is to its own cluster compared to other clusters. The Silhouette ranges from -1 to +1 where a high value shows a well match between objects in cluster and poor match to objects in another cluster. </a:t>
            </a:r>
          </a:p>
        </p:txBody>
      </p:sp>
      <p:pic>
        <p:nvPicPr>
          <p:cNvPr id="4" name="Picture 3">
            <a:extLst>
              <a:ext uri="{FF2B5EF4-FFF2-40B4-BE49-F238E27FC236}">
                <a16:creationId xmlns:a16="http://schemas.microsoft.com/office/drawing/2014/main" id="{6062767B-35FB-481A-9092-C0E1447D33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70250" y="2533649"/>
            <a:ext cx="5454650" cy="3257551"/>
          </a:xfrm>
          <a:prstGeom prst="rect">
            <a:avLst/>
          </a:prstGeom>
          <a:noFill/>
          <a:ln>
            <a:noFill/>
          </a:ln>
        </p:spPr>
      </p:pic>
    </p:spTree>
    <p:extLst>
      <p:ext uri="{BB962C8B-B14F-4D97-AF65-F5344CB8AC3E}">
        <p14:creationId xmlns:p14="http://schemas.microsoft.com/office/powerpoint/2010/main" val="425267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66A03-1BAB-44CF-AEA3-86433FE778A1}"/>
              </a:ext>
            </a:extLst>
          </p:cNvPr>
          <p:cNvSpPr>
            <a:spLocks noGrp="1"/>
          </p:cNvSpPr>
          <p:nvPr>
            <p:ph idx="1"/>
          </p:nvPr>
        </p:nvSpPr>
        <p:spPr>
          <a:xfrm>
            <a:off x="1141412" y="609600"/>
            <a:ext cx="9905999" cy="5181601"/>
          </a:xfrm>
        </p:spPr>
        <p:txBody>
          <a:bodyPr/>
          <a:lstStyle/>
          <a:p>
            <a:r>
              <a:rPr lang="en-IN" dirty="0"/>
              <a:t>Once the best K is found we cluster neighbourhoods in those and observe each cluster individually. Ideally clusters will have neighbourhoods with very similar venues. Here we will also visualize map with different neighbourhoods in different cluster labelled.</a:t>
            </a:r>
          </a:p>
          <a:p>
            <a:endParaRPr lang="en-IN" dirty="0"/>
          </a:p>
        </p:txBody>
      </p:sp>
      <p:pic>
        <p:nvPicPr>
          <p:cNvPr id="4" name="Picture 3">
            <a:extLst>
              <a:ext uri="{FF2B5EF4-FFF2-40B4-BE49-F238E27FC236}">
                <a16:creationId xmlns:a16="http://schemas.microsoft.com/office/drawing/2014/main" id="{43B0134F-C067-4F84-91F0-BB8189A998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9621" y="2417127"/>
            <a:ext cx="5529580" cy="3738245"/>
          </a:xfrm>
          <a:prstGeom prst="rect">
            <a:avLst/>
          </a:prstGeom>
          <a:noFill/>
          <a:ln>
            <a:noFill/>
          </a:ln>
        </p:spPr>
      </p:pic>
    </p:spTree>
    <p:extLst>
      <p:ext uri="{BB962C8B-B14F-4D97-AF65-F5344CB8AC3E}">
        <p14:creationId xmlns:p14="http://schemas.microsoft.com/office/powerpoint/2010/main" val="4015874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1210</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Capstone Project – The Battle of Neighbourhoods Presentation</vt:lpstr>
      <vt:lpstr>Introduction </vt:lpstr>
      <vt:lpstr>Data Gathering and Processing </vt:lpstr>
      <vt:lpstr>PowerPoint Presentation</vt:lpstr>
      <vt:lpstr>Methodology </vt:lpstr>
      <vt:lpstr>PowerPoint Presentation</vt:lpstr>
      <vt:lpstr>PowerPoint Presentation</vt:lpstr>
      <vt:lpstr>PowerPoint Presentation</vt:lpstr>
      <vt:lpstr>PowerPoint Presentation</vt:lpstr>
      <vt:lpstr>Result </vt:lpstr>
      <vt:lpstr>PowerPoint Presentation</vt:lpstr>
      <vt:lpstr>PowerPoint Presentation</vt:lpstr>
      <vt:lpstr>PowerPoint Presentation</vt:lpstr>
      <vt:lpstr>PowerPoint Presentation</vt:lpstr>
      <vt:lpstr>PowerPoint Presentation</vt:lpstr>
      <vt:lpstr>Discussion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Neighbourhoods Presentation</dc:title>
  <dc:creator>HP</dc:creator>
  <cp:lastModifiedBy>HP</cp:lastModifiedBy>
  <cp:revision>4</cp:revision>
  <dcterms:created xsi:type="dcterms:W3CDTF">2020-07-08T22:42:47Z</dcterms:created>
  <dcterms:modified xsi:type="dcterms:W3CDTF">2020-07-08T23:11:19Z</dcterms:modified>
</cp:coreProperties>
</file>