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65" r:id="rId3"/>
    <p:sldId id="266" r:id="rId4"/>
    <p:sldId id="267" r:id="rId5"/>
    <p:sldId id="256" r:id="rId6"/>
    <p:sldId id="257" r:id="rId7"/>
    <p:sldId id="260" r:id="rId8"/>
    <p:sldId id="258" r:id="rId9"/>
    <p:sldId id="261" r:id="rId10"/>
    <p:sldId id="263" r:id="rId11"/>
    <p:sldId id="262" r:id="rId12"/>
    <p:sldId id="25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37C1F8E-9ECD-4CF6-9748-FACDF5CF2BC8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490B58-E9F2-47A1-84A6-E1A2CC86BAA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4400" dirty="0">
                <a:latin typeface="Segoe UI" panose="020B0502040204020203" pitchFamily="34" charset="0"/>
                <a:cs typeface="Segoe UI" panose="020B0502040204020203" pitchFamily="34" charset="0"/>
              </a:rPr>
              <a:t>Consumer Goods Ad hoc Insights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792088"/>
          </a:xfrm>
        </p:spPr>
        <p:txBody>
          <a:bodyPr>
            <a:normAutofit/>
          </a:bodyPr>
          <a:lstStyle/>
          <a:p>
            <a:r>
              <a:rPr lang="en-US" sz="2400" b="1" dirty="0"/>
              <a:t>Presenter :  </a:t>
            </a:r>
            <a:r>
              <a:rPr lang="en-US" sz="2400" b="1" dirty="0" err="1"/>
              <a:t>Gaurav</a:t>
            </a:r>
            <a:r>
              <a:rPr lang="en-US" sz="2400" b="1" dirty="0"/>
              <a:t> Bharat </a:t>
            </a:r>
            <a:r>
              <a:rPr lang="en-US" sz="2400" b="1" dirty="0" err="1"/>
              <a:t>Raut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305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In which quarter of 2020, got the maximum </a:t>
            </a:r>
            <a:r>
              <a:rPr lang="en-US" dirty="0" err="1"/>
              <a:t>total_sold_quantity</a:t>
            </a:r>
            <a:r>
              <a:rPr lang="en-US" dirty="0"/>
              <a:t>? The final output contains these fields sorted by the </a:t>
            </a:r>
            <a:r>
              <a:rPr lang="en-US" dirty="0" err="1"/>
              <a:t>total_sold_quantity</a:t>
            </a:r>
            <a:r>
              <a:rPr lang="en-US" dirty="0"/>
              <a:t>, Quarter </a:t>
            </a:r>
            <a:r>
              <a:rPr lang="en-US" dirty="0" err="1"/>
              <a:t>total_sold_quantity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case </a:t>
            </a:r>
          </a:p>
          <a:p>
            <a:r>
              <a:rPr lang="en-US" dirty="0" smtClean="0"/>
              <a:t>when </a:t>
            </a:r>
            <a:r>
              <a:rPr lang="en-US" dirty="0"/>
              <a:t>month(date) in (9,10,11) then "Q1"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month(date) in (12,1,2) then "</a:t>
            </a:r>
            <a:r>
              <a:rPr lang="en-US" dirty="0" smtClean="0"/>
              <a:t>Q2“</a:t>
            </a:r>
          </a:p>
          <a:p>
            <a:r>
              <a:rPr lang="en-US" dirty="0" smtClean="0"/>
              <a:t>when </a:t>
            </a:r>
            <a:r>
              <a:rPr lang="en-US" dirty="0"/>
              <a:t>month(date) in (3,4,5) then "Q3"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/>
              <a:t>"Q4" end as quarter </a:t>
            </a:r>
            <a:r>
              <a:rPr lang="en-US" dirty="0" smtClean="0"/>
              <a:t>,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sold_quantity</a:t>
            </a:r>
            <a:r>
              <a:rPr lang="en-US" dirty="0" smtClean="0"/>
              <a:t>) as  </a:t>
            </a:r>
            <a:r>
              <a:rPr lang="en-US" dirty="0" err="1" smtClean="0"/>
              <a:t>total_quantity_sold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fact_sales_monthly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  <a:r>
              <a:rPr lang="en-US" dirty="0" err="1"/>
              <a:t>fiscal_year</a:t>
            </a:r>
            <a:r>
              <a:rPr lang="en-US" dirty="0"/>
              <a:t> = </a:t>
            </a:r>
            <a:r>
              <a:rPr lang="en-US" dirty="0" smtClean="0"/>
              <a:t>2020</a:t>
            </a:r>
          </a:p>
          <a:p>
            <a:r>
              <a:rPr lang="en-US" dirty="0" smtClean="0"/>
              <a:t>group </a:t>
            </a:r>
            <a:r>
              <a:rPr lang="en-US" dirty="0"/>
              <a:t>by quarter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46171"/>
            <a:ext cx="3547074" cy="195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0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07659"/>
            <a:ext cx="2664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Which channel helped to bring more gross sales in the fiscal year 2021 and the percentage of contribution? The final output contains these fields, channel </a:t>
            </a:r>
            <a:r>
              <a:rPr lang="en-US" dirty="0" err="1"/>
              <a:t>gross_sales_mln</a:t>
            </a:r>
            <a:r>
              <a:rPr lang="en-US" dirty="0"/>
              <a:t> percentage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307659"/>
            <a:ext cx="53427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sales_amount</a:t>
            </a:r>
            <a:r>
              <a:rPr lang="en-US" dirty="0"/>
              <a:t> as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SELECT </a:t>
            </a:r>
            <a:r>
              <a:rPr lang="en-US" dirty="0" err="1" smtClean="0"/>
              <a:t>cust.channel</a:t>
            </a:r>
            <a:r>
              <a:rPr lang="en-US" dirty="0" smtClean="0"/>
              <a:t> 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ound</a:t>
            </a:r>
            <a:r>
              <a:rPr lang="en-US" dirty="0" smtClean="0"/>
              <a:t>(sum(</a:t>
            </a:r>
            <a:r>
              <a:rPr lang="en-US" dirty="0" err="1" smtClean="0"/>
              <a:t>gross_price</a:t>
            </a:r>
            <a:r>
              <a:rPr lang="en-US" dirty="0" smtClean="0"/>
              <a:t>*</a:t>
            </a:r>
            <a:r>
              <a:rPr lang="en-US" dirty="0" err="1" smtClean="0"/>
              <a:t>sold_quantity</a:t>
            </a:r>
            <a:r>
              <a:rPr lang="en-US" dirty="0" smtClean="0"/>
              <a:t>)/1000000,2) as </a:t>
            </a:r>
            <a:r>
              <a:rPr lang="en-US" dirty="0" err="1" smtClean="0"/>
              <a:t>gross_sales_amount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</a:t>
            </a:r>
            <a:r>
              <a:rPr lang="en-US" dirty="0" err="1"/>
              <a:t>fact_gross_price</a:t>
            </a:r>
            <a:r>
              <a:rPr lang="en-US" dirty="0"/>
              <a:t> as price </a:t>
            </a:r>
            <a:endParaRPr lang="en-US" dirty="0" smtClean="0"/>
          </a:p>
          <a:p>
            <a:r>
              <a:rPr lang="en-US" dirty="0" smtClean="0"/>
              <a:t>join  </a:t>
            </a:r>
            <a:r>
              <a:rPr lang="en-US" dirty="0" err="1"/>
              <a:t>fact_sales_monthly</a:t>
            </a:r>
            <a:r>
              <a:rPr lang="en-US" dirty="0"/>
              <a:t> as </a:t>
            </a:r>
            <a:r>
              <a:rPr lang="en-US" dirty="0" smtClean="0"/>
              <a:t>sales </a:t>
            </a:r>
          </a:p>
          <a:p>
            <a:r>
              <a:rPr lang="en-US" dirty="0" smtClean="0"/>
              <a:t>on </a:t>
            </a:r>
            <a:r>
              <a:rPr lang="en-US" dirty="0" err="1"/>
              <a:t>price.product_code</a:t>
            </a:r>
            <a:r>
              <a:rPr lang="en-US" dirty="0"/>
              <a:t>=</a:t>
            </a:r>
            <a:r>
              <a:rPr lang="en-US" dirty="0" err="1"/>
              <a:t>sales.product_code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 err="1"/>
              <a:t>dim_customer</a:t>
            </a:r>
            <a:r>
              <a:rPr lang="en-US" dirty="0"/>
              <a:t> as </a:t>
            </a:r>
            <a:r>
              <a:rPr lang="en-US" dirty="0" err="1" smtClean="0"/>
              <a:t>cust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sales.customer_code</a:t>
            </a:r>
            <a:r>
              <a:rPr lang="en-US" dirty="0" smtClean="0"/>
              <a:t>=</a:t>
            </a:r>
            <a:r>
              <a:rPr lang="en-US" dirty="0" err="1" smtClean="0"/>
              <a:t>cust.customer_code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sales.fiscal_year</a:t>
            </a:r>
            <a:r>
              <a:rPr lang="en-US" dirty="0"/>
              <a:t> =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gross_sales_amount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 </a:t>
            </a:r>
          </a:p>
          <a:p>
            <a:r>
              <a:rPr lang="en-US" dirty="0" smtClean="0"/>
              <a:t>channel </a:t>
            </a:r>
            <a:r>
              <a:rPr lang="en-US" dirty="0"/>
              <a:t>, </a:t>
            </a:r>
            <a:r>
              <a:rPr lang="en-US" dirty="0" err="1" smtClean="0"/>
              <a:t>gross_sales_amount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round(</a:t>
            </a:r>
            <a:r>
              <a:rPr lang="en-US" dirty="0" err="1" smtClean="0"/>
              <a:t>gross_sales_amount</a:t>
            </a:r>
            <a:r>
              <a:rPr lang="en-US" dirty="0"/>
              <a:t>/(sum(</a:t>
            </a:r>
            <a:r>
              <a:rPr lang="en-US" dirty="0" err="1"/>
              <a:t>gross_sales_amount</a:t>
            </a:r>
            <a:r>
              <a:rPr lang="en-US" dirty="0"/>
              <a:t>) over())*100,2) as percentage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/>
              <a:t>sales_amount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17011"/>
            <a:ext cx="3312368" cy="146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0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223" y="349591"/>
            <a:ext cx="2489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Get the Top 3 products in each division that have a high </a:t>
            </a:r>
            <a:r>
              <a:rPr lang="en-US" dirty="0" err="1"/>
              <a:t>total_sold_quantity</a:t>
            </a:r>
            <a:r>
              <a:rPr lang="en-US" dirty="0"/>
              <a:t> in the </a:t>
            </a:r>
            <a:r>
              <a:rPr lang="en-US" dirty="0" err="1"/>
              <a:t>fiscal_year</a:t>
            </a:r>
            <a:r>
              <a:rPr lang="en-US" dirty="0"/>
              <a:t> 2021? The final output contains these fields, </a:t>
            </a:r>
          </a:p>
          <a:p>
            <a:r>
              <a:rPr lang="en-US" dirty="0" smtClean="0"/>
              <a:t>division </a:t>
            </a:r>
            <a:r>
              <a:rPr lang="en-US" dirty="0" err="1"/>
              <a:t>product_code</a:t>
            </a:r>
            <a:r>
              <a:rPr lang="en-US" dirty="0"/>
              <a:t> </a:t>
            </a:r>
            <a:r>
              <a:rPr lang="en-US" dirty="0" smtClean="0"/>
              <a:t>product </a:t>
            </a:r>
            <a:r>
              <a:rPr lang="en-US" dirty="0" err="1"/>
              <a:t>total_sold_quantity</a:t>
            </a:r>
            <a:r>
              <a:rPr lang="en-US" dirty="0"/>
              <a:t> </a:t>
            </a:r>
            <a:r>
              <a:rPr lang="en-US" dirty="0" err="1"/>
              <a:t>rank_order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200829"/>
            <a:ext cx="55446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top_products</a:t>
            </a:r>
            <a:r>
              <a:rPr lang="en-US" dirty="0" smtClean="0"/>
              <a:t> as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SELECT </a:t>
            </a:r>
            <a:r>
              <a:rPr lang="en-US" dirty="0" err="1" smtClean="0"/>
              <a:t>pro.division</a:t>
            </a:r>
            <a:r>
              <a:rPr lang="en-US" dirty="0" smtClean="0"/>
              <a:t>, </a:t>
            </a:r>
            <a:r>
              <a:rPr lang="en-US" dirty="0" err="1" smtClean="0"/>
              <a:t>pro.product_code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pro.product</a:t>
            </a:r>
            <a:r>
              <a:rPr lang="en-US" dirty="0" smtClean="0"/>
              <a:t>, sum(</a:t>
            </a:r>
            <a:r>
              <a:rPr lang="en-US" dirty="0" err="1" smtClean="0"/>
              <a:t>sales.sold_quantity</a:t>
            </a:r>
            <a:r>
              <a:rPr lang="en-US" dirty="0" smtClean="0"/>
              <a:t>) as </a:t>
            </a:r>
            <a:r>
              <a:rPr lang="en-US" dirty="0" err="1" smtClean="0"/>
              <a:t>total_sold_quantity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fact_sales_monthly</a:t>
            </a:r>
            <a:r>
              <a:rPr lang="en-US" dirty="0" smtClean="0"/>
              <a:t> as sales 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 err="1" smtClean="0"/>
              <a:t>dim_product</a:t>
            </a:r>
            <a:r>
              <a:rPr lang="en-US" dirty="0" smtClean="0"/>
              <a:t> as </a:t>
            </a:r>
            <a:r>
              <a:rPr lang="en-US" dirty="0" smtClean="0"/>
              <a:t>pro 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sales.product_code</a:t>
            </a:r>
            <a:r>
              <a:rPr lang="en-US" dirty="0" smtClean="0"/>
              <a:t>=</a:t>
            </a:r>
            <a:r>
              <a:rPr lang="en-US" dirty="0" err="1" smtClean="0"/>
              <a:t>pro.product_code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sales.fiscal_year</a:t>
            </a:r>
            <a:r>
              <a:rPr lang="en-US" dirty="0" smtClean="0"/>
              <a:t> =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by </a:t>
            </a:r>
            <a:r>
              <a:rPr lang="en-US" dirty="0" err="1" smtClean="0"/>
              <a:t>pro.division</a:t>
            </a:r>
            <a:r>
              <a:rPr lang="en-US" dirty="0" smtClean="0"/>
              <a:t>, </a:t>
            </a:r>
            <a:r>
              <a:rPr lang="en-US" dirty="0" err="1" smtClean="0"/>
              <a:t>pro.product_code,pro.product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order </a:t>
            </a:r>
            <a:r>
              <a:rPr lang="en-US" dirty="0" smtClean="0"/>
              <a:t>by </a:t>
            </a:r>
            <a:r>
              <a:rPr lang="en-US" dirty="0" err="1" smtClean="0"/>
              <a:t>total_sold_quantity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division,product_code,product</a:t>
            </a:r>
            <a:r>
              <a:rPr lang="en-US" dirty="0" smtClean="0"/>
              <a:t>, </a:t>
            </a:r>
            <a:r>
              <a:rPr lang="en-US" dirty="0" err="1" smtClean="0"/>
              <a:t>total_sold_quantity,rank_order</a:t>
            </a:r>
            <a:r>
              <a:rPr lang="en-US" dirty="0" smtClean="0"/>
              <a:t> </a:t>
            </a:r>
            <a:r>
              <a:rPr lang="en-US" dirty="0" smtClean="0"/>
              <a:t>from(select </a:t>
            </a:r>
            <a:r>
              <a:rPr lang="en-US" dirty="0" err="1" smtClean="0"/>
              <a:t>division,product_code,product,total_sold_quantity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dense_rank</a:t>
            </a:r>
            <a:r>
              <a:rPr lang="en-US" dirty="0" smtClean="0"/>
              <a:t> </a:t>
            </a:r>
            <a:r>
              <a:rPr lang="en-US" dirty="0" smtClean="0"/>
              <a:t>() over(partition by division order by </a:t>
            </a:r>
            <a:r>
              <a:rPr lang="en-US" dirty="0" err="1" smtClean="0"/>
              <a:t>total_sold_quantity</a:t>
            </a:r>
            <a:r>
              <a:rPr lang="en-US" dirty="0" smtClean="0"/>
              <a:t> ) as </a:t>
            </a:r>
            <a:r>
              <a:rPr lang="en-US" dirty="0" err="1" smtClean="0"/>
              <a:t>rank_order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top_products</a:t>
            </a:r>
            <a:r>
              <a:rPr lang="en-US" dirty="0" smtClean="0"/>
              <a:t>) </a:t>
            </a:r>
            <a:r>
              <a:rPr lang="en-US" dirty="0" smtClean="0"/>
              <a:t>test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rank_order</a:t>
            </a:r>
            <a:r>
              <a:rPr lang="en-US" dirty="0" smtClean="0"/>
              <a:t>&lt;=3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5" y="5279142"/>
            <a:ext cx="6558062" cy="145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8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5085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Company 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/>
          </a:bodyPr>
          <a:lstStyle/>
          <a:p>
            <a:pPr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Atliq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Hardware is one of the leading computer hardware producers in India as well as 26 other 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countries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across the </a:t>
            </a:r>
            <a:r>
              <a:rPr lang="en-US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globe.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Manufactures products under 3 major divisions i.e., Peripherals &amp; Accessories, PC, Networking &amp; </a:t>
            </a:r>
            <a:r>
              <a:rPr lang="en-US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Storage.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a total of 74 Customers like Neptune, Sage, Leader, Vijay Sales etc. across all </a:t>
            </a:r>
            <a:r>
              <a:rPr lang="en-US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markets/countries.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34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56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</a:t>
            </a:r>
            <a:r>
              <a:rPr lang="en-US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1972816"/>
          </a:xfrm>
        </p:spPr>
        <p:txBody>
          <a:bodyPr>
            <a:normAutofit/>
          </a:bodyPr>
          <a:lstStyle/>
          <a:p>
            <a:pPr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Assist the management team to gain more insights about the </a:t>
            </a:r>
            <a:r>
              <a:rPr lang="en-US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business.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Take data-driven decisions to scale </a:t>
            </a:r>
            <a:r>
              <a:rPr lang="en-US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business.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52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About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3196952"/>
          </a:xfrm>
        </p:spPr>
        <p:txBody>
          <a:bodyPr>
            <a:normAutofit/>
          </a:bodyPr>
          <a:lstStyle/>
          <a:p>
            <a:pPr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4 fact tables i.e., sales monthly, manufacturing cost, pre invoice deductions, gross price which have measurable metrics and 2 dimension table i.e., customer details and product details.</a:t>
            </a:r>
          </a:p>
          <a:p>
            <a:pPr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Fiscal year for </a:t>
            </a: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Atliq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Hardware starts from 1</a:t>
            </a:r>
            <a:r>
              <a:rPr lang="en-US" sz="2400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September and ends on 31</a:t>
            </a:r>
            <a:r>
              <a:rPr lang="en-US" sz="2400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August each year</a:t>
            </a:r>
          </a:p>
          <a:p>
            <a:pPr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Sales data is available for fiscal year </a:t>
            </a:r>
            <a:r>
              <a:rPr lang="en-US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2020-2021</a:t>
            </a:r>
            <a:r>
              <a:rPr lang="en-IN" sz="2400" dirty="0" smtClean="0"/>
              <a:t>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2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1500" y="21192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distinct market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dim_customer</a:t>
            </a:r>
            <a:endParaRPr lang="en-US" dirty="0" smtClean="0"/>
          </a:p>
          <a:p>
            <a:r>
              <a:rPr lang="en-US" dirty="0" smtClean="0"/>
              <a:t> where </a:t>
            </a:r>
            <a:r>
              <a:rPr lang="en-US" dirty="0" smtClean="0"/>
              <a:t>customer = "</a:t>
            </a:r>
            <a:r>
              <a:rPr lang="en-US" dirty="0" err="1" smtClean="0"/>
              <a:t>Atliq</a:t>
            </a:r>
            <a:r>
              <a:rPr lang="en-US" dirty="0" smtClean="0"/>
              <a:t> </a:t>
            </a:r>
            <a:r>
              <a:rPr lang="en-US" dirty="0" smtClean="0"/>
              <a:t>Exclusive“</a:t>
            </a:r>
          </a:p>
          <a:p>
            <a:r>
              <a:rPr lang="en-US" dirty="0" smtClean="0"/>
              <a:t> </a:t>
            </a:r>
            <a:r>
              <a:rPr lang="en-US" dirty="0" smtClean="0"/>
              <a:t>and </a:t>
            </a:r>
            <a:endParaRPr lang="en-US" dirty="0" smtClean="0"/>
          </a:p>
          <a:p>
            <a:r>
              <a:rPr lang="en-US" dirty="0" smtClean="0"/>
              <a:t>region </a:t>
            </a:r>
            <a:r>
              <a:rPr lang="en-US" dirty="0" smtClean="0"/>
              <a:t>="APAC"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6872"/>
            <a:ext cx="2085595" cy="29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3" y="620688"/>
            <a:ext cx="77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Provide the list of markets in which customer "</a:t>
            </a:r>
            <a:r>
              <a:rPr lang="en-US" dirty="0" err="1"/>
              <a:t>Atliq</a:t>
            </a:r>
            <a:r>
              <a:rPr lang="en-US" dirty="0"/>
              <a:t> Exclusive" operates its business in the APAC region.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3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92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Provide a report with all the unique product counts for each segment and sort them in descending order of product counts. The final output contains 2 fields, segment </a:t>
            </a:r>
            <a:r>
              <a:rPr lang="en-US" dirty="0" err="1"/>
              <a:t>product_count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185185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endParaRPr lang="en-US" dirty="0" smtClean="0"/>
          </a:p>
          <a:p>
            <a:r>
              <a:rPr lang="en-US" dirty="0" smtClean="0"/>
              <a:t>segment , count(distinct(</a:t>
            </a:r>
            <a:r>
              <a:rPr lang="en-US" dirty="0" err="1" smtClean="0"/>
              <a:t>product_code</a:t>
            </a:r>
            <a:r>
              <a:rPr lang="en-US" dirty="0" smtClean="0"/>
              <a:t>))  as </a:t>
            </a:r>
            <a:r>
              <a:rPr lang="en-US" dirty="0" err="1" smtClean="0"/>
              <a:t>product_count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dim_product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 smtClean="0"/>
              <a:t>by </a:t>
            </a:r>
            <a:r>
              <a:rPr lang="en-US" dirty="0" smtClean="0"/>
              <a:t>segment</a:t>
            </a:r>
          </a:p>
          <a:p>
            <a:r>
              <a:rPr lang="en-US" dirty="0" smtClean="0"/>
              <a:t>order </a:t>
            </a:r>
            <a:r>
              <a:rPr lang="en-US" dirty="0" smtClean="0"/>
              <a:t>by </a:t>
            </a:r>
            <a:r>
              <a:rPr lang="en-US" dirty="0" err="1" smtClean="0"/>
              <a:t>product_count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27648"/>
            <a:ext cx="3026493" cy="234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0314" y="69269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Get the products that have the highest and lowest manufacturing costs. The final output should contain these fields, </a:t>
            </a:r>
            <a:r>
              <a:rPr lang="en-US" dirty="0" err="1"/>
              <a:t>product_code</a:t>
            </a:r>
            <a:r>
              <a:rPr lang="en-US" dirty="0"/>
              <a:t> product </a:t>
            </a:r>
            <a:r>
              <a:rPr lang="en-US" dirty="0" err="1"/>
              <a:t>manufacturing_cost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70254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pro.product_code,pro.product</a:t>
            </a:r>
            <a:r>
              <a:rPr lang="en-US" dirty="0"/>
              <a:t> ,</a:t>
            </a:r>
            <a:r>
              <a:rPr lang="en-US" dirty="0" err="1" smtClean="0"/>
              <a:t>cost.manufacturing_cost</a:t>
            </a:r>
            <a:r>
              <a:rPr lang="en-US" dirty="0" smtClean="0"/>
              <a:t> 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fact_manufacturing_cost</a:t>
            </a:r>
            <a:r>
              <a:rPr lang="en-US" dirty="0" smtClean="0"/>
              <a:t>  </a:t>
            </a:r>
            <a:r>
              <a:rPr lang="en-US" dirty="0"/>
              <a:t>as </a:t>
            </a:r>
            <a:r>
              <a:rPr lang="en-US" dirty="0" smtClean="0"/>
              <a:t>cost </a:t>
            </a:r>
          </a:p>
          <a:p>
            <a:r>
              <a:rPr lang="en-US" dirty="0" smtClean="0"/>
              <a:t>join </a:t>
            </a:r>
            <a:r>
              <a:rPr lang="en-US" dirty="0" err="1"/>
              <a:t>dim_product</a:t>
            </a:r>
            <a:r>
              <a:rPr lang="en-US" dirty="0"/>
              <a:t> as pro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err="1" smtClean="0"/>
              <a:t>cost.product_code</a:t>
            </a:r>
            <a:r>
              <a:rPr lang="en-US" dirty="0" smtClean="0"/>
              <a:t>=</a:t>
            </a:r>
            <a:r>
              <a:rPr lang="en-US" dirty="0" err="1" smtClean="0"/>
              <a:t>pro.product_code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  <a:r>
              <a:rPr lang="en-US" dirty="0" err="1"/>
              <a:t>manufacturing_cost</a:t>
            </a:r>
            <a:r>
              <a:rPr lang="en-US" dirty="0" smtClean="0"/>
              <a:t>=</a:t>
            </a:r>
          </a:p>
          <a:p>
            <a:r>
              <a:rPr lang="en-US" dirty="0" smtClean="0"/>
              <a:t>(</a:t>
            </a:r>
            <a:r>
              <a:rPr lang="en-US" dirty="0"/>
              <a:t>select max(</a:t>
            </a:r>
            <a:r>
              <a:rPr lang="en-US" dirty="0" err="1"/>
              <a:t>manufacturing_cost</a:t>
            </a:r>
            <a:r>
              <a:rPr lang="en-US" dirty="0"/>
              <a:t>) from </a:t>
            </a:r>
            <a:r>
              <a:rPr lang="en-US" dirty="0" err="1"/>
              <a:t>fact_manufacturing_cost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manufacturing_cost</a:t>
            </a:r>
            <a:r>
              <a:rPr lang="en-US" dirty="0" smtClean="0"/>
              <a:t>=</a:t>
            </a:r>
          </a:p>
          <a:p>
            <a:r>
              <a:rPr lang="en-US" dirty="0" smtClean="0"/>
              <a:t>(</a:t>
            </a:r>
            <a:r>
              <a:rPr lang="en-US" dirty="0"/>
              <a:t>select min(</a:t>
            </a:r>
            <a:r>
              <a:rPr lang="en-US" dirty="0" err="1"/>
              <a:t>manufacturing_cost</a:t>
            </a:r>
            <a:r>
              <a:rPr lang="en-US" dirty="0"/>
              <a:t>) </a:t>
            </a:r>
            <a:r>
              <a:rPr lang="en-US" dirty="0" smtClean="0"/>
              <a:t>from </a:t>
            </a:r>
            <a:r>
              <a:rPr lang="en-US" dirty="0" err="1"/>
              <a:t>fact_manufacturing_cost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manufacturing_cost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79" y="5373216"/>
            <a:ext cx="483091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2068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Generate a report which contains the top 5 customers who received an average high </a:t>
            </a:r>
            <a:r>
              <a:rPr lang="en-US" dirty="0" err="1"/>
              <a:t>pre_invoice_discount_pct</a:t>
            </a:r>
            <a:r>
              <a:rPr lang="en-US" dirty="0"/>
              <a:t> for the fiscal year 2021 and in the Indian market. The final output contains these fields, </a:t>
            </a:r>
            <a:r>
              <a:rPr lang="en-US" dirty="0" err="1"/>
              <a:t>customer_code</a:t>
            </a:r>
            <a:r>
              <a:rPr lang="en-US" dirty="0"/>
              <a:t> customer </a:t>
            </a:r>
            <a:r>
              <a:rPr lang="en-US" dirty="0" err="1"/>
              <a:t>average_discount_percentage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22310" y="2132856"/>
            <a:ext cx="5001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</a:t>
            </a:r>
            <a:r>
              <a:rPr lang="en-IN" dirty="0" err="1" smtClean="0"/>
              <a:t>cust.customer_code,cust.customer</a:t>
            </a:r>
            <a:r>
              <a:rPr lang="en-IN" dirty="0" smtClean="0"/>
              <a:t> </a:t>
            </a:r>
            <a:r>
              <a:rPr lang="en-IN" dirty="0" smtClean="0"/>
              <a:t>, round(</a:t>
            </a:r>
            <a:r>
              <a:rPr lang="en-IN" dirty="0" err="1" smtClean="0"/>
              <a:t>avg</a:t>
            </a:r>
            <a:r>
              <a:rPr lang="en-IN" dirty="0" smtClean="0"/>
              <a:t>(</a:t>
            </a:r>
            <a:r>
              <a:rPr lang="en-IN" dirty="0" err="1" smtClean="0"/>
              <a:t>pre_invoice_discount_pct</a:t>
            </a:r>
            <a:r>
              <a:rPr lang="en-IN" dirty="0" smtClean="0"/>
              <a:t>),4) as </a:t>
            </a:r>
            <a:r>
              <a:rPr lang="en-IN" dirty="0" err="1" smtClean="0"/>
              <a:t>average_discount_percentage</a:t>
            </a:r>
            <a:r>
              <a:rPr lang="en-IN" dirty="0" smtClean="0"/>
              <a:t> 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fact_pre_invoice_deductions</a:t>
            </a:r>
            <a:r>
              <a:rPr lang="en-IN" dirty="0" smtClean="0"/>
              <a:t> as </a:t>
            </a:r>
            <a:r>
              <a:rPr lang="en-IN" dirty="0" smtClean="0"/>
              <a:t>invoice</a:t>
            </a:r>
          </a:p>
          <a:p>
            <a:r>
              <a:rPr lang="en-IN" dirty="0" smtClean="0"/>
              <a:t>join </a:t>
            </a:r>
            <a:r>
              <a:rPr lang="en-IN" dirty="0" err="1" smtClean="0"/>
              <a:t>dim_customer</a:t>
            </a:r>
            <a:r>
              <a:rPr lang="en-IN" dirty="0" smtClean="0"/>
              <a:t> as </a:t>
            </a:r>
            <a:r>
              <a:rPr lang="en-IN" dirty="0" err="1" smtClean="0"/>
              <a:t>cust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 err="1" smtClean="0"/>
              <a:t>invoice.customer_code</a:t>
            </a:r>
            <a:r>
              <a:rPr lang="en-IN" dirty="0" smtClean="0"/>
              <a:t>=</a:t>
            </a:r>
            <a:r>
              <a:rPr lang="en-IN" dirty="0" err="1" smtClean="0"/>
              <a:t>cust.customer_code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n-IN" dirty="0" smtClean="0"/>
              <a:t>market ="India" and </a:t>
            </a:r>
            <a:r>
              <a:rPr lang="en-IN" dirty="0" err="1" smtClean="0"/>
              <a:t>fiscal_year</a:t>
            </a:r>
            <a:r>
              <a:rPr lang="en-IN" dirty="0" smtClean="0"/>
              <a:t> = 2021 </a:t>
            </a:r>
            <a:endParaRPr lang="en-IN" dirty="0" smtClean="0"/>
          </a:p>
          <a:p>
            <a:r>
              <a:rPr lang="en-IN" dirty="0" smtClean="0"/>
              <a:t>group </a:t>
            </a:r>
            <a:r>
              <a:rPr lang="en-IN" dirty="0" smtClean="0"/>
              <a:t>by </a:t>
            </a:r>
            <a:r>
              <a:rPr lang="en-IN" dirty="0" err="1" smtClean="0"/>
              <a:t>cust.customer_code</a:t>
            </a:r>
            <a:r>
              <a:rPr lang="en-IN" dirty="0" smtClean="0"/>
              <a:t> , </a:t>
            </a:r>
            <a:r>
              <a:rPr lang="en-IN" dirty="0" err="1" smtClean="0"/>
              <a:t>cust.customer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order </a:t>
            </a:r>
            <a:r>
              <a:rPr lang="en-IN" dirty="0" smtClean="0"/>
              <a:t>by </a:t>
            </a:r>
            <a:r>
              <a:rPr lang="en-IN" dirty="0" err="1" smtClean="0"/>
              <a:t>average_discount_percentage</a:t>
            </a:r>
            <a:r>
              <a:rPr lang="en-IN" dirty="0" smtClean="0"/>
              <a:t> </a:t>
            </a:r>
            <a:r>
              <a:rPr lang="en-IN" dirty="0" err="1" smtClean="0"/>
              <a:t>desc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limit </a:t>
            </a:r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5157192"/>
            <a:ext cx="3707904" cy="156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4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920" y="62068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Get 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month. This analysis helps to get an idea of low and high-performing months and take strategic decisions. The final report contains these columns: Month Year Gross sales Amount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1432" y="2328183"/>
            <a:ext cx="511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monthname</a:t>
            </a:r>
            <a:r>
              <a:rPr lang="en-US" dirty="0"/>
              <a:t>(date) as </a:t>
            </a:r>
            <a:r>
              <a:rPr lang="en-US" dirty="0" err="1" smtClean="0"/>
              <a:t>monthname</a:t>
            </a:r>
            <a:r>
              <a:rPr lang="en-US" dirty="0" smtClean="0"/>
              <a:t> ,</a:t>
            </a:r>
          </a:p>
          <a:p>
            <a:r>
              <a:rPr lang="en-US" dirty="0" smtClean="0"/>
              <a:t>year(date</a:t>
            </a:r>
            <a:r>
              <a:rPr lang="en-US" dirty="0"/>
              <a:t>) as year</a:t>
            </a:r>
            <a:r>
              <a:rPr lang="en-US" dirty="0" smtClean="0"/>
              <a:t>_ , round(sum(</a:t>
            </a:r>
            <a:r>
              <a:rPr lang="en-US" dirty="0" err="1" smtClean="0"/>
              <a:t>gross_price</a:t>
            </a:r>
            <a:r>
              <a:rPr lang="en-US" dirty="0" smtClean="0"/>
              <a:t>*</a:t>
            </a:r>
            <a:r>
              <a:rPr lang="en-US" dirty="0" err="1" smtClean="0"/>
              <a:t>sold_quantity</a:t>
            </a:r>
            <a:r>
              <a:rPr lang="en-US" dirty="0"/>
              <a:t>),2) as </a:t>
            </a:r>
            <a:r>
              <a:rPr lang="en-US" dirty="0" err="1" smtClean="0"/>
              <a:t>gross_sales_amount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/>
              <a:t>fact_gross_price</a:t>
            </a:r>
            <a:r>
              <a:rPr lang="en-US" dirty="0"/>
              <a:t> as price </a:t>
            </a:r>
            <a:endParaRPr lang="en-US" dirty="0" smtClean="0"/>
          </a:p>
          <a:p>
            <a:r>
              <a:rPr lang="en-US" dirty="0" smtClean="0"/>
              <a:t>join  </a:t>
            </a:r>
            <a:r>
              <a:rPr lang="en-US" dirty="0" err="1"/>
              <a:t>fact_sales_monthly</a:t>
            </a:r>
            <a:r>
              <a:rPr lang="en-US" dirty="0"/>
              <a:t> as </a:t>
            </a:r>
            <a:r>
              <a:rPr lang="en-US" dirty="0" smtClean="0"/>
              <a:t>sales 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price.product_code</a:t>
            </a:r>
            <a:r>
              <a:rPr lang="en-US" dirty="0" smtClean="0"/>
              <a:t>=</a:t>
            </a:r>
            <a:r>
              <a:rPr lang="en-US" dirty="0" err="1" smtClean="0"/>
              <a:t>sales.product_code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 err="1"/>
              <a:t>dim_customer</a:t>
            </a:r>
            <a:r>
              <a:rPr lang="en-US" dirty="0"/>
              <a:t> as </a:t>
            </a:r>
            <a:r>
              <a:rPr lang="en-US" dirty="0" err="1" smtClean="0"/>
              <a:t>cust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sales.customer_code</a:t>
            </a:r>
            <a:r>
              <a:rPr lang="en-US" dirty="0" smtClean="0"/>
              <a:t>=</a:t>
            </a:r>
            <a:r>
              <a:rPr lang="en-US" dirty="0" err="1" smtClean="0"/>
              <a:t>cust.customer_code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  <a:r>
              <a:rPr lang="en-US" dirty="0" err="1"/>
              <a:t>cust.customer</a:t>
            </a:r>
            <a:r>
              <a:rPr lang="en-US" dirty="0"/>
              <a:t>="</a:t>
            </a:r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smtClean="0"/>
              <a:t>Exclusive“ 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monthname</a:t>
            </a:r>
            <a:r>
              <a:rPr lang="en-US" dirty="0"/>
              <a:t> , year</a:t>
            </a:r>
            <a:r>
              <a:rPr lang="en-US" dirty="0" smtClean="0"/>
              <a:t>_</a:t>
            </a:r>
          </a:p>
          <a:p>
            <a:r>
              <a:rPr lang="en-US" dirty="0" smtClean="0"/>
              <a:t>order </a:t>
            </a:r>
            <a:r>
              <a:rPr lang="en-US" dirty="0"/>
              <a:t>by year_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791933" cy="302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5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288</TotalTime>
  <Words>758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Consumer Goods Ad hoc Insights</vt:lpstr>
      <vt:lpstr>Company Overview</vt:lpstr>
      <vt:lpstr>Objective</vt:lpstr>
      <vt:lpstr>About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31</cp:revision>
  <dcterms:created xsi:type="dcterms:W3CDTF">2023-07-27T06:46:42Z</dcterms:created>
  <dcterms:modified xsi:type="dcterms:W3CDTF">2023-07-27T14:00:15Z</dcterms:modified>
</cp:coreProperties>
</file>